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61" r:id="rId4"/>
  </p:sldMasterIdLst>
  <p:notesMasterIdLst>
    <p:notesMasterId r:id="rId30"/>
  </p:notesMasterIdLst>
  <p:sldIdLst>
    <p:sldId id="300" r:id="rId5"/>
    <p:sldId id="257" r:id="rId6"/>
    <p:sldId id="291" r:id="rId7"/>
    <p:sldId id="297" r:id="rId8"/>
    <p:sldId id="299" r:id="rId9"/>
    <p:sldId id="340" r:id="rId10"/>
    <p:sldId id="341" r:id="rId11"/>
    <p:sldId id="298" r:id="rId12"/>
    <p:sldId id="338" r:id="rId13"/>
    <p:sldId id="342" r:id="rId14"/>
    <p:sldId id="343" r:id="rId15"/>
    <p:sldId id="344" r:id="rId16"/>
    <p:sldId id="339" r:id="rId17"/>
    <p:sldId id="337" r:id="rId18"/>
    <p:sldId id="346" r:id="rId19"/>
    <p:sldId id="352" r:id="rId20"/>
    <p:sldId id="351" r:id="rId21"/>
    <p:sldId id="347" r:id="rId22"/>
    <p:sldId id="348" r:id="rId23"/>
    <p:sldId id="350" r:id="rId24"/>
    <p:sldId id="354" r:id="rId25"/>
    <p:sldId id="353" r:id="rId26"/>
    <p:sldId id="336" r:id="rId27"/>
    <p:sldId id="278" r:id="rId28"/>
    <p:sldId id="335" r:id="rId29"/>
  </p:sldIdLst>
  <p:sldSz cx="12192000" cy="6858000"/>
  <p:notesSz cx="6858000" cy="9144000"/>
  <p:embeddedFontLst>
    <p:embeddedFont>
      <p:font typeface="Roboto Condensed" panose="020B0604020202020204" charset="0"/>
      <p:regular r:id="rId31"/>
      <p:bold r:id="rId32"/>
      <p:italic r:id="rId33"/>
      <p:boldItalic r:id="rId34"/>
    </p:embeddedFont>
    <p:embeddedFont>
      <p:font typeface="Roboto Light" panose="020B0604020202020204" charset="0"/>
      <p:regular r:id="rId35"/>
      <p:bold r:id="rId36"/>
      <p:italic r:id="rId37"/>
      <p:boldItalic r:id="rId38"/>
    </p:embeddedFont>
    <p:embeddedFont>
      <p:font typeface="Roboto Black" panose="020B0604020202020204" charset="0"/>
      <p:regular r:id="rId39"/>
      <p:bold r:id="rId40"/>
      <p:italic r:id="rId41"/>
      <p:boldItalic r:id="rId42"/>
    </p:embeddedFont>
    <p:embeddedFont>
      <p:font typeface="Roboto" panose="020B0604020202020204" charset="0"/>
      <p:regular r:id="rId43"/>
      <p:bold r:id="rId44"/>
      <p:italic r:id="rId45"/>
      <p:boldItalic r:id="rId46"/>
    </p:embeddedFont>
    <p:embeddedFont>
      <p:font typeface="Abril Fatface" panose="020B0604020202020204" charset="0"/>
      <p:regular r:id="rId47"/>
      <p:italic r:id="rId48"/>
    </p:embeddedFont>
    <p:embeddedFont>
      <p:font typeface="Calibri" panose="020F0502020204030204" pitchFamily="34" charset="0"/>
      <p:regular r:id="rId49"/>
      <p:bold r:id="rId50"/>
      <p:italic r:id="rId51"/>
      <p:boldItalic r:id="rId5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D3D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9.fntdata"/><Relationship Id="rId21" Type="http://schemas.openxmlformats.org/officeDocument/2006/relationships/slide" Target="slides/slide17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font" Target="fonts/font17.fntdata"/><Relationship Id="rId50" Type="http://schemas.openxmlformats.org/officeDocument/2006/relationships/font" Target="fonts/font20.fntdata"/><Relationship Id="rId55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font" Target="fonts/font15.fntdata"/><Relationship Id="rId53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52" Type="http://schemas.openxmlformats.org/officeDocument/2006/relationships/font" Target="fonts/font2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font" Target="fonts/font18.fntdata"/><Relationship Id="rId56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font" Target="fonts/font21.fntdata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font" Target="fonts/font16.fntdata"/><Relationship Id="rId20" Type="http://schemas.openxmlformats.org/officeDocument/2006/relationships/slide" Target="slides/slide16.xml"/><Relationship Id="rId41" Type="http://schemas.openxmlformats.org/officeDocument/2006/relationships/font" Target="fonts/font11.fntdata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6.fntdata"/><Relationship Id="rId49" Type="http://schemas.openxmlformats.org/officeDocument/2006/relationships/font" Target="fonts/font1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7DFF4F-AA0D-44DB-A227-3FD97CA795A0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6986C7-3338-40FA-A79D-03626314D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232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company/893804" TargetMode="External"/><Relationship Id="rId3" Type="http://schemas.openxmlformats.org/officeDocument/2006/relationships/hyperlink" Target="https://www.commerce.wa.gov/" TargetMode="External"/><Relationship Id="rId7" Type="http://schemas.openxmlformats.org/officeDocument/2006/relationships/image" Target="../media/image5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twitter.com/WaStateCommerce" TargetMode="External"/><Relationship Id="rId11" Type="http://schemas.openxmlformats.org/officeDocument/2006/relationships/image" Target="../media/image7.emf"/><Relationship Id="rId5" Type="http://schemas.openxmlformats.org/officeDocument/2006/relationships/image" Target="../media/image4.emf"/><Relationship Id="rId10" Type="http://schemas.openxmlformats.org/officeDocument/2006/relationships/hyperlink" Target="https://www.instagram.com/wastatecommerce/" TargetMode="External"/><Relationship Id="rId4" Type="http://schemas.openxmlformats.org/officeDocument/2006/relationships/hyperlink" Target="https://www.facebook.com/WAStateCommerce/" TargetMode="External"/><Relationship Id="rId9" Type="http://schemas.openxmlformats.org/officeDocument/2006/relationships/image" Target="../media/image6.emf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company/893804" TargetMode="External"/><Relationship Id="rId3" Type="http://schemas.openxmlformats.org/officeDocument/2006/relationships/hyperlink" Target="https://www.commerce.wa.gov/" TargetMode="External"/><Relationship Id="rId7" Type="http://schemas.openxmlformats.org/officeDocument/2006/relationships/image" Target="../media/image5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twitter.com/WaStateCommerce" TargetMode="External"/><Relationship Id="rId11" Type="http://schemas.openxmlformats.org/officeDocument/2006/relationships/image" Target="../media/image7.emf"/><Relationship Id="rId5" Type="http://schemas.openxmlformats.org/officeDocument/2006/relationships/image" Target="../media/image4.emf"/><Relationship Id="rId10" Type="http://schemas.openxmlformats.org/officeDocument/2006/relationships/hyperlink" Target="https://www.instagram.com/wastatecommerce/" TargetMode="External"/><Relationship Id="rId4" Type="http://schemas.openxmlformats.org/officeDocument/2006/relationships/hyperlink" Target="https://www.facebook.com/WAStateCommerce/" TargetMode="External"/><Relationship Id="rId9" Type="http://schemas.openxmlformats.org/officeDocument/2006/relationships/image" Target="../media/image6.e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"/>
          <p:cNvSpPr>
            <a:spLocks noGrp="1"/>
          </p:cNvSpPr>
          <p:nvPr>
            <p:ph type="title" hasCustomPrompt="1"/>
          </p:nvPr>
        </p:nvSpPr>
        <p:spPr>
          <a:xfrm>
            <a:off x="488950" y="454090"/>
            <a:ext cx="6971030" cy="3470210"/>
          </a:xfrm>
        </p:spPr>
        <p:txBody>
          <a:bodyPr anchor="b"/>
          <a:lstStyle>
            <a:lvl1pPr>
              <a:defRPr sz="6000" baseline="0">
                <a:solidFill>
                  <a:schemeClr val="bg1"/>
                </a:solidFill>
                <a:latin typeface="Abril Fatface" panose="02000503000000020003" pitchFamily="2" charset="0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12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488950" y="4056798"/>
            <a:ext cx="6971030" cy="8865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800" b="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r>
              <a:rPr lang="en-US" dirty="0" smtClean="0"/>
              <a:t>Click to add subtitle (28)</a:t>
            </a:r>
            <a:endParaRPr lang="en-US" dirty="0"/>
          </a:p>
        </p:txBody>
      </p:sp>
      <p:cxnSp>
        <p:nvCxnSpPr>
          <p:cNvPr id="48" name="Divider line"/>
          <p:cNvCxnSpPr/>
          <p:nvPr userDrawn="1"/>
        </p:nvCxnSpPr>
        <p:spPr>
          <a:xfrm>
            <a:off x="574675" y="5065599"/>
            <a:ext cx="18859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resenters name"/>
          <p:cNvSpPr>
            <a:spLocks noGrp="1"/>
          </p:cNvSpPr>
          <p:nvPr>
            <p:ph type="body" sz="quarter" idx="10" hasCustomPrompt="1"/>
          </p:nvPr>
        </p:nvSpPr>
        <p:spPr>
          <a:xfrm>
            <a:off x="488950" y="5187893"/>
            <a:ext cx="6430010" cy="2921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Your Name goes here</a:t>
            </a:r>
          </a:p>
        </p:txBody>
      </p:sp>
      <p:sp>
        <p:nvSpPr>
          <p:cNvPr id="21" name="Presenters title"/>
          <p:cNvSpPr>
            <a:spLocks noGrp="1"/>
          </p:cNvSpPr>
          <p:nvPr>
            <p:ph type="body" sz="quarter" idx="11" hasCustomPrompt="1"/>
          </p:nvPr>
        </p:nvSpPr>
        <p:spPr>
          <a:xfrm>
            <a:off x="488950" y="5562027"/>
            <a:ext cx="6430010" cy="34347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300" cap="all" baseline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Your Title goes here</a:t>
            </a:r>
          </a:p>
        </p:txBody>
      </p:sp>
      <p:sp>
        <p:nvSpPr>
          <p:cNvPr id="22" name="Date"/>
          <p:cNvSpPr>
            <a:spLocks noGrp="1"/>
          </p:cNvSpPr>
          <p:nvPr>
            <p:ph type="body" sz="quarter" idx="12" hasCustomPrompt="1"/>
          </p:nvPr>
        </p:nvSpPr>
        <p:spPr>
          <a:xfrm>
            <a:off x="488950" y="6091578"/>
            <a:ext cx="6430010" cy="2921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300" cap="all" baseline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XX/XX/2022 (date goes here)</a:t>
            </a:r>
          </a:p>
        </p:txBody>
      </p:sp>
      <p:sp>
        <p:nvSpPr>
          <p:cNvPr id="43" name="Color fade"/>
          <p:cNvSpPr/>
          <p:nvPr/>
        </p:nvSpPr>
        <p:spPr>
          <a:xfrm flipV="1">
            <a:off x="8229600" y="-2"/>
            <a:ext cx="3505200" cy="6858002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77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Logo" descr="Washington State Department of Commerce Logo" title="Commerce Logo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09050" y="805225"/>
            <a:ext cx="2146300" cy="2523273"/>
          </a:xfrm>
          <a:prstGeom prst="rect">
            <a:avLst/>
          </a:prstGeom>
        </p:spPr>
      </p:pic>
      <p:sp>
        <p:nvSpPr>
          <p:cNvPr id="2" name="Template version number"/>
          <p:cNvSpPr txBox="1"/>
          <p:nvPr userDrawn="1"/>
        </p:nvSpPr>
        <p:spPr>
          <a:xfrm>
            <a:off x="10985770" y="6472136"/>
            <a:ext cx="59663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 smtClean="0">
                <a:solidFill>
                  <a:schemeClr val="bg2">
                    <a:lumMod val="50000"/>
                  </a:schemeClr>
                </a:solidFill>
              </a:rPr>
              <a:t>v1.5</a:t>
            </a:r>
            <a:endParaRPr lang="en-US" sz="9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190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 hasCustomPrompt="1"/>
          </p:nvPr>
        </p:nvSpPr>
        <p:spPr>
          <a:xfrm>
            <a:off x="720286" y="1026608"/>
            <a:ext cx="5717836" cy="3470210"/>
          </a:xfrm>
        </p:spPr>
        <p:txBody>
          <a:bodyPr anchor="b"/>
          <a:lstStyle>
            <a:lvl1pPr>
              <a:defRPr sz="6000" baseline="0">
                <a:solidFill>
                  <a:schemeClr val="bg1"/>
                </a:solidFill>
                <a:latin typeface="Abril Fatface" panose="02000503000000020003" pitchFamily="2" charset="0"/>
              </a:defRPr>
            </a:lvl1pPr>
          </a:lstStyle>
          <a:p>
            <a:r>
              <a:rPr lang="en-US" dirty="0" smtClean="0"/>
              <a:t>Type a thank you message here</a:t>
            </a:r>
            <a:endParaRPr lang="en-US" dirty="0"/>
          </a:p>
        </p:txBody>
      </p:sp>
      <p:sp>
        <p:nvSpPr>
          <p:cNvPr id="8" name="Presenters Name"/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4696504"/>
            <a:ext cx="3670300" cy="2921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Your Name goes here</a:t>
            </a:r>
          </a:p>
        </p:txBody>
      </p:sp>
      <p:sp>
        <p:nvSpPr>
          <p:cNvPr id="9" name="Presenters Title"/>
          <p:cNvSpPr>
            <a:spLocks noGrp="1"/>
          </p:cNvSpPr>
          <p:nvPr>
            <p:ph type="body" sz="quarter" idx="11" hasCustomPrompt="1"/>
          </p:nvPr>
        </p:nvSpPr>
        <p:spPr>
          <a:xfrm>
            <a:off x="831850" y="5002058"/>
            <a:ext cx="3670300" cy="2921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cap="all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Your Title goes here</a:t>
            </a:r>
          </a:p>
        </p:txBody>
      </p:sp>
      <p:sp>
        <p:nvSpPr>
          <p:cNvPr id="11" name="Presenters Email"/>
          <p:cNvSpPr>
            <a:spLocks noGrp="1"/>
          </p:cNvSpPr>
          <p:nvPr>
            <p:ph type="body" sz="quarter" idx="12" hasCustomPrompt="1"/>
          </p:nvPr>
        </p:nvSpPr>
        <p:spPr>
          <a:xfrm>
            <a:off x="831850" y="5345815"/>
            <a:ext cx="3766093" cy="29733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cap="none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Type email here</a:t>
            </a:r>
          </a:p>
        </p:txBody>
      </p:sp>
      <p:sp>
        <p:nvSpPr>
          <p:cNvPr id="12" name="Presenters Phone Number"/>
          <p:cNvSpPr>
            <a:spLocks noGrp="1"/>
          </p:cNvSpPr>
          <p:nvPr>
            <p:ph type="body" sz="quarter" idx="13" hasCustomPrompt="1"/>
          </p:nvPr>
        </p:nvSpPr>
        <p:spPr>
          <a:xfrm>
            <a:off x="831850" y="5651471"/>
            <a:ext cx="3766094" cy="29733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cap="none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XXX-XXX-XXXX</a:t>
            </a:r>
          </a:p>
        </p:txBody>
      </p:sp>
      <p:pic>
        <p:nvPicPr>
          <p:cNvPr id="31" name="Commerce Logo" descr="Washington State Department of Commerce Logo" title="Commerce Logo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82678" y="929634"/>
            <a:ext cx="3666098" cy="1054771"/>
          </a:xfrm>
          <a:prstGeom prst="rect">
            <a:avLst/>
          </a:prstGeom>
        </p:spPr>
      </p:pic>
      <p:sp>
        <p:nvSpPr>
          <p:cNvPr id="34" name="Commerce Website URL" descr="Click this logo to go to the Commerce website" title="The Commerce website">
            <a:hlinkClick r:id="rId3"/>
          </p:cNvPr>
          <p:cNvSpPr txBox="1"/>
          <p:nvPr userDrawn="1"/>
        </p:nvSpPr>
        <p:spPr>
          <a:xfrm>
            <a:off x="7282678" y="2877986"/>
            <a:ext cx="1910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</a:rPr>
              <a:t>www.commerce.wa.gov</a:t>
            </a:r>
            <a:endParaRPr lang="en-US" sz="12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32" name="Facebook Icon" descr="Click this logo to go to the Commerce Facebook page" title="Facebook logo">
            <a:hlinkClick r:id="rId4"/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382782" y="2914791"/>
            <a:ext cx="250454" cy="253182"/>
          </a:xfrm>
          <a:prstGeom prst="rect">
            <a:avLst/>
          </a:prstGeom>
          <a:solidFill>
            <a:schemeClr val="tx2"/>
          </a:solidFill>
        </p:spPr>
      </p:pic>
      <p:pic>
        <p:nvPicPr>
          <p:cNvPr id="29" name="Twitter Icon" descr="Click this logo to go to the Commerce Twitter page" title="Twitter logo">
            <a:hlinkClick r:id="rId6"/>
          </p:cNvPr>
          <p:cNvPicPr>
            <a:picLocks noChangeAspect="1"/>
          </p:cNvPicPr>
          <p:nvPr userDrawn="1"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823203" y="2914791"/>
            <a:ext cx="250454" cy="253182"/>
          </a:xfrm>
          <a:prstGeom prst="rect">
            <a:avLst/>
          </a:prstGeom>
        </p:spPr>
      </p:pic>
      <p:pic>
        <p:nvPicPr>
          <p:cNvPr id="33" name="LinkedIn Icon" descr="Click this logo to go to the Commerce Linkedin page" title="Linkedin logo">
            <a:hlinkClick r:id="rId8"/>
          </p:cNvPr>
          <p:cNvPicPr>
            <a:picLocks noChangeAspect="1"/>
          </p:cNvPicPr>
          <p:nvPr userDrawn="1"/>
        </p:nvPicPr>
        <p:blipFill>
          <a:blip r:embed="rId9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263625" y="2914791"/>
            <a:ext cx="242106" cy="253182"/>
          </a:xfrm>
          <a:prstGeom prst="rect">
            <a:avLst/>
          </a:prstGeom>
        </p:spPr>
      </p:pic>
      <p:pic>
        <p:nvPicPr>
          <p:cNvPr id="35" name="Instagram Icon" descr="Click this logo to go to the Commerce Instagram page" title="Intagram logo">
            <a:hlinkClick r:id="rId10"/>
          </p:cNvPr>
          <p:cNvPicPr>
            <a:picLocks noChangeAspect="1"/>
          </p:cNvPicPr>
          <p:nvPr userDrawn="1"/>
        </p:nvPicPr>
        <p:blipFill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95699" y="2914792"/>
            <a:ext cx="253182" cy="253182"/>
          </a:xfrm>
          <a:prstGeom prst="rect">
            <a:avLst/>
          </a:prstGeom>
        </p:spPr>
      </p:pic>
      <p:grpSp>
        <p:nvGrpSpPr>
          <p:cNvPr id="19" name="Brand Stripe"/>
          <p:cNvGrpSpPr/>
          <p:nvPr userDrawn="1"/>
        </p:nvGrpSpPr>
        <p:grpSpPr>
          <a:xfrm>
            <a:off x="0" y="6671896"/>
            <a:ext cx="12192000" cy="190430"/>
            <a:chOff x="0" y="6321028"/>
            <a:chExt cx="12192000" cy="541298"/>
          </a:xfrm>
        </p:grpSpPr>
        <p:sp>
          <p:nvSpPr>
            <p:cNvPr id="20" name="Rectangle 19"/>
            <p:cNvSpPr/>
            <p:nvPr/>
          </p:nvSpPr>
          <p:spPr>
            <a:xfrm>
              <a:off x="335757" y="6360160"/>
              <a:ext cx="4727012" cy="50216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062769" y="6360160"/>
              <a:ext cx="363670" cy="502166"/>
            </a:xfrm>
            <a:prstGeom prst="rect">
              <a:avLst/>
            </a:prstGeom>
            <a:solidFill>
              <a:srgbClr val="E2A7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426439" y="6360160"/>
              <a:ext cx="1585679" cy="50216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0" y="6360160"/>
              <a:ext cx="112425" cy="50216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012118" y="6360160"/>
              <a:ext cx="2634034" cy="50216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0487025" y="6360160"/>
              <a:ext cx="1704975" cy="502166"/>
            </a:xfrm>
            <a:prstGeom prst="rect">
              <a:avLst/>
            </a:prstGeom>
            <a:solidFill>
              <a:srgbClr val="5E3411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9646153" y="6360160"/>
              <a:ext cx="840872" cy="50216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12425" y="6360160"/>
              <a:ext cx="223331" cy="50216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0" y="6321028"/>
              <a:ext cx="12192000" cy="7977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56945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ank you" title="Thank you"/>
          <p:cNvSpPr txBox="1"/>
          <p:nvPr userDrawn="1"/>
        </p:nvSpPr>
        <p:spPr>
          <a:xfrm>
            <a:off x="831850" y="539177"/>
            <a:ext cx="58398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  <a:latin typeface="Abril Fatface" panose="02000503000000020003" pitchFamily="2" charset="0"/>
              </a:rPr>
              <a:t>Thank you!</a:t>
            </a:r>
            <a:endParaRPr lang="en-US" sz="6000" dirty="0">
              <a:solidFill>
                <a:schemeClr val="bg1"/>
              </a:solidFill>
              <a:latin typeface="Abril Fatface" panose="02000503000000020003" pitchFamily="2" charset="0"/>
            </a:endParaRPr>
          </a:p>
        </p:txBody>
      </p:sp>
      <p:sp>
        <p:nvSpPr>
          <p:cNvPr id="29" name="Presenter 1 Name"/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733497"/>
            <a:ext cx="3670300" cy="2921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Your Name goes here</a:t>
            </a:r>
          </a:p>
        </p:txBody>
      </p:sp>
      <p:sp>
        <p:nvSpPr>
          <p:cNvPr id="30" name="Presenter 1 Title"/>
          <p:cNvSpPr>
            <a:spLocks noGrp="1"/>
          </p:cNvSpPr>
          <p:nvPr>
            <p:ph type="body" sz="quarter" idx="11" hasCustomPrompt="1"/>
          </p:nvPr>
        </p:nvSpPr>
        <p:spPr>
          <a:xfrm>
            <a:off x="831850" y="2039051"/>
            <a:ext cx="3670300" cy="2921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cap="all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Your Title goes here</a:t>
            </a:r>
          </a:p>
        </p:txBody>
      </p:sp>
      <p:sp>
        <p:nvSpPr>
          <p:cNvPr id="33" name="Presenter 1 Email"/>
          <p:cNvSpPr>
            <a:spLocks noGrp="1"/>
          </p:cNvSpPr>
          <p:nvPr>
            <p:ph type="body" sz="quarter" idx="12" hasCustomPrompt="1"/>
          </p:nvPr>
        </p:nvSpPr>
        <p:spPr>
          <a:xfrm>
            <a:off x="831851" y="2358397"/>
            <a:ext cx="3670300" cy="29733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cap="none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Type email here</a:t>
            </a:r>
          </a:p>
        </p:txBody>
      </p:sp>
      <p:sp>
        <p:nvSpPr>
          <p:cNvPr id="34" name="Presenter 1 Phone Number"/>
          <p:cNvSpPr>
            <a:spLocks noGrp="1"/>
          </p:cNvSpPr>
          <p:nvPr>
            <p:ph type="body" sz="quarter" idx="13" hasCustomPrompt="1"/>
          </p:nvPr>
        </p:nvSpPr>
        <p:spPr>
          <a:xfrm>
            <a:off x="831850" y="2688464"/>
            <a:ext cx="3670301" cy="29733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cap="none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XXX-XXX-XXXX</a:t>
            </a:r>
          </a:p>
        </p:txBody>
      </p:sp>
      <p:sp>
        <p:nvSpPr>
          <p:cNvPr id="35" name="Presenter 2 Name"/>
          <p:cNvSpPr>
            <a:spLocks noGrp="1"/>
          </p:cNvSpPr>
          <p:nvPr>
            <p:ph type="body" sz="quarter" idx="14" hasCustomPrompt="1"/>
          </p:nvPr>
        </p:nvSpPr>
        <p:spPr>
          <a:xfrm>
            <a:off x="831850" y="3385365"/>
            <a:ext cx="3670300" cy="2921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Your Name goes here</a:t>
            </a:r>
          </a:p>
        </p:txBody>
      </p:sp>
      <p:sp>
        <p:nvSpPr>
          <p:cNvPr id="36" name="Presenter 2 Title"/>
          <p:cNvSpPr>
            <a:spLocks noGrp="1"/>
          </p:cNvSpPr>
          <p:nvPr>
            <p:ph type="body" sz="quarter" idx="15" hasCustomPrompt="1"/>
          </p:nvPr>
        </p:nvSpPr>
        <p:spPr>
          <a:xfrm>
            <a:off x="831850" y="3690919"/>
            <a:ext cx="3670300" cy="2921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cap="all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Your Title goes here</a:t>
            </a:r>
          </a:p>
        </p:txBody>
      </p:sp>
      <p:sp>
        <p:nvSpPr>
          <p:cNvPr id="37" name="Presenter 2 Email"/>
          <p:cNvSpPr>
            <a:spLocks noGrp="1"/>
          </p:cNvSpPr>
          <p:nvPr>
            <p:ph type="body" sz="quarter" idx="16" hasCustomPrompt="1"/>
          </p:nvPr>
        </p:nvSpPr>
        <p:spPr>
          <a:xfrm>
            <a:off x="831851" y="4034676"/>
            <a:ext cx="3670300" cy="29733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cap="none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Type email here</a:t>
            </a:r>
          </a:p>
        </p:txBody>
      </p:sp>
      <p:sp>
        <p:nvSpPr>
          <p:cNvPr id="38" name="Presenter 2 Phone Number"/>
          <p:cNvSpPr>
            <a:spLocks noGrp="1"/>
          </p:cNvSpPr>
          <p:nvPr>
            <p:ph type="body" sz="quarter" idx="17" hasCustomPrompt="1"/>
          </p:nvPr>
        </p:nvSpPr>
        <p:spPr>
          <a:xfrm>
            <a:off x="831850" y="4340332"/>
            <a:ext cx="3670301" cy="29733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cap="none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XXX-XXX-XXXX</a:t>
            </a:r>
          </a:p>
        </p:txBody>
      </p:sp>
      <p:sp>
        <p:nvSpPr>
          <p:cNvPr id="39" name="Presenter 3 Name"/>
          <p:cNvSpPr>
            <a:spLocks noGrp="1"/>
          </p:cNvSpPr>
          <p:nvPr>
            <p:ph type="body" sz="quarter" idx="18" hasCustomPrompt="1"/>
          </p:nvPr>
        </p:nvSpPr>
        <p:spPr>
          <a:xfrm>
            <a:off x="831850" y="5041014"/>
            <a:ext cx="3670300" cy="2921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Your Name goes here</a:t>
            </a:r>
          </a:p>
        </p:txBody>
      </p:sp>
      <p:sp>
        <p:nvSpPr>
          <p:cNvPr id="40" name="Presenter 3 Title"/>
          <p:cNvSpPr>
            <a:spLocks noGrp="1"/>
          </p:cNvSpPr>
          <p:nvPr>
            <p:ph type="body" sz="quarter" idx="19" hasCustomPrompt="1"/>
          </p:nvPr>
        </p:nvSpPr>
        <p:spPr>
          <a:xfrm>
            <a:off x="831850" y="5346568"/>
            <a:ext cx="3670300" cy="2921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cap="all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Your Title goes here</a:t>
            </a:r>
          </a:p>
        </p:txBody>
      </p:sp>
      <p:sp>
        <p:nvSpPr>
          <p:cNvPr id="41" name="Presenter 3 Email"/>
          <p:cNvSpPr>
            <a:spLocks noGrp="1"/>
          </p:cNvSpPr>
          <p:nvPr>
            <p:ph type="body" sz="quarter" idx="20" hasCustomPrompt="1"/>
          </p:nvPr>
        </p:nvSpPr>
        <p:spPr>
          <a:xfrm>
            <a:off x="831851" y="5690325"/>
            <a:ext cx="3670300" cy="29733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cap="none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Type email here</a:t>
            </a:r>
          </a:p>
        </p:txBody>
      </p:sp>
      <p:sp>
        <p:nvSpPr>
          <p:cNvPr id="42" name="Presenter 3 Phone Number"/>
          <p:cNvSpPr>
            <a:spLocks noGrp="1"/>
          </p:cNvSpPr>
          <p:nvPr>
            <p:ph type="body" sz="quarter" idx="21" hasCustomPrompt="1"/>
          </p:nvPr>
        </p:nvSpPr>
        <p:spPr>
          <a:xfrm>
            <a:off x="831850" y="5995981"/>
            <a:ext cx="3670301" cy="29733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cap="none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XXX-XXX-XXXX</a:t>
            </a:r>
          </a:p>
        </p:txBody>
      </p:sp>
      <p:pic>
        <p:nvPicPr>
          <p:cNvPr id="31" name="Commerce Logo" descr="Washington State Department of Commerce Logo" title="Commerce Logo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82678" y="929634"/>
            <a:ext cx="3666098" cy="1054771"/>
          </a:xfrm>
          <a:prstGeom prst="rect">
            <a:avLst/>
          </a:prstGeom>
        </p:spPr>
      </p:pic>
      <p:sp>
        <p:nvSpPr>
          <p:cNvPr id="54" name="Commerce Website URL" descr="Click this logo to go to the Commerce website" title="The Commerce website">
            <a:hlinkClick r:id="rId3"/>
          </p:cNvPr>
          <p:cNvSpPr txBox="1"/>
          <p:nvPr userDrawn="1"/>
        </p:nvSpPr>
        <p:spPr>
          <a:xfrm>
            <a:off x="7282678" y="2877986"/>
            <a:ext cx="1910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</a:rPr>
              <a:t>www.commerce.wa.gov</a:t>
            </a:r>
            <a:endParaRPr lang="en-US" sz="12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52" name="Facebook Icon" descr="Click this logo to go to the Commerce Facebook page" title="Facebook logo">
            <a:hlinkClick r:id="rId4"/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382782" y="2914791"/>
            <a:ext cx="250454" cy="253182"/>
          </a:xfrm>
          <a:prstGeom prst="rect">
            <a:avLst/>
          </a:prstGeom>
          <a:solidFill>
            <a:schemeClr val="tx2"/>
          </a:solidFill>
        </p:spPr>
      </p:pic>
      <p:pic>
        <p:nvPicPr>
          <p:cNvPr id="51" name="Twitter Icon" descr="Click this logo to go to the Commerce Twitter page" title="Twitter logo">
            <a:hlinkClick r:id="rId6"/>
          </p:cNvPr>
          <p:cNvPicPr>
            <a:picLocks noChangeAspect="1"/>
          </p:cNvPicPr>
          <p:nvPr userDrawn="1"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823203" y="2914791"/>
            <a:ext cx="250454" cy="253182"/>
          </a:xfrm>
          <a:prstGeom prst="rect">
            <a:avLst/>
          </a:prstGeom>
        </p:spPr>
      </p:pic>
      <p:pic>
        <p:nvPicPr>
          <p:cNvPr id="53" name="LinkedIn Icon" descr="Click this logo to go to the Commerce Linkedin page" title="Linkedin logo">
            <a:hlinkClick r:id="rId8"/>
          </p:cNvPr>
          <p:cNvPicPr>
            <a:picLocks noChangeAspect="1"/>
          </p:cNvPicPr>
          <p:nvPr userDrawn="1"/>
        </p:nvPicPr>
        <p:blipFill>
          <a:blip r:embed="rId9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263625" y="2914791"/>
            <a:ext cx="242106" cy="253182"/>
          </a:xfrm>
          <a:prstGeom prst="rect">
            <a:avLst/>
          </a:prstGeom>
        </p:spPr>
      </p:pic>
      <p:pic>
        <p:nvPicPr>
          <p:cNvPr id="55" name="Instagram Icon" descr="Click this logo to go to the Commerce Instagram page" title="Intagram logo">
            <a:hlinkClick r:id="rId10"/>
          </p:cNvPr>
          <p:cNvPicPr>
            <a:picLocks noChangeAspect="1"/>
          </p:cNvPicPr>
          <p:nvPr userDrawn="1"/>
        </p:nvPicPr>
        <p:blipFill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95699" y="2914792"/>
            <a:ext cx="253182" cy="253182"/>
          </a:xfrm>
          <a:prstGeom prst="rect">
            <a:avLst/>
          </a:prstGeom>
        </p:spPr>
      </p:pic>
      <p:grpSp>
        <p:nvGrpSpPr>
          <p:cNvPr id="19" name="Brand Stripe"/>
          <p:cNvGrpSpPr/>
          <p:nvPr userDrawn="1"/>
        </p:nvGrpSpPr>
        <p:grpSpPr>
          <a:xfrm>
            <a:off x="0" y="6671896"/>
            <a:ext cx="12192000" cy="190430"/>
            <a:chOff x="0" y="6321028"/>
            <a:chExt cx="12192000" cy="541298"/>
          </a:xfrm>
        </p:grpSpPr>
        <p:sp>
          <p:nvSpPr>
            <p:cNvPr id="20" name="Rectangle 19"/>
            <p:cNvSpPr/>
            <p:nvPr/>
          </p:nvSpPr>
          <p:spPr>
            <a:xfrm>
              <a:off x="335757" y="6360160"/>
              <a:ext cx="4727012" cy="50216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062769" y="6360160"/>
              <a:ext cx="363670" cy="502166"/>
            </a:xfrm>
            <a:prstGeom prst="rect">
              <a:avLst/>
            </a:prstGeom>
            <a:solidFill>
              <a:srgbClr val="E2A7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426439" y="6360160"/>
              <a:ext cx="1585679" cy="50216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0" y="6360160"/>
              <a:ext cx="112425" cy="50216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012118" y="6360160"/>
              <a:ext cx="2634034" cy="50216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0487025" y="6360160"/>
              <a:ext cx="1704975" cy="502166"/>
            </a:xfrm>
            <a:prstGeom prst="rect">
              <a:avLst/>
            </a:prstGeom>
            <a:solidFill>
              <a:srgbClr val="5E3411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9646153" y="6360160"/>
              <a:ext cx="840872" cy="50216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12425" y="6360160"/>
              <a:ext cx="223331" cy="50216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0" y="6321028"/>
              <a:ext cx="12192000" cy="7977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48782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rengthening Communi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"/>
          <p:cNvSpPr txBox="1"/>
          <p:nvPr userDrawn="1"/>
        </p:nvSpPr>
        <p:spPr>
          <a:xfrm>
            <a:off x="838200" y="750877"/>
            <a:ext cx="71561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chemeClr val="accent5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We strengthen</a:t>
            </a:r>
            <a:r>
              <a:rPr lang="en-US" sz="4400" baseline="0" dirty="0" smtClean="0">
                <a:solidFill>
                  <a:schemeClr val="accent5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communities</a:t>
            </a:r>
            <a:endParaRPr lang="en-US" sz="4400" dirty="0">
              <a:solidFill>
                <a:schemeClr val="accent5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pic>
        <p:nvPicPr>
          <p:cNvPr id="3" name="Images" descr="Eight photos that represent each of Commerces' divisions. &#10;&#10;Housing and Homelessness: A picture of a couple in front of a house, &#10;&#10;Infrascructure and Broadband: A picture of a bridge.&#10;&#10;Small business assistance: A pcture of two people by a computer.&#10;&#10;Energy: A picture of a wind farm.&#10;&#10;Planning and tech assistance: A picture of city streets and a highway interchange.&#10;&#10;Community services and facilities: A picture of children in a daycare facility.&#10;&#10;Crime victims and public safety: A picture of two people hugging in a meeting.&#10;&#10;Economic development: A picture of a shipyard and the mountains." title="Photo collag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550798"/>
            <a:ext cx="12191675" cy="4819522"/>
          </a:xfrm>
          <a:prstGeom prst="rect">
            <a:avLst/>
          </a:prstGeom>
        </p:spPr>
      </p:pic>
      <p:sp>
        <p:nvSpPr>
          <p:cNvPr id="14" name="Housing and Homelessness"/>
          <p:cNvSpPr txBox="1"/>
          <p:nvPr userDrawn="1"/>
        </p:nvSpPr>
        <p:spPr>
          <a:xfrm>
            <a:off x="0" y="3210378"/>
            <a:ext cx="2049780" cy="523221"/>
          </a:xfrm>
          <a:prstGeom prst="rect">
            <a:avLst/>
          </a:prstGeom>
          <a:solidFill>
            <a:srgbClr val="000000">
              <a:alpha val="65098"/>
            </a:srgbClr>
          </a:solidFill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en-US" sz="1400" b="0" kern="1200" cap="all" baseline="0" dirty="0" smtClean="0">
                <a:solidFill>
                  <a:schemeClr val="bg1"/>
                </a:solidFill>
                <a:latin typeface="+mn-lt"/>
                <a:ea typeface="Roboto Light" panose="02000000000000000000" pitchFamily="2" charset="0"/>
                <a:cs typeface="+mn-cs"/>
              </a:rPr>
              <a:t>Housing And</a:t>
            </a:r>
          </a:p>
          <a:p>
            <a:pPr marL="0" algn="l" defTabSz="914400" rtl="0" eaLnBrk="1" latinLnBrk="0" hangingPunct="1"/>
            <a:r>
              <a:rPr lang="en-US" sz="1400" b="0" kern="1200" cap="all" baseline="0" dirty="0" smtClean="0">
                <a:solidFill>
                  <a:schemeClr val="bg1"/>
                </a:solidFill>
                <a:latin typeface="+mn-lt"/>
                <a:ea typeface="Roboto Light" panose="02000000000000000000" pitchFamily="2" charset="0"/>
                <a:cs typeface="+mn-cs"/>
              </a:rPr>
              <a:t>homelessness</a:t>
            </a:r>
            <a:endParaRPr lang="en-US" sz="1400" b="0" kern="1200" cap="all" baseline="0" dirty="0">
              <a:solidFill>
                <a:schemeClr val="bg1"/>
              </a:solidFill>
              <a:latin typeface="+mn-lt"/>
              <a:ea typeface="Roboto Light" panose="02000000000000000000" pitchFamily="2" charset="0"/>
              <a:cs typeface="+mn-cs"/>
            </a:endParaRPr>
          </a:p>
        </p:txBody>
      </p:sp>
      <p:sp>
        <p:nvSpPr>
          <p:cNvPr id="12" name="Infrastructure and Broadband"/>
          <p:cNvSpPr txBox="1"/>
          <p:nvPr userDrawn="1"/>
        </p:nvSpPr>
        <p:spPr>
          <a:xfrm>
            <a:off x="3052563" y="3193959"/>
            <a:ext cx="2167137" cy="523221"/>
          </a:xfrm>
          <a:prstGeom prst="rect">
            <a:avLst/>
          </a:prstGeom>
          <a:solidFill>
            <a:srgbClr val="000000">
              <a:alpha val="65098"/>
            </a:srgbClr>
          </a:solidFill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en-US" sz="1400" b="0" kern="1200" cap="all" baseline="0" dirty="0" smtClean="0">
                <a:solidFill>
                  <a:schemeClr val="bg1"/>
                </a:solidFill>
                <a:latin typeface="+mn-lt"/>
                <a:ea typeface="Roboto Light" panose="02000000000000000000" pitchFamily="2" charset="0"/>
                <a:cs typeface="+mn-cs"/>
              </a:rPr>
              <a:t>Infrastructure and broadband</a:t>
            </a:r>
            <a:endParaRPr lang="en-US" sz="1400" b="0" kern="1200" cap="all" baseline="0" dirty="0">
              <a:solidFill>
                <a:schemeClr val="bg1"/>
              </a:solidFill>
              <a:latin typeface="+mn-lt"/>
              <a:ea typeface="Roboto Light" panose="02000000000000000000" pitchFamily="2" charset="0"/>
              <a:cs typeface="+mn-cs"/>
            </a:endParaRPr>
          </a:p>
        </p:txBody>
      </p:sp>
      <p:sp>
        <p:nvSpPr>
          <p:cNvPr id="10" name="Small Business Assistance"/>
          <p:cNvSpPr txBox="1"/>
          <p:nvPr userDrawn="1"/>
        </p:nvSpPr>
        <p:spPr>
          <a:xfrm>
            <a:off x="6095839" y="3210378"/>
            <a:ext cx="2117453" cy="523221"/>
          </a:xfrm>
          <a:prstGeom prst="rect">
            <a:avLst/>
          </a:prstGeom>
          <a:solidFill>
            <a:srgbClr val="000000">
              <a:alpha val="65098"/>
            </a:srgbClr>
          </a:solidFill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en-US" sz="1400" b="0" kern="1200" cap="all" baseline="0" dirty="0" smtClean="0">
                <a:solidFill>
                  <a:schemeClr val="bg1"/>
                </a:solidFill>
                <a:latin typeface="+mn-lt"/>
                <a:ea typeface="Roboto Light" panose="02000000000000000000" pitchFamily="2" charset="0"/>
                <a:cs typeface="+mn-cs"/>
              </a:rPr>
              <a:t>Small Business Assistance</a:t>
            </a:r>
            <a:endParaRPr lang="en-US" sz="1400" b="0" kern="1200" cap="all" baseline="0" dirty="0">
              <a:solidFill>
                <a:schemeClr val="bg1"/>
              </a:solidFill>
              <a:latin typeface="+mn-lt"/>
              <a:ea typeface="Roboto Light" panose="02000000000000000000" pitchFamily="2" charset="0"/>
              <a:cs typeface="+mn-cs"/>
            </a:endParaRPr>
          </a:p>
        </p:txBody>
      </p:sp>
      <p:sp>
        <p:nvSpPr>
          <p:cNvPr id="15" name="Energy"/>
          <p:cNvSpPr txBox="1"/>
          <p:nvPr userDrawn="1"/>
        </p:nvSpPr>
        <p:spPr>
          <a:xfrm>
            <a:off x="9144000" y="3214544"/>
            <a:ext cx="2171538" cy="523221"/>
          </a:xfrm>
          <a:prstGeom prst="rect">
            <a:avLst/>
          </a:prstGeom>
          <a:solidFill>
            <a:srgbClr val="000000">
              <a:alpha val="65098"/>
            </a:srgbClr>
          </a:solidFill>
        </p:spPr>
        <p:txBody>
          <a:bodyPr wrap="square" rtlCol="0">
            <a:spAutoFit/>
          </a:bodyPr>
          <a:lstStyle/>
          <a:p>
            <a:pPr algn="l"/>
            <a:endParaRPr lang="en-US" sz="1400" b="0" cap="all" baseline="0" dirty="0" smtClean="0">
              <a:solidFill>
                <a:schemeClr val="bg1"/>
              </a:solidFill>
              <a:latin typeface="+mn-lt"/>
              <a:ea typeface="Roboto Light" panose="02000000000000000000" pitchFamily="2" charset="0"/>
            </a:endParaRPr>
          </a:p>
          <a:p>
            <a:pPr algn="l"/>
            <a:r>
              <a:rPr lang="en-US" sz="1400" b="0" cap="all" baseline="0" dirty="0" smtClean="0">
                <a:solidFill>
                  <a:schemeClr val="bg1"/>
                </a:solidFill>
                <a:latin typeface="+mn-lt"/>
                <a:ea typeface="Roboto Light" panose="02000000000000000000" pitchFamily="2" charset="0"/>
              </a:rPr>
              <a:t>ENERGY</a:t>
            </a:r>
            <a:endParaRPr lang="en-US" sz="1400" b="0" cap="all" baseline="0" dirty="0">
              <a:solidFill>
                <a:schemeClr val="bg1"/>
              </a:solidFill>
              <a:latin typeface="+mn-lt"/>
              <a:ea typeface="Roboto Light" panose="02000000000000000000" pitchFamily="2" charset="0"/>
            </a:endParaRPr>
          </a:p>
        </p:txBody>
      </p:sp>
      <p:sp>
        <p:nvSpPr>
          <p:cNvPr id="11" name="Planning and Tech Assistance"/>
          <p:cNvSpPr txBox="1"/>
          <p:nvPr userDrawn="1"/>
        </p:nvSpPr>
        <p:spPr>
          <a:xfrm>
            <a:off x="0" y="5611634"/>
            <a:ext cx="2049780" cy="523221"/>
          </a:xfrm>
          <a:prstGeom prst="rect">
            <a:avLst/>
          </a:prstGeom>
          <a:solidFill>
            <a:srgbClr val="000000">
              <a:alpha val="65098"/>
            </a:srgbClr>
          </a:solidFill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en-US" sz="1400" b="0" kern="1200" cap="all" baseline="0" dirty="0" smtClean="0">
                <a:solidFill>
                  <a:schemeClr val="bg1"/>
                </a:solidFill>
                <a:latin typeface="+mn-lt"/>
                <a:ea typeface="Roboto Light" panose="02000000000000000000" pitchFamily="2" charset="0"/>
                <a:cs typeface="+mn-cs"/>
              </a:rPr>
              <a:t>Planning and Tech assistance</a:t>
            </a:r>
            <a:endParaRPr lang="en-US" sz="1400" b="0" kern="1200" cap="all" baseline="0" dirty="0">
              <a:solidFill>
                <a:schemeClr val="bg1"/>
              </a:solidFill>
              <a:latin typeface="+mn-lt"/>
              <a:ea typeface="Roboto Light" panose="02000000000000000000" pitchFamily="2" charset="0"/>
              <a:cs typeface="+mn-cs"/>
            </a:endParaRPr>
          </a:p>
        </p:txBody>
      </p:sp>
      <p:sp>
        <p:nvSpPr>
          <p:cNvPr id="13" name="Community Services and Facilities"/>
          <p:cNvSpPr txBox="1"/>
          <p:nvPr userDrawn="1"/>
        </p:nvSpPr>
        <p:spPr>
          <a:xfrm>
            <a:off x="3046362" y="5611634"/>
            <a:ext cx="2378082" cy="523220"/>
          </a:xfrm>
          <a:prstGeom prst="rect">
            <a:avLst/>
          </a:prstGeom>
          <a:solidFill>
            <a:srgbClr val="000000">
              <a:alpha val="65098"/>
            </a:srgbClr>
          </a:solidFill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endParaRPr lang="en-US" sz="1400" b="0" kern="1200" cap="all" baseline="0" dirty="0" smtClean="0">
              <a:solidFill>
                <a:schemeClr val="bg1"/>
              </a:solidFill>
              <a:latin typeface="+mn-lt"/>
              <a:ea typeface="Roboto Light" panose="02000000000000000000" pitchFamily="2" charset="0"/>
              <a:cs typeface="+mn-cs"/>
            </a:endParaRPr>
          </a:p>
          <a:p>
            <a:pPr marL="0" algn="l" defTabSz="914400" rtl="0" eaLnBrk="1" latinLnBrk="0" hangingPunct="1"/>
            <a:r>
              <a:rPr lang="en-US" sz="1400" b="0" kern="1200" cap="all" baseline="0" dirty="0" smtClean="0">
                <a:solidFill>
                  <a:schemeClr val="bg1"/>
                </a:solidFill>
                <a:latin typeface="+mn-lt"/>
                <a:ea typeface="Roboto Light" panose="02000000000000000000" pitchFamily="2" charset="0"/>
                <a:cs typeface="+mn-cs"/>
              </a:rPr>
              <a:t>Community Services</a:t>
            </a:r>
            <a:endParaRPr lang="en-US" sz="1400" b="0" kern="1200" cap="all" baseline="0" dirty="0">
              <a:solidFill>
                <a:schemeClr val="bg1"/>
              </a:solidFill>
              <a:latin typeface="+mn-lt"/>
              <a:ea typeface="Roboto Light" panose="02000000000000000000" pitchFamily="2" charset="0"/>
              <a:cs typeface="+mn-cs"/>
            </a:endParaRPr>
          </a:p>
        </p:txBody>
      </p:sp>
      <p:sp>
        <p:nvSpPr>
          <p:cNvPr id="8" name="Crime Victims and Public Safety"/>
          <p:cNvSpPr txBox="1"/>
          <p:nvPr userDrawn="1"/>
        </p:nvSpPr>
        <p:spPr>
          <a:xfrm>
            <a:off x="6095839" y="5611633"/>
            <a:ext cx="2095661" cy="523221"/>
          </a:xfrm>
          <a:prstGeom prst="rect">
            <a:avLst/>
          </a:prstGeom>
          <a:solidFill>
            <a:srgbClr val="000000">
              <a:alpha val="65098"/>
            </a:srgbClr>
          </a:solidFill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en-US" sz="1400" b="0" kern="1200" cap="all" baseline="0" dirty="0" smtClean="0">
                <a:solidFill>
                  <a:schemeClr val="bg1"/>
                </a:solidFill>
                <a:latin typeface="+mn-lt"/>
                <a:ea typeface="Roboto Light" panose="02000000000000000000" pitchFamily="2" charset="0"/>
                <a:cs typeface="+mn-cs"/>
              </a:rPr>
              <a:t>Crime Victims and Public Safety </a:t>
            </a:r>
            <a:endParaRPr lang="en-US" sz="1400" b="0" kern="1200" cap="all" baseline="0" dirty="0">
              <a:solidFill>
                <a:schemeClr val="bg1"/>
              </a:solidFill>
              <a:latin typeface="+mn-lt"/>
              <a:ea typeface="Roboto Light" panose="02000000000000000000" pitchFamily="2" charset="0"/>
              <a:cs typeface="+mn-cs"/>
            </a:endParaRPr>
          </a:p>
        </p:txBody>
      </p:sp>
      <p:sp>
        <p:nvSpPr>
          <p:cNvPr id="16" name="Economic Development"/>
          <p:cNvSpPr txBox="1"/>
          <p:nvPr userDrawn="1"/>
        </p:nvSpPr>
        <p:spPr>
          <a:xfrm>
            <a:off x="9144000" y="5611632"/>
            <a:ext cx="2171538" cy="523221"/>
          </a:xfrm>
          <a:prstGeom prst="rect">
            <a:avLst/>
          </a:prstGeom>
          <a:solidFill>
            <a:srgbClr val="000000">
              <a:alpha val="65098"/>
            </a:srgbClr>
          </a:solidFill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en-US" sz="1400" b="0" kern="1200" cap="all" baseline="0" dirty="0" smtClean="0">
                <a:solidFill>
                  <a:schemeClr val="bg1"/>
                </a:solidFill>
                <a:latin typeface="+mn-lt"/>
                <a:ea typeface="Roboto Light" panose="02000000000000000000" pitchFamily="2" charset="0"/>
                <a:cs typeface="+mn-cs"/>
              </a:rPr>
              <a:t>Economic development</a:t>
            </a:r>
            <a:endParaRPr lang="en-US" sz="1400" b="0" kern="1200" cap="all" baseline="0" dirty="0">
              <a:solidFill>
                <a:schemeClr val="bg1"/>
              </a:solidFill>
              <a:latin typeface="+mn-lt"/>
              <a:ea typeface="Roboto Light" panose="02000000000000000000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8556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2247899"/>
            <a:ext cx="10515600" cy="2314576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  <a:latin typeface="Abril Fatface" panose="02000503000000020003" pitchFamily="2" charset="0"/>
              </a:defRPr>
            </a:lvl1pPr>
          </a:lstStyle>
          <a:p>
            <a:r>
              <a:rPr lang="en-US" dirty="0" smtClean="0"/>
              <a:t>Section title goes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Section subheading goes here</a:t>
            </a:r>
          </a:p>
        </p:txBody>
      </p:sp>
      <p:grpSp>
        <p:nvGrpSpPr>
          <p:cNvPr id="17" name="Brand Stripe"/>
          <p:cNvGrpSpPr/>
          <p:nvPr userDrawn="1"/>
        </p:nvGrpSpPr>
        <p:grpSpPr>
          <a:xfrm>
            <a:off x="0" y="6316702"/>
            <a:ext cx="12192000" cy="541298"/>
            <a:chOff x="0" y="6321028"/>
            <a:chExt cx="12192000" cy="541298"/>
          </a:xfrm>
        </p:grpSpPr>
        <p:sp>
          <p:nvSpPr>
            <p:cNvPr id="18" name="Rectangle 17"/>
            <p:cNvSpPr/>
            <p:nvPr/>
          </p:nvSpPr>
          <p:spPr>
            <a:xfrm>
              <a:off x="335757" y="6360160"/>
              <a:ext cx="4727012" cy="50216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062769" y="6360160"/>
              <a:ext cx="363670" cy="502166"/>
            </a:xfrm>
            <a:prstGeom prst="rect">
              <a:avLst/>
            </a:prstGeom>
            <a:solidFill>
              <a:srgbClr val="E2A7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426439" y="6360160"/>
              <a:ext cx="1585679" cy="50216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0" y="6360160"/>
              <a:ext cx="112425" cy="50216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012118" y="6360160"/>
              <a:ext cx="2634034" cy="50216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0487025" y="6360160"/>
              <a:ext cx="1704975" cy="502166"/>
            </a:xfrm>
            <a:prstGeom prst="rect">
              <a:avLst/>
            </a:prstGeom>
            <a:solidFill>
              <a:srgbClr val="5E3411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9646153" y="6360160"/>
              <a:ext cx="840872" cy="50216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12425" y="6360160"/>
              <a:ext cx="223331" cy="50216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0" y="6321028"/>
              <a:ext cx="12192000" cy="7977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18546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281940"/>
            <a:ext cx="10515600" cy="12189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877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0" y="281940"/>
            <a:ext cx="10515600" cy="121894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514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38200" y="281940"/>
            <a:ext cx="10515600" cy="121894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246120" cy="4351338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10"/>
          </p:nvPr>
        </p:nvSpPr>
        <p:spPr>
          <a:xfrm>
            <a:off x="4472940" y="1825625"/>
            <a:ext cx="3246120" cy="4351338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4"/>
          <p:cNvSpPr>
            <a:spLocks noGrp="1"/>
          </p:cNvSpPr>
          <p:nvPr>
            <p:ph sz="half" idx="11"/>
          </p:nvPr>
        </p:nvSpPr>
        <p:spPr>
          <a:xfrm>
            <a:off x="8107680" y="1825625"/>
            <a:ext cx="3246120" cy="4351338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729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752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Only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37063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929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281940"/>
            <a:ext cx="10515600" cy="12189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2057400"/>
            <a:ext cx="6172200" cy="38036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114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281940"/>
            <a:ext cx="10515600" cy="121894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 </a:t>
            </a:r>
            <a:endParaRPr lang="en-US" dirty="0"/>
          </a:p>
        </p:txBody>
      </p:sp>
      <p:cxnSp>
        <p:nvCxnSpPr>
          <p:cNvPr id="19" name="Divider line"/>
          <p:cNvCxnSpPr/>
          <p:nvPr userDrawn="1"/>
        </p:nvCxnSpPr>
        <p:spPr>
          <a:xfrm>
            <a:off x="838200" y="1566038"/>
            <a:ext cx="10515600" cy="0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 (28)</a:t>
            </a:r>
          </a:p>
          <a:p>
            <a:pPr lvl="1"/>
            <a:r>
              <a:rPr lang="en-US" dirty="0" smtClean="0"/>
              <a:t>Second level (24)</a:t>
            </a:r>
          </a:p>
          <a:p>
            <a:pPr lvl="2"/>
            <a:r>
              <a:rPr lang="en-US" dirty="0" smtClean="0"/>
              <a:t>Third level (20)</a:t>
            </a:r>
          </a:p>
          <a:p>
            <a:pPr lvl="3"/>
            <a:r>
              <a:rPr lang="en-US" dirty="0" smtClean="0"/>
              <a:t>Fourth level (18)</a:t>
            </a:r>
          </a:p>
          <a:p>
            <a:pPr lvl="4"/>
            <a:r>
              <a:rPr lang="en-US" dirty="0" smtClean="0"/>
              <a:t>Fifth level (18)</a:t>
            </a:r>
            <a:endParaRPr lang="en-US" dirty="0"/>
          </a:p>
        </p:txBody>
      </p:sp>
      <p:grpSp>
        <p:nvGrpSpPr>
          <p:cNvPr id="7" name="Brand Stripe"/>
          <p:cNvGrpSpPr/>
          <p:nvPr userDrawn="1"/>
        </p:nvGrpSpPr>
        <p:grpSpPr>
          <a:xfrm>
            <a:off x="0" y="6316702"/>
            <a:ext cx="12192000" cy="541298"/>
            <a:chOff x="0" y="6321028"/>
            <a:chExt cx="12192000" cy="541298"/>
          </a:xfrm>
        </p:grpSpPr>
        <p:sp>
          <p:nvSpPr>
            <p:cNvPr id="8" name="Rectangle 7"/>
            <p:cNvSpPr/>
            <p:nvPr/>
          </p:nvSpPr>
          <p:spPr>
            <a:xfrm>
              <a:off x="335757" y="6360160"/>
              <a:ext cx="4727012" cy="50216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062769" y="6360160"/>
              <a:ext cx="363670" cy="502166"/>
            </a:xfrm>
            <a:prstGeom prst="rect">
              <a:avLst/>
            </a:prstGeom>
            <a:solidFill>
              <a:srgbClr val="E2A7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426439" y="6360160"/>
              <a:ext cx="1585679" cy="50216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0" y="6360160"/>
              <a:ext cx="112425" cy="50216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012118" y="6360160"/>
              <a:ext cx="2634034" cy="50216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0487025" y="6360160"/>
              <a:ext cx="1704975" cy="502166"/>
            </a:xfrm>
            <a:prstGeom prst="rect">
              <a:avLst/>
            </a:prstGeom>
            <a:solidFill>
              <a:srgbClr val="5E3411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9646153" y="6360160"/>
              <a:ext cx="840872" cy="50216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12425" y="6360160"/>
              <a:ext cx="223331" cy="50216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0" y="6321028"/>
              <a:ext cx="12192000" cy="797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Commerce name"/>
          <p:cNvSpPr txBox="1"/>
          <p:nvPr userDrawn="1"/>
        </p:nvSpPr>
        <p:spPr>
          <a:xfrm>
            <a:off x="752475" y="6493524"/>
            <a:ext cx="38683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cap="all" dirty="0" smtClean="0">
                <a:solidFill>
                  <a:schemeClr val="bg1"/>
                </a:solidFill>
                <a:latin typeface="+mn-lt"/>
                <a:ea typeface="Roboto Condensed" panose="02000000000000000000" pitchFamily="2" charset="0"/>
              </a:rPr>
              <a:t>Washington</a:t>
            </a:r>
            <a:r>
              <a:rPr lang="en-US" sz="1200" b="1" cap="all" baseline="0" dirty="0" smtClean="0">
                <a:solidFill>
                  <a:schemeClr val="bg1"/>
                </a:solidFill>
                <a:latin typeface="+mn-lt"/>
                <a:ea typeface="Roboto Condensed" panose="02000000000000000000" pitchFamily="2" charset="0"/>
              </a:rPr>
              <a:t> state department of commerce</a:t>
            </a:r>
            <a:endParaRPr lang="en-US" sz="1200" b="1" cap="all" dirty="0">
              <a:solidFill>
                <a:schemeClr val="bg1"/>
              </a:solidFill>
              <a:latin typeface="+mn-lt"/>
              <a:ea typeface="Roboto Condensed" panose="02000000000000000000" pitchFamily="2" charset="0"/>
            </a:endParaRPr>
          </a:p>
        </p:txBody>
      </p:sp>
      <p:sp>
        <p:nvSpPr>
          <p:cNvPr id="18" name="Page number"/>
          <p:cNvSpPr txBox="1"/>
          <p:nvPr userDrawn="1"/>
        </p:nvSpPr>
        <p:spPr>
          <a:xfrm>
            <a:off x="11440264" y="6461625"/>
            <a:ext cx="4010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B285BE-9B15-4AE2-9FB0-78FF55FA435F}" type="slidenum">
              <a:rPr lang="en-US" sz="1400" smtClean="0">
                <a:solidFill>
                  <a:schemeClr val="bg1"/>
                </a:solidFill>
                <a:latin typeface="+mn-lt"/>
                <a:ea typeface="Roboto Black" panose="02000000000000000000" pitchFamily="2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400" dirty="0" smtClean="0">
              <a:solidFill>
                <a:schemeClr val="bg1"/>
              </a:solidFill>
              <a:latin typeface="+mn-lt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446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74" r:id="rId2"/>
    <p:sldLayoutId id="2147483764" r:id="rId3"/>
    <p:sldLayoutId id="2147483765" r:id="rId4"/>
    <p:sldLayoutId id="2147483766" r:id="rId5"/>
    <p:sldLayoutId id="2147483769" r:id="rId6"/>
    <p:sldLayoutId id="2147483767" r:id="rId7"/>
    <p:sldLayoutId id="2147483768" r:id="rId8"/>
    <p:sldLayoutId id="2147483770" r:id="rId9"/>
    <p:sldLayoutId id="2147483771" r:id="rId10"/>
    <p:sldLayoutId id="214748377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8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Austin Scharff and Amelia Fujikawa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88950" y="5748105"/>
            <a:ext cx="6430010" cy="343473"/>
          </a:xfrm>
        </p:spPr>
        <p:txBody>
          <a:bodyPr/>
          <a:lstStyle/>
          <a:p>
            <a:r>
              <a:rPr lang="en-US" dirty="0" smtClean="0"/>
              <a:t>Energy Division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2024/3/28</a:t>
            </a:r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Statewide Monthly Low-Income Energy Bill Assistance Program Design Study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>
                <a:latin typeface="Robot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Per 2021-23 Supplemental Budget       (ESSB 5187)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52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Guiding 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program administrator should be able to cross-enroll customers in other low-income assistance </a:t>
            </a:r>
            <a:r>
              <a:rPr lang="en-US" dirty="0" smtClean="0"/>
              <a:t>programs</a:t>
            </a:r>
          </a:p>
          <a:p>
            <a:r>
              <a:rPr lang="en-US" dirty="0"/>
              <a:t>Multiple entities should be able to enroll customers in a statewide </a:t>
            </a:r>
            <a:r>
              <a:rPr lang="en-US" dirty="0" smtClean="0"/>
              <a:t>program</a:t>
            </a:r>
          </a:p>
          <a:p>
            <a:r>
              <a:rPr lang="en-US" dirty="0"/>
              <a:t>Self-attestation with limited documentation and small set of random income verification could balance program accessibility and integrity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2419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Guiding 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Immigration status should not affect </a:t>
            </a:r>
            <a:r>
              <a:rPr lang="en-US" dirty="0" smtClean="0"/>
              <a:t>eligibility</a:t>
            </a:r>
          </a:p>
          <a:p>
            <a:r>
              <a:rPr lang="en-US" dirty="0"/>
              <a:t>Both outreach and engagement should be conducted with trusted community </a:t>
            </a:r>
            <a:r>
              <a:rPr lang="en-US" dirty="0" smtClean="0"/>
              <a:t>partners</a:t>
            </a:r>
          </a:p>
          <a:p>
            <a:r>
              <a:rPr lang="en-US" dirty="0"/>
              <a:t>Utilities could post or distribute outreach materials with consistent messaging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5682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Guiding 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Program materials and communications should use plain language, be trauma informed, and be available in multiple </a:t>
            </a:r>
            <a:r>
              <a:rPr lang="en-US" dirty="0" smtClean="0"/>
              <a:t>languages</a:t>
            </a:r>
          </a:p>
          <a:p>
            <a:r>
              <a:rPr lang="en-US" dirty="0"/>
              <a:t>Communications and services should be available in multiple languages with translation services available on </a:t>
            </a:r>
            <a:r>
              <a:rPr lang="en-US" dirty="0" smtClean="0"/>
              <a:t>request</a:t>
            </a:r>
          </a:p>
          <a:p>
            <a:r>
              <a:rPr lang="en-US" dirty="0"/>
              <a:t>Outreach efforts should precede program launch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0833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Evaluation of bill assistance mechanism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Flat discount</a:t>
            </a:r>
          </a:p>
          <a:p>
            <a:r>
              <a:rPr lang="en-US" dirty="0" smtClean="0"/>
              <a:t>Tiered income discount</a:t>
            </a:r>
          </a:p>
          <a:p>
            <a:r>
              <a:rPr lang="en-US" dirty="0" smtClean="0"/>
              <a:t>Personalized household discount based on individual household energy burden</a:t>
            </a:r>
          </a:p>
        </p:txBody>
      </p:sp>
    </p:spTree>
    <p:extLst>
      <p:ext uri="{BB962C8B-B14F-4D97-AF65-F5344CB8AC3E}">
        <p14:creationId xmlns:p14="http://schemas.microsoft.com/office/powerpoint/2010/main" val="18428543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Meetings with community low-income service providers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00687"/>
            <a:ext cx="10515600" cy="4351338"/>
          </a:xfrm>
        </p:spPr>
        <p:txBody>
          <a:bodyPr/>
          <a:lstStyle/>
          <a:p>
            <a:r>
              <a:rPr lang="en-US" dirty="0" smtClean="0"/>
              <a:t>7 in-person workshops across the state and one virtual workshop in late 2023 and early 2024</a:t>
            </a:r>
          </a:p>
          <a:p>
            <a:r>
              <a:rPr lang="en-US" dirty="0" smtClean="0"/>
              <a:t>128 attendees </a:t>
            </a:r>
          </a:p>
          <a:p>
            <a:pPr lvl="1"/>
            <a:r>
              <a:rPr lang="en-US" dirty="0" smtClean="0"/>
              <a:t>Provided input on program design principles, potential bill assistance mechanisms, and the needs of households and their organizations when it comes to program design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612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dirty="0"/>
              <a:t>No systems that are long and complicated</a:t>
            </a:r>
          </a:p>
          <a:p>
            <a:pPr lvl="0"/>
            <a:r>
              <a:rPr lang="en-US" dirty="0"/>
              <a:t>The program should have a quick turnaround time from submission of the application to receiving the benefit</a:t>
            </a:r>
          </a:p>
          <a:p>
            <a:pPr lvl="0"/>
            <a:r>
              <a:rPr lang="en-US" dirty="0" smtClean="0"/>
              <a:t>Multilingual communications </a:t>
            </a:r>
            <a:r>
              <a:rPr lang="en-US" dirty="0"/>
              <a:t>should be vetted by first-language speakers in communities</a:t>
            </a:r>
          </a:p>
          <a:p>
            <a:pPr lvl="0"/>
            <a:r>
              <a:rPr lang="en-US" dirty="0"/>
              <a:t>The program should acknowledge low-income seniors tend to live on fixed incomes, and </a:t>
            </a:r>
            <a:r>
              <a:rPr lang="en-US" dirty="0" smtClean="0"/>
              <a:t>reduce frequency of application renewals for these households</a:t>
            </a:r>
          </a:p>
          <a:p>
            <a:pPr lvl="0"/>
            <a:r>
              <a:rPr lang="en-US" dirty="0" smtClean="0"/>
              <a:t>The </a:t>
            </a:r>
            <a:r>
              <a:rPr lang="en-US" dirty="0"/>
              <a:t>program should avoid benefits </a:t>
            </a:r>
            <a:r>
              <a:rPr lang="en-US" dirty="0" smtClean="0"/>
              <a:t>cliffs</a:t>
            </a:r>
          </a:p>
          <a:p>
            <a:r>
              <a:rPr lang="en-US" dirty="0"/>
              <a:t>Program materials and communications should raise awareness about the benefits of conservation</a:t>
            </a:r>
          </a:p>
          <a:p>
            <a:pPr lvl="0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1008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are utilities and CAAs exchanging info?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0073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Commerce’s understanding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Inconsistencies across utilities and CAAs</a:t>
            </a:r>
          </a:p>
          <a:p>
            <a:r>
              <a:rPr lang="en-US" dirty="0" smtClean="0"/>
              <a:t>Some use portals</a:t>
            </a:r>
          </a:p>
          <a:p>
            <a:pPr lvl="1"/>
            <a:r>
              <a:rPr lang="en-US" dirty="0"/>
              <a:t>Some of these portals use direct data entry and some use more automated </a:t>
            </a:r>
            <a:r>
              <a:rPr lang="en-US" dirty="0" smtClean="0"/>
              <a:t>processes</a:t>
            </a:r>
          </a:p>
          <a:p>
            <a:pPr lvl="1"/>
            <a:r>
              <a:rPr lang="en-US" dirty="0" smtClean="0"/>
              <a:t>Challenges?</a:t>
            </a:r>
            <a:endParaRPr lang="en-US" dirty="0"/>
          </a:p>
          <a:p>
            <a:pPr lvl="1"/>
            <a:r>
              <a:rPr lang="en-US" dirty="0" smtClean="0"/>
              <a:t>Successes?</a:t>
            </a:r>
          </a:p>
        </p:txBody>
      </p:sp>
    </p:spTree>
    <p:extLst>
      <p:ext uri="{BB962C8B-B14F-4D97-AF65-F5344CB8AC3E}">
        <p14:creationId xmlns:p14="http://schemas.microsoft.com/office/powerpoint/2010/main" val="4018784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Applying discounts to utility accounts and utility payment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537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Straw proposal under statewide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Utility enters into data sharing agreement with state agency</a:t>
            </a:r>
          </a:p>
          <a:p>
            <a:r>
              <a:rPr lang="en-US" dirty="0" smtClean="0"/>
              <a:t>Upon receipt of a successful application, state sends notice to utility</a:t>
            </a:r>
          </a:p>
          <a:p>
            <a:pPr lvl="1"/>
            <a:r>
              <a:rPr lang="en-US" dirty="0" smtClean="0"/>
              <a:t>Customer name</a:t>
            </a:r>
          </a:p>
          <a:p>
            <a:pPr lvl="1"/>
            <a:r>
              <a:rPr lang="en-US" dirty="0" smtClean="0"/>
              <a:t>Account number</a:t>
            </a:r>
          </a:p>
          <a:p>
            <a:pPr lvl="1"/>
            <a:r>
              <a:rPr lang="en-US" dirty="0" smtClean="0"/>
              <a:t>Address</a:t>
            </a:r>
          </a:p>
          <a:p>
            <a:pPr lvl="1"/>
            <a:r>
              <a:rPr lang="en-US" dirty="0" smtClean="0"/>
              <a:t>Discount amount</a:t>
            </a:r>
          </a:p>
          <a:p>
            <a:r>
              <a:rPr lang="en-US" dirty="0" smtClean="0"/>
              <a:t>Utility applies discount to bill upon notice </a:t>
            </a:r>
          </a:p>
          <a:p>
            <a:r>
              <a:rPr lang="en-US" dirty="0" smtClean="0"/>
              <a:t>Utility submits monthly reimbursement to state administrator</a:t>
            </a:r>
          </a:p>
          <a:p>
            <a:r>
              <a:rPr lang="en-US" dirty="0" smtClean="0"/>
              <a:t>Utility is obligated to remove discount from account upon change in customer service or </a:t>
            </a:r>
            <a:r>
              <a:rPr lang="en-US" smtClean="0"/>
              <a:t>notice from the </a:t>
            </a:r>
            <a:r>
              <a:rPr lang="en-US" dirty="0" smtClean="0"/>
              <a:t>state administrator that household is no longer eligible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493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415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Straw proposal under statewide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Households currently enrolled in utility programs would be auto-enrolled in state discount program </a:t>
            </a:r>
          </a:p>
          <a:p>
            <a:r>
              <a:rPr lang="en-US" dirty="0" smtClean="0"/>
              <a:t>Utility needs to provide projected rate for residential customers to help determine forecasted funding needs</a:t>
            </a:r>
          </a:p>
          <a:p>
            <a:r>
              <a:rPr lang="en-US" dirty="0" smtClean="0"/>
              <a:t>Utilities would need to advertise program at least twice a year using state provided outreach materials</a:t>
            </a:r>
          </a:p>
          <a:p>
            <a:r>
              <a:rPr lang="en-US" dirty="0" smtClean="0"/>
              <a:t>Webpages would need to disclose the program in accordance with state provided content and materials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2245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lists of eligible households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768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PSE, Commerce staff, internal consultants, DSHS, and national non-profit experts have looked at finding ways to create lists of households for either the state or utilities to use to enroll households into bill assistance</a:t>
            </a:r>
          </a:p>
          <a:p>
            <a:r>
              <a:rPr lang="en-US" dirty="0" smtClean="0"/>
              <a:t>Commerce has yet to find a way to do so</a:t>
            </a:r>
          </a:p>
          <a:p>
            <a:r>
              <a:rPr lang="en-US" dirty="0" smtClean="0"/>
              <a:t>If you know of case examples of this being done, Commerce would like to know about them and we’d be happy to look into them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6368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5304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Statewide program design </a:t>
            </a:r>
            <a:r>
              <a:rPr lang="en-US" dirty="0" smtClean="0"/>
              <a:t>study</a:t>
            </a:r>
          </a:p>
          <a:p>
            <a:r>
              <a:rPr lang="en-US" dirty="0" smtClean="0"/>
              <a:t>Comment deadline: Friday, April 12</a:t>
            </a:r>
            <a:endParaRPr lang="en-US" dirty="0" smtClean="0"/>
          </a:p>
          <a:p>
            <a:r>
              <a:rPr lang="en-US" dirty="0" smtClean="0"/>
              <a:t>Next </a:t>
            </a:r>
            <a:r>
              <a:rPr lang="en-US" dirty="0" smtClean="0"/>
              <a:t>workshop: Thursday</a:t>
            </a:r>
            <a:r>
              <a:rPr lang="en-US" dirty="0" smtClean="0"/>
              <a:t>, April 25, </a:t>
            </a:r>
            <a:r>
              <a:rPr lang="en-US" dirty="0" smtClean="0"/>
              <a:t>1 pm to </a:t>
            </a:r>
            <a:r>
              <a:rPr lang="en-US" dirty="0" smtClean="0"/>
              <a:t>4 pm</a:t>
            </a: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Sec. 120 Reporting</a:t>
            </a:r>
          </a:p>
          <a:p>
            <a:r>
              <a:rPr lang="en-US" dirty="0" smtClean="0"/>
              <a:t>Reporting template is published for reporting years 2022-2023</a:t>
            </a:r>
          </a:p>
          <a:p>
            <a:r>
              <a:rPr lang="en-US" dirty="0" smtClean="0"/>
              <a:t>Reporting deadline: April 1, 2024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980023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Michael Furze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Assistant Director, Energy Division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michael.furze@commerce.wa.gov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(360) 529-9587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Glenn Blackmon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Manager, Energy Policy Office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glenn.blackmon@commerce.wa.gov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(360) 725-2915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smtClean="0"/>
              <a:t>Austin Scharff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 smtClean="0"/>
              <a:t>Energy Policy Specialist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 smtClean="0"/>
              <a:t>austin.scharff@commerce.wa.gov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33327" y="5983566"/>
            <a:ext cx="3670301" cy="297335"/>
          </a:xfrm>
        </p:spPr>
        <p:txBody>
          <a:bodyPr/>
          <a:lstStyle/>
          <a:p>
            <a:r>
              <a:rPr lang="en-US" dirty="0" smtClean="0"/>
              <a:t>(360) 764-9632</a:t>
            </a:r>
            <a:endParaRPr lang="en-US" dirty="0"/>
          </a:p>
        </p:txBody>
      </p:sp>
      <p:sp>
        <p:nvSpPr>
          <p:cNvPr id="14" name="Text Placeholder 9"/>
          <p:cNvSpPr txBox="1">
            <a:spLocks/>
          </p:cNvSpPr>
          <p:nvPr/>
        </p:nvSpPr>
        <p:spPr>
          <a:xfrm>
            <a:off x="4505104" y="3358954"/>
            <a:ext cx="3670300" cy="292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Tx/>
              <a:buNone/>
              <a:defRPr sz="1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Tx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Tx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Tx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Tx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Dave Pringle</a:t>
            </a:r>
            <a:endParaRPr lang="en-US" dirty="0"/>
          </a:p>
        </p:txBody>
      </p:sp>
      <p:sp>
        <p:nvSpPr>
          <p:cNvPr id="15" name="Text Placeholder 10"/>
          <p:cNvSpPr txBox="1">
            <a:spLocks/>
          </p:cNvSpPr>
          <p:nvPr/>
        </p:nvSpPr>
        <p:spPr>
          <a:xfrm>
            <a:off x="4496237" y="3692442"/>
            <a:ext cx="3670300" cy="292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Tx/>
              <a:buNone/>
              <a:defRPr sz="1200" kern="1200" cap="all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Tx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Tx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Tx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Tx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Interim Gov. Affairs and Policy Director</a:t>
            </a:r>
            <a:endParaRPr lang="en-US" dirty="0"/>
          </a:p>
        </p:txBody>
      </p:sp>
      <p:sp>
        <p:nvSpPr>
          <p:cNvPr id="16" name="Text Placeholder 11"/>
          <p:cNvSpPr txBox="1">
            <a:spLocks/>
          </p:cNvSpPr>
          <p:nvPr/>
        </p:nvSpPr>
        <p:spPr>
          <a:xfrm>
            <a:off x="4502150" y="4034542"/>
            <a:ext cx="3670300" cy="2973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Tx/>
              <a:buNone/>
              <a:defRPr sz="1200" kern="1200" cap="none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Tx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Tx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Tx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Tx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dave.pringle@commerce.wa.gov</a:t>
            </a:r>
            <a:endParaRPr lang="en-US" dirty="0"/>
          </a:p>
        </p:txBody>
      </p:sp>
      <p:sp>
        <p:nvSpPr>
          <p:cNvPr id="17" name="Text Placeholder 12"/>
          <p:cNvSpPr txBox="1">
            <a:spLocks/>
          </p:cNvSpPr>
          <p:nvPr/>
        </p:nvSpPr>
        <p:spPr>
          <a:xfrm>
            <a:off x="4502149" y="4340332"/>
            <a:ext cx="3670301" cy="2973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Tx/>
              <a:buNone/>
              <a:defRPr sz="1200" kern="1200" cap="none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Tx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Tx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Tx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Tx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(360) 918-6033</a:t>
            </a:r>
            <a:endParaRPr lang="en-US" dirty="0"/>
          </a:p>
        </p:txBody>
      </p:sp>
      <p:sp>
        <p:nvSpPr>
          <p:cNvPr id="18" name="Text Placeholder 9"/>
          <p:cNvSpPr txBox="1">
            <a:spLocks/>
          </p:cNvSpPr>
          <p:nvPr/>
        </p:nvSpPr>
        <p:spPr>
          <a:xfrm>
            <a:off x="4499195" y="5040370"/>
            <a:ext cx="3670300" cy="292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Tx/>
              <a:buNone/>
              <a:defRPr sz="1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Tx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Tx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Tx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Tx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Amanda Hathaway </a:t>
            </a:r>
            <a:endParaRPr lang="en-US" dirty="0"/>
          </a:p>
        </p:txBody>
      </p:sp>
      <p:sp>
        <p:nvSpPr>
          <p:cNvPr id="19" name="Text Placeholder 10"/>
          <p:cNvSpPr txBox="1">
            <a:spLocks/>
          </p:cNvSpPr>
          <p:nvPr/>
        </p:nvSpPr>
        <p:spPr>
          <a:xfrm>
            <a:off x="4499195" y="5359641"/>
            <a:ext cx="3670300" cy="292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Tx/>
              <a:buNone/>
              <a:defRPr sz="1200" kern="1200" cap="all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Tx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Tx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Tx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Tx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Legislative Coordinator</a:t>
            </a:r>
            <a:endParaRPr lang="en-US" dirty="0"/>
          </a:p>
        </p:txBody>
      </p:sp>
      <p:sp>
        <p:nvSpPr>
          <p:cNvPr id="20" name="Text Placeholder 11"/>
          <p:cNvSpPr txBox="1">
            <a:spLocks/>
          </p:cNvSpPr>
          <p:nvPr/>
        </p:nvSpPr>
        <p:spPr>
          <a:xfrm>
            <a:off x="4502149" y="5691935"/>
            <a:ext cx="3670300" cy="2973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Tx/>
              <a:buNone/>
              <a:defRPr sz="1200" kern="1200" cap="none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Tx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Tx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Tx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Tx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amanda.hathaway@commerce.wa.gov</a:t>
            </a:r>
            <a:endParaRPr lang="en-US" dirty="0"/>
          </a:p>
        </p:txBody>
      </p:sp>
      <p:sp>
        <p:nvSpPr>
          <p:cNvPr id="23" name="Text Placeholder 12"/>
          <p:cNvSpPr txBox="1">
            <a:spLocks/>
          </p:cNvSpPr>
          <p:nvPr/>
        </p:nvSpPr>
        <p:spPr>
          <a:xfrm>
            <a:off x="4499194" y="5987660"/>
            <a:ext cx="3670301" cy="2973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Tx/>
              <a:buNone/>
              <a:defRPr sz="1200" kern="1200" cap="none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Tx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Tx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Tx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Tx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(360) 789-0843</a:t>
            </a:r>
            <a:endParaRPr lang="en-US" dirty="0"/>
          </a:p>
        </p:txBody>
      </p:sp>
      <p:sp>
        <p:nvSpPr>
          <p:cNvPr id="24" name="Text Placeholder 9"/>
          <p:cNvSpPr txBox="1">
            <a:spLocks/>
          </p:cNvSpPr>
          <p:nvPr/>
        </p:nvSpPr>
        <p:spPr>
          <a:xfrm>
            <a:off x="8166537" y="5008473"/>
            <a:ext cx="3670300" cy="292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Tx/>
              <a:buNone/>
              <a:defRPr sz="1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Tx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Tx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Tx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Tx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Amelia Fujikawa</a:t>
            </a:r>
            <a:endParaRPr lang="en-US" dirty="0"/>
          </a:p>
        </p:txBody>
      </p:sp>
      <p:sp>
        <p:nvSpPr>
          <p:cNvPr id="25" name="Text Placeholder 10"/>
          <p:cNvSpPr txBox="1">
            <a:spLocks/>
          </p:cNvSpPr>
          <p:nvPr/>
        </p:nvSpPr>
        <p:spPr>
          <a:xfrm>
            <a:off x="8166537" y="5347447"/>
            <a:ext cx="3670300" cy="292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Tx/>
              <a:buNone/>
              <a:defRPr sz="1200" kern="1200" cap="all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Tx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Tx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Tx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Tx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Americorp fellow</a:t>
            </a:r>
            <a:endParaRPr lang="en-US" dirty="0"/>
          </a:p>
        </p:txBody>
      </p:sp>
      <p:sp>
        <p:nvSpPr>
          <p:cNvPr id="26" name="Text Placeholder 11"/>
          <p:cNvSpPr txBox="1">
            <a:spLocks/>
          </p:cNvSpPr>
          <p:nvPr/>
        </p:nvSpPr>
        <p:spPr>
          <a:xfrm>
            <a:off x="8169494" y="5696029"/>
            <a:ext cx="3670300" cy="2973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Tx/>
              <a:buNone/>
              <a:defRPr sz="1200" kern="1200" cap="none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Tx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Tx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Tx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Tx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Amelia.Fujikawa@commerce.wa.gov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5404" y="3281310"/>
            <a:ext cx="3724979" cy="499915"/>
          </a:xfrm>
          <a:prstGeom prst="rect">
            <a:avLst/>
          </a:prstGeom>
        </p:spPr>
      </p:pic>
      <p:sp>
        <p:nvSpPr>
          <p:cNvPr id="29" name="Text Placeholder 10"/>
          <p:cNvSpPr txBox="1">
            <a:spLocks/>
          </p:cNvSpPr>
          <p:nvPr/>
        </p:nvSpPr>
        <p:spPr>
          <a:xfrm>
            <a:off x="8238950" y="3690919"/>
            <a:ext cx="3670300" cy="292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Tx/>
              <a:buNone/>
              <a:defRPr sz="1200" kern="1200" cap="all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Tx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Tx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Tx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Tx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Legislative Coordinator, Energy Division</a:t>
            </a:r>
            <a:endParaRPr lang="en-US" dirty="0"/>
          </a:p>
        </p:txBody>
      </p:sp>
      <p:sp>
        <p:nvSpPr>
          <p:cNvPr id="30" name="Text Placeholder 11"/>
          <p:cNvSpPr txBox="1">
            <a:spLocks/>
          </p:cNvSpPr>
          <p:nvPr/>
        </p:nvSpPr>
        <p:spPr>
          <a:xfrm>
            <a:off x="8238950" y="4035635"/>
            <a:ext cx="3670300" cy="2973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Tx/>
              <a:buNone/>
              <a:defRPr sz="1200" kern="1200" cap="none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Tx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Tx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Tx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Tx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nick.manning@commerce.wa.gov</a:t>
            </a:r>
            <a:endParaRPr lang="en-US" dirty="0"/>
          </a:p>
        </p:txBody>
      </p:sp>
      <p:sp>
        <p:nvSpPr>
          <p:cNvPr id="31" name="Text Placeholder 12"/>
          <p:cNvSpPr txBox="1">
            <a:spLocks/>
          </p:cNvSpPr>
          <p:nvPr/>
        </p:nvSpPr>
        <p:spPr>
          <a:xfrm>
            <a:off x="8230082" y="4340332"/>
            <a:ext cx="3670301" cy="2973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Tx/>
              <a:buNone/>
              <a:defRPr sz="1200" kern="1200" cap="none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Tx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Tx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Tx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Tx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(360) 918-6033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01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79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Legislative program design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09042"/>
          </a:xfrm>
        </p:spPr>
        <p:txBody>
          <a:bodyPr>
            <a:normAutofit/>
          </a:bodyPr>
          <a:lstStyle/>
          <a:p>
            <a:r>
              <a:rPr lang="en-US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Engrossed Substitute Senate Bill 5187 (2023)</a:t>
            </a:r>
          </a:p>
          <a:p>
            <a:pPr lvl="1"/>
            <a:r>
              <a:rPr lang="en-US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“[A] state 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appropriation is provided solely for the department to </a:t>
            </a:r>
            <a:r>
              <a:rPr lang="en-US" b="1" dirty="0">
                <a:ea typeface="Calibri" panose="020F0502020204030204" pitchFamily="34" charset="0"/>
                <a:cs typeface="Times New Roman" panose="02020603050405020304" pitchFamily="18" charset="0"/>
              </a:rPr>
              <a:t>develop recommendations on a design for a statewide energy assistance program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to address the energy burden </a:t>
            </a:r>
            <a:r>
              <a:rPr lang="en-US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[of] and 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provide access to energy assistance for low-income households</a:t>
            </a:r>
            <a:r>
              <a:rPr lang="en-US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.” </a:t>
            </a:r>
          </a:p>
          <a:p>
            <a:r>
              <a:rPr lang="en-US" dirty="0" smtClean="0"/>
              <a:t>Deadline: </a:t>
            </a:r>
            <a:r>
              <a:rPr lang="en-US" strike="sngStrike" dirty="0" smtClean="0"/>
              <a:t>Jan. 1, 2024</a:t>
            </a:r>
            <a:r>
              <a:rPr lang="en-US" dirty="0" smtClean="0"/>
              <a:t> July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92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Legislative program design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09042"/>
          </a:xfrm>
        </p:spPr>
        <p:txBody>
          <a:bodyPr>
            <a:normAutofit/>
          </a:bodyPr>
          <a:lstStyle/>
          <a:p>
            <a:r>
              <a:rPr lang="en-US" dirty="0" smtClean="0"/>
              <a:t>Commerce’s recommendation</a:t>
            </a:r>
            <a:r>
              <a:rPr lang="en-US" dirty="0" smtClean="0"/>
              <a:t> </a:t>
            </a:r>
            <a:r>
              <a:rPr lang="en-US" dirty="0" smtClean="0"/>
              <a:t>must consider </a:t>
            </a:r>
          </a:p>
          <a:p>
            <a:pPr lvl="1"/>
            <a:r>
              <a:rPr lang="en-US" dirty="0"/>
              <a:t>Data collection on energy burden and assistance need</a:t>
            </a:r>
          </a:p>
          <a:p>
            <a:pPr lvl="1"/>
            <a:r>
              <a:rPr lang="en-US" dirty="0"/>
              <a:t>Universal intake coordination and data sharing </a:t>
            </a:r>
            <a:endParaRPr lang="en-US" dirty="0" smtClean="0"/>
          </a:p>
          <a:p>
            <a:pPr lvl="1"/>
            <a:r>
              <a:rPr lang="en-US" dirty="0" smtClean="0"/>
              <a:t>Program </a:t>
            </a:r>
            <a:r>
              <a:rPr lang="en-US" dirty="0"/>
              <a:t>eligibility, enrollment, and administration</a:t>
            </a:r>
          </a:p>
          <a:p>
            <a:pPr lvl="1"/>
            <a:r>
              <a:rPr lang="en-US" dirty="0" smtClean="0"/>
              <a:t>Outreach </a:t>
            </a:r>
            <a:r>
              <a:rPr lang="en-US" dirty="0"/>
              <a:t>and community engagement</a:t>
            </a:r>
          </a:p>
          <a:p>
            <a:pPr lvl="1"/>
            <a:r>
              <a:rPr lang="en-US" dirty="0"/>
              <a:t>Multicultural </a:t>
            </a:r>
            <a:r>
              <a:rPr lang="en-US" dirty="0" smtClean="0"/>
              <a:t>services</a:t>
            </a:r>
          </a:p>
          <a:p>
            <a:pPr lvl="1"/>
            <a:r>
              <a:rPr lang="en-US" dirty="0" smtClean="0"/>
              <a:t>Funding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eporting</a:t>
            </a:r>
          </a:p>
        </p:txBody>
      </p:sp>
    </p:spTree>
    <p:extLst>
      <p:ext uri="{BB962C8B-B14F-4D97-AF65-F5344CB8AC3E}">
        <p14:creationId xmlns:p14="http://schemas.microsoft.com/office/powerpoint/2010/main" val="600714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 outline </a:t>
            </a:r>
            <a:r>
              <a:rPr lang="en-US" dirty="0"/>
              <a:t>s</a:t>
            </a:r>
            <a:r>
              <a:rPr lang="en-US" dirty="0" smtClean="0"/>
              <a:t>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</a:p>
          <a:p>
            <a:pPr lvl="1"/>
            <a:r>
              <a:rPr lang="en-US" dirty="0"/>
              <a:t>Existing law</a:t>
            </a:r>
          </a:p>
          <a:p>
            <a:pPr lvl="1"/>
            <a:r>
              <a:rPr lang="en-US" dirty="0"/>
              <a:t>Energy burden and assistance need</a:t>
            </a:r>
          </a:p>
          <a:p>
            <a:pPr lvl="1"/>
            <a:r>
              <a:rPr lang="en-US" dirty="0"/>
              <a:t>Overview of the existing set of utility bill assistance </a:t>
            </a:r>
            <a:r>
              <a:rPr lang="en-US" dirty="0" smtClean="0"/>
              <a:t>programs</a:t>
            </a:r>
          </a:p>
          <a:p>
            <a:r>
              <a:rPr lang="en-US" dirty="0" smtClean="0"/>
              <a:t>Evaluate program designs to meet requirements in the proviso</a:t>
            </a:r>
          </a:p>
          <a:p>
            <a:pPr lvl="1"/>
            <a:r>
              <a:rPr lang="en-US" dirty="0" smtClean="0"/>
              <a:t>Ability of a statewide program to provide access to assistance to all low-income households </a:t>
            </a:r>
          </a:p>
          <a:p>
            <a:pPr lvl="1"/>
            <a:r>
              <a:rPr lang="en-US" dirty="0" smtClean="0"/>
              <a:t>Ability of a statewide program to meet the energy assistance need of all low-income households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02185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 outline summary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Program design evaluation</a:t>
            </a:r>
          </a:p>
          <a:p>
            <a:r>
              <a:rPr lang="en-US" dirty="0" smtClean="0"/>
              <a:t>Status quo</a:t>
            </a:r>
          </a:p>
          <a:p>
            <a:r>
              <a:rPr lang="en-US" dirty="0" smtClean="0"/>
              <a:t>A state clearinghouse for data layered over existing utility programs</a:t>
            </a:r>
          </a:p>
          <a:p>
            <a:r>
              <a:rPr lang="en-US" dirty="0" smtClean="0"/>
              <a:t>Layer additional requirements on utilities</a:t>
            </a:r>
          </a:p>
          <a:p>
            <a:r>
              <a:rPr lang="en-US" dirty="0" smtClean="0"/>
              <a:t>Provide more funding through utility programs</a:t>
            </a:r>
          </a:p>
          <a:p>
            <a:r>
              <a:rPr lang="en-US" dirty="0" smtClean="0"/>
              <a:t>A handful of potential options that lie largely outside utility administered programs</a:t>
            </a:r>
          </a:p>
          <a:p>
            <a:r>
              <a:rPr lang="en-US" dirty="0" smtClean="0"/>
              <a:t>A statewide program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119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we are evaluating these options: public </a:t>
            </a:r>
            <a:r>
              <a:rPr lang="en-US" dirty="0" smtClean="0"/>
              <a:t>workshops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Focus on utilities and statewide advocacy organizations:</a:t>
            </a:r>
          </a:p>
          <a:p>
            <a:pPr lvl="1"/>
            <a:r>
              <a:rPr lang="en-US" dirty="0"/>
              <a:t>Informational </a:t>
            </a:r>
            <a:r>
              <a:rPr lang="en-US" dirty="0" smtClean="0"/>
              <a:t>Webinar, June 28</a:t>
            </a:r>
            <a:endParaRPr lang="en-US" dirty="0"/>
          </a:p>
          <a:p>
            <a:pPr lvl="1"/>
            <a:r>
              <a:rPr lang="en-US" dirty="0"/>
              <a:t>Key Considerations and Questions for Program Design </a:t>
            </a:r>
            <a:r>
              <a:rPr lang="en-US" dirty="0" smtClean="0"/>
              <a:t>Workshop, July 10</a:t>
            </a:r>
            <a:endParaRPr lang="en-US" dirty="0"/>
          </a:p>
          <a:p>
            <a:pPr lvl="2"/>
            <a:r>
              <a:rPr lang="en-US" dirty="0"/>
              <a:t>Comment </a:t>
            </a:r>
            <a:r>
              <a:rPr lang="en-US" dirty="0" smtClean="0"/>
              <a:t>deadline, July 21</a:t>
            </a:r>
            <a:endParaRPr lang="en-US" dirty="0"/>
          </a:p>
          <a:p>
            <a:pPr lvl="1"/>
            <a:r>
              <a:rPr lang="en-US" dirty="0"/>
              <a:t>Elements of Program </a:t>
            </a:r>
            <a:r>
              <a:rPr lang="en-US" dirty="0" smtClean="0"/>
              <a:t>Accessibility, July 25</a:t>
            </a:r>
            <a:endParaRPr lang="en-US" dirty="0"/>
          </a:p>
          <a:p>
            <a:pPr lvl="2"/>
            <a:r>
              <a:rPr lang="en-US" dirty="0"/>
              <a:t>Comment </a:t>
            </a:r>
            <a:r>
              <a:rPr lang="en-US" dirty="0" smtClean="0"/>
              <a:t>deadline, Aug 11</a:t>
            </a:r>
            <a:endParaRPr lang="en-US" dirty="0"/>
          </a:p>
          <a:p>
            <a:pPr lvl="1"/>
            <a:r>
              <a:rPr lang="en-US" dirty="0"/>
              <a:t>Elements of Program </a:t>
            </a:r>
            <a:r>
              <a:rPr lang="en-US" dirty="0" smtClean="0"/>
              <a:t>Deliverability, Aug 25</a:t>
            </a:r>
            <a:endParaRPr lang="en-US" dirty="0"/>
          </a:p>
          <a:p>
            <a:pPr lvl="2"/>
            <a:r>
              <a:rPr lang="en-US" dirty="0"/>
              <a:t>Comment </a:t>
            </a:r>
            <a:r>
              <a:rPr lang="en-US" dirty="0" smtClean="0"/>
              <a:t>deadline, Sept 15</a:t>
            </a:r>
            <a:endParaRPr lang="en-US" dirty="0"/>
          </a:p>
          <a:p>
            <a:pPr lvl="1"/>
            <a:r>
              <a:rPr lang="en-US" dirty="0"/>
              <a:t>Elements of Program Admin and </a:t>
            </a:r>
            <a:r>
              <a:rPr lang="en-US" dirty="0" smtClean="0"/>
              <a:t>Reporting, Sept 25</a:t>
            </a:r>
            <a:endParaRPr lang="en-US" dirty="0"/>
          </a:p>
          <a:p>
            <a:pPr lvl="2"/>
            <a:r>
              <a:rPr lang="en-US" dirty="0"/>
              <a:t>Comment </a:t>
            </a:r>
            <a:r>
              <a:rPr lang="en-US" dirty="0" smtClean="0"/>
              <a:t>deadline, Oct 13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0485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Guiding principles for program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program should minimize documentation required to </a:t>
            </a:r>
            <a:r>
              <a:rPr lang="en-US" dirty="0" smtClean="0"/>
              <a:t>enroll</a:t>
            </a:r>
          </a:p>
          <a:p>
            <a:r>
              <a:rPr lang="en-US" dirty="0"/>
              <a:t>The program should have multiple application and enrollment methods, including methods that do not require internet access or travel to a physical </a:t>
            </a:r>
            <a:r>
              <a:rPr lang="en-US" dirty="0" smtClean="0"/>
              <a:t>location</a:t>
            </a:r>
          </a:p>
          <a:p>
            <a:r>
              <a:rPr lang="en-US" dirty="0"/>
              <a:t>Categorical eligibility should be provided based on participation in other low-income assistance programs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7295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ommerce Primary">
      <a:dk1>
        <a:srgbClr val="555555"/>
      </a:dk1>
      <a:lt1>
        <a:srgbClr val="FFFFFF"/>
      </a:lt1>
      <a:dk2>
        <a:srgbClr val="555555"/>
      </a:dk2>
      <a:lt2>
        <a:srgbClr val="E6E6E6"/>
      </a:lt2>
      <a:accent1>
        <a:srgbClr val="00BCE8"/>
      </a:accent1>
      <a:accent2>
        <a:srgbClr val="EA5F14"/>
      </a:accent2>
      <a:accent3>
        <a:srgbClr val="BBCE00"/>
      </a:accent3>
      <a:accent4>
        <a:srgbClr val="9B0059"/>
      </a:accent4>
      <a:accent5>
        <a:srgbClr val="6E767D"/>
      </a:accent5>
      <a:accent6>
        <a:srgbClr val="0A82A0"/>
      </a:accent6>
      <a:hlink>
        <a:srgbClr val="0A82A0"/>
      </a:hlink>
      <a:folHlink>
        <a:srgbClr val="6E767D"/>
      </a:folHlink>
    </a:clrScheme>
    <a:fontScheme name="Commerce Fonts">
      <a:majorFont>
        <a:latin typeface="Roboto Light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71C27E2452B74CA42ED7A2CE6E6A9D" ma:contentTypeVersion="1" ma:contentTypeDescription="Create a new document." ma:contentTypeScope="" ma:versionID="053b778cf922205d66970237c7f7ceec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55d3c2ff1dfae606d6f8168c3878679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7F46D5B-4B97-4A49-8A82-29528A79E92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985D596-05F2-4EC9-9F8F-470A3D522F4E}">
  <ds:schemaRefs>
    <ds:schemaRef ds:uri="http://www.w3.org/XML/1998/namespace"/>
    <ds:schemaRef ds:uri="http://purl.org/dc/terms/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schemas.microsoft.com/sharepoint/v3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F4827E9-4D78-4C06-A3F1-7210DBEFFBF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9946</TotalTime>
  <Words>998</Words>
  <Application>Microsoft Office PowerPoint</Application>
  <PresentationFormat>Widescreen</PresentationFormat>
  <Paragraphs>141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Roboto Condensed</vt:lpstr>
      <vt:lpstr>Times New Roman</vt:lpstr>
      <vt:lpstr>Roboto Light</vt:lpstr>
      <vt:lpstr>Roboto Black</vt:lpstr>
      <vt:lpstr>Roboto</vt:lpstr>
      <vt:lpstr>Abril Fatface</vt:lpstr>
      <vt:lpstr>Calibri</vt:lpstr>
      <vt:lpstr>Office Theme</vt:lpstr>
      <vt:lpstr>Statewide Monthly Low-Income Energy Bill Assistance Program Design Study</vt:lpstr>
      <vt:lpstr>PowerPoint Presentation</vt:lpstr>
      <vt:lpstr>Background</vt:lpstr>
      <vt:lpstr>Legislative program design study</vt:lpstr>
      <vt:lpstr>Legislative program design study</vt:lpstr>
      <vt:lpstr>Report outline summary</vt:lpstr>
      <vt:lpstr>Report outline summary (2)</vt:lpstr>
      <vt:lpstr>How we are evaluating these options: public workshops</vt:lpstr>
      <vt:lpstr>Guiding principles for program design</vt:lpstr>
      <vt:lpstr>Guiding principles</vt:lpstr>
      <vt:lpstr>Guiding principles</vt:lpstr>
      <vt:lpstr>Guiding principles</vt:lpstr>
      <vt:lpstr>Evaluation of bill assistance mechanism options</vt:lpstr>
      <vt:lpstr>Meetings with community low-income service providers</vt:lpstr>
      <vt:lpstr>Additional principles</vt:lpstr>
      <vt:lpstr>How are utilities and CAAs exchanging info?</vt:lpstr>
      <vt:lpstr>Commerce’s understanding</vt:lpstr>
      <vt:lpstr>Applying discounts to utility accounts and utility payment</vt:lpstr>
      <vt:lpstr>Straw proposal under statewide program</vt:lpstr>
      <vt:lpstr>Straw proposal under statewide program</vt:lpstr>
      <vt:lpstr>Creating lists of eligible households</vt:lpstr>
      <vt:lpstr>Update</vt:lpstr>
      <vt:lpstr>Next steps</vt:lpstr>
      <vt:lpstr>Next steps</vt:lpstr>
      <vt:lpstr>PowerPoint Presentation</vt:lpstr>
    </vt:vector>
  </TitlesOfParts>
  <Company>Washington State Department of Commerce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 v1.5</dc:title>
  <dc:creator>Dept of Commerce</dc:creator>
  <cp:lastModifiedBy>Scharff, Austin (COM)</cp:lastModifiedBy>
  <cp:revision>145</cp:revision>
  <dcterms:created xsi:type="dcterms:W3CDTF">2019-11-27T17:34:07Z</dcterms:created>
  <dcterms:modified xsi:type="dcterms:W3CDTF">2024-03-28T19:51:14Z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0x010100FD71C27E2452B74CA42ED7A2CE6E6A9D</vt:lpwstr>
  </property>
</Properties>
</file>