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26"/>
  </p:notesMasterIdLst>
  <p:sldIdLst>
    <p:sldId id="256" r:id="rId5"/>
    <p:sldId id="257" r:id="rId6"/>
    <p:sldId id="258" r:id="rId7"/>
    <p:sldId id="259" r:id="rId8"/>
    <p:sldId id="260" r:id="rId9"/>
    <p:sldId id="261" r:id="rId10"/>
    <p:sldId id="274" r:id="rId11"/>
    <p:sldId id="262" r:id="rId12"/>
    <p:sldId id="263" r:id="rId13"/>
    <p:sldId id="264" r:id="rId14"/>
    <p:sldId id="275" r:id="rId15"/>
    <p:sldId id="278" r:id="rId16"/>
    <p:sldId id="267" r:id="rId17"/>
    <p:sldId id="268" r:id="rId18"/>
    <p:sldId id="276" r:id="rId19"/>
    <p:sldId id="270" r:id="rId20"/>
    <p:sldId id="271" r:id="rId21"/>
    <p:sldId id="277" r:id="rId22"/>
    <p:sldId id="272" r:id="rId23"/>
    <p:sldId id="273" r:id="rId24"/>
    <p:sldId id="265" r:id="rId25"/>
  </p:sldIdLst>
  <p:sldSz cx="12192000" cy="6858000"/>
  <p:notesSz cx="6858000" cy="9144000"/>
  <p:embeddedFontLst>
    <p:embeddedFont>
      <p:font typeface="Roboto Condensed"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Light" panose="020B0604020202020204" charset="0"/>
      <p:regular r:id="rId39"/>
      <p:italic r:id="rId40"/>
    </p:embeddedFont>
    <p:embeddedFont>
      <p:font typeface="Abril Fatface" panose="020B0604020202020204" charset="0"/>
      <p:regular r:id="rId41"/>
      <p:italic r:id="rId42"/>
    </p:embeddedFont>
    <p:embeddedFont>
      <p:font typeface="Roboto Black" panose="020B0604020202020204" charset="0"/>
      <p:bold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D59CA55-F0EA-4518-95CB-677980346DD8}">
          <p14:sldIdLst>
            <p14:sldId id="256"/>
            <p14:sldId id="257"/>
          </p14:sldIdLst>
        </p14:section>
        <p14:section name="Review of RCW" id="{D16725F9-1B67-4C88-A623-DCF465C6EC57}">
          <p14:sldIdLst>
            <p14:sldId id="258"/>
            <p14:sldId id="259"/>
            <p14:sldId id="260"/>
            <p14:sldId id="261"/>
          </p14:sldIdLst>
        </p14:section>
        <p14:section name="Review of WAC" id="{627F1E60-BF0F-46DF-81CE-7F5C297C6F4F}">
          <p14:sldIdLst>
            <p14:sldId id="274"/>
            <p14:sldId id="262"/>
            <p14:sldId id="263"/>
            <p14:sldId id="264"/>
          </p14:sldIdLst>
        </p14:section>
        <p14:section name="Stakehold overview" id="{AC9EC340-A548-422E-AA99-52F4E0DC3DDA}">
          <p14:sldIdLst>
            <p14:sldId id="275"/>
            <p14:sldId id="278"/>
            <p14:sldId id="267"/>
            <p14:sldId id="268"/>
          </p14:sldIdLst>
        </p14:section>
        <p14:section name="EPS Calculator Overview" id="{55D1D795-E85E-42D6-8903-BAE00D6F36C2}">
          <p14:sldIdLst>
            <p14:sldId id="276"/>
            <p14:sldId id="270"/>
            <p14:sldId id="271"/>
          </p14:sldIdLst>
        </p14:section>
        <p14:section name="Wrap Up" id="{9E5DDC72-887B-47D4-B904-7EC57E338EC4}">
          <p14:sldIdLst>
            <p14:sldId id="277"/>
            <p14:sldId id="272"/>
            <p14:sldId id="27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82682" autoAdjust="0"/>
  </p:normalViewPr>
  <p:slideViewPr>
    <p:cSldViewPr snapToGrid="0">
      <p:cViewPr varScale="1">
        <p:scale>
          <a:sx n="104" d="100"/>
          <a:sy n="104" d="100"/>
        </p:scale>
        <p:origin x="88"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m.wa.lcl\divisions\ep\Energy\Combined%20Cycle%20Rulemaking\2017%20EPS\Calculator\Calculator%20Existing%20NW%20CCCTs\WA%20CCCT%20Emission%20Calculator_Jan%2029%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15508456980403"/>
          <c:y val="6.1817224630913423E-2"/>
          <c:w val="0.80224081364829736"/>
          <c:h val="0.82352069145481466"/>
        </c:manualLayout>
      </c:layout>
      <c:scatterChart>
        <c:scatterStyle val="lineMarker"/>
        <c:varyColors val="0"/>
        <c:ser>
          <c:idx val="0"/>
          <c:order val="0"/>
          <c:tx>
            <c:v>Calculatedvs. Reported GHG Emissions: 9 CCCTs</c:v>
          </c:tx>
          <c:spPr>
            <a:ln w="28575">
              <a:noFill/>
            </a:ln>
          </c:spPr>
          <c:marker>
            <c:symbol val="circle"/>
            <c:size val="8"/>
            <c:spPr>
              <a:solidFill>
                <a:schemeClr val="tx1"/>
              </a:solidFill>
              <a:ln>
                <a:solidFill>
                  <a:schemeClr val="bg1"/>
                </a:solidFill>
              </a:ln>
            </c:spPr>
          </c:marker>
          <c:xVal>
            <c:numRef>
              <c:f>(survey!$S$5:$S$15,survey!$S$18)</c:f>
              <c:numCache>
                <c:formatCode>0</c:formatCode>
                <c:ptCount val="12"/>
                <c:pt idx="0">
                  <c:v>904.26661888725948</c:v>
                </c:pt>
                <c:pt idx="1">
                  <c:v>933.85455997846555</c:v>
                </c:pt>
                <c:pt idx="2">
                  <c:v>931.80980168201745</c:v>
                </c:pt>
                <c:pt idx="3">
                  <c:v>928.88957748421819</c:v>
                </c:pt>
                <c:pt idx="4">
                  <c:v>928.94103631088137</c:v>
                </c:pt>
                <c:pt idx="5">
                  <c:v>945.32762248511517</c:v>
                </c:pt>
                <c:pt idx="6">
                  <c:v>920.85431316454037</c:v>
                </c:pt>
                <c:pt idx="7">
                  <c:v>928.83331808561888</c:v>
                </c:pt>
                <c:pt idx="8">
                  <c:v>923.20350556860956</c:v>
                </c:pt>
                <c:pt idx="9">
                  <c:v>1068.6087683666447</c:v>
                </c:pt>
                <c:pt idx="10">
                  <c:v>1033.2737427680449</c:v>
                </c:pt>
                <c:pt idx="11">
                  <c:v>881.62625973270576</c:v>
                </c:pt>
              </c:numCache>
            </c:numRef>
          </c:xVal>
          <c:yVal>
            <c:numRef>
              <c:f>(survey!$T$5:$T$15,survey!$T$18)</c:f>
              <c:numCache>
                <c:formatCode>General</c:formatCode>
                <c:ptCount val="12"/>
                <c:pt idx="0">
                  <c:v>891</c:v>
                </c:pt>
                <c:pt idx="1">
                  <c:v>845</c:v>
                </c:pt>
                <c:pt idx="2">
                  <c:v>859</c:v>
                </c:pt>
                <c:pt idx="3">
                  <c:v>870</c:v>
                </c:pt>
                <c:pt idx="4">
                  <c:v>815</c:v>
                </c:pt>
                <c:pt idx="5">
                  <c:v>815</c:v>
                </c:pt>
                <c:pt idx="6">
                  <c:v>859</c:v>
                </c:pt>
                <c:pt idx="7">
                  <c:v>872</c:v>
                </c:pt>
                <c:pt idx="8">
                  <c:v>816</c:v>
                </c:pt>
                <c:pt idx="9">
                  <c:v>991</c:v>
                </c:pt>
                <c:pt idx="10">
                  <c:v>982</c:v>
                </c:pt>
                <c:pt idx="11">
                  <c:v>822</c:v>
                </c:pt>
              </c:numCache>
            </c:numRef>
          </c:yVal>
          <c:smooth val="0"/>
          <c:extLst>
            <c:ext xmlns:c16="http://schemas.microsoft.com/office/drawing/2014/chart" uri="{C3380CC4-5D6E-409C-BE32-E72D297353CC}">
              <c16:uniqueId val="{00000000-5A28-4CA9-9E48-1FC8E668DD16}"/>
            </c:ext>
          </c:extLst>
        </c:ser>
        <c:ser>
          <c:idx val="1"/>
          <c:order val="1"/>
          <c:tx>
            <c:v>equality line</c:v>
          </c:tx>
          <c:spPr>
            <a:ln w="6350">
              <a:solidFill>
                <a:schemeClr val="tx1"/>
              </a:solidFill>
              <a:prstDash val="lgDashDotDot"/>
            </a:ln>
          </c:spPr>
          <c:marker>
            <c:symbol val="none"/>
          </c:marker>
          <c:xVal>
            <c:numRef>
              <c:f>charts!$C$30:$C$31</c:f>
              <c:numCache>
                <c:formatCode>0</c:formatCode>
                <c:ptCount val="2"/>
                <c:pt idx="0">
                  <c:v>750</c:v>
                </c:pt>
                <c:pt idx="1">
                  <c:v>1100</c:v>
                </c:pt>
              </c:numCache>
            </c:numRef>
          </c:xVal>
          <c:yVal>
            <c:numRef>
              <c:f>charts!$D$30:$D$31</c:f>
              <c:numCache>
                <c:formatCode>0</c:formatCode>
                <c:ptCount val="2"/>
                <c:pt idx="0">
                  <c:v>750</c:v>
                </c:pt>
                <c:pt idx="1">
                  <c:v>1100</c:v>
                </c:pt>
              </c:numCache>
            </c:numRef>
          </c:yVal>
          <c:smooth val="0"/>
          <c:extLst>
            <c:ext xmlns:c16="http://schemas.microsoft.com/office/drawing/2014/chart" uri="{C3380CC4-5D6E-409C-BE32-E72D297353CC}">
              <c16:uniqueId val="{00000001-5A28-4CA9-9E48-1FC8E668DD16}"/>
            </c:ext>
          </c:extLst>
        </c:ser>
        <c:ser>
          <c:idx val="2"/>
          <c:order val="2"/>
          <c:tx>
            <c:v>proposed EPS</c:v>
          </c:tx>
          <c:spPr>
            <a:ln w="6350">
              <a:solidFill>
                <a:schemeClr val="tx1"/>
              </a:solidFill>
              <a:prstDash val="dashDot"/>
            </a:ln>
          </c:spPr>
          <c:marker>
            <c:symbol val="none"/>
          </c:marker>
          <c:xVal>
            <c:numRef>
              <c:f>charts!$C$32:$C$33</c:f>
              <c:numCache>
                <c:formatCode>0</c:formatCode>
                <c:ptCount val="2"/>
                <c:pt idx="0">
                  <c:v>750</c:v>
                </c:pt>
                <c:pt idx="1">
                  <c:v>1080</c:v>
                </c:pt>
              </c:numCache>
            </c:numRef>
          </c:xVal>
          <c:yVal>
            <c:numRef>
              <c:f>charts!$D$32:$D$33</c:f>
              <c:numCache>
                <c:formatCode>0</c:formatCode>
                <c:ptCount val="2"/>
                <c:pt idx="0">
                  <c:v>970</c:v>
                </c:pt>
                <c:pt idx="1">
                  <c:v>970</c:v>
                </c:pt>
              </c:numCache>
            </c:numRef>
          </c:yVal>
          <c:smooth val="0"/>
          <c:extLst>
            <c:ext xmlns:c16="http://schemas.microsoft.com/office/drawing/2014/chart" uri="{C3380CC4-5D6E-409C-BE32-E72D297353CC}">
              <c16:uniqueId val="{00000002-5A28-4CA9-9E48-1FC8E668DD16}"/>
            </c:ext>
          </c:extLst>
        </c:ser>
        <c:ser>
          <c:idx val="3"/>
          <c:order val="3"/>
          <c:tx>
            <c:v>forecast 2017 EPS</c:v>
          </c:tx>
          <c:spPr>
            <a:ln w="6350">
              <a:solidFill>
                <a:schemeClr val="tx1"/>
              </a:solidFill>
              <a:prstDash val="sysDash"/>
            </a:ln>
          </c:spPr>
          <c:marker>
            <c:symbol val="none"/>
          </c:marker>
          <c:dPt>
            <c:idx val="1"/>
            <c:bubble3D val="0"/>
            <c:spPr>
              <a:ln w="25400">
                <a:solidFill>
                  <a:schemeClr val="tx1"/>
                </a:solidFill>
                <a:prstDash val="solid"/>
              </a:ln>
            </c:spPr>
            <c:extLst>
              <c:ext xmlns:c16="http://schemas.microsoft.com/office/drawing/2014/chart" uri="{C3380CC4-5D6E-409C-BE32-E72D297353CC}">
                <c16:uniqueId val="{00000004-5A28-4CA9-9E48-1FC8E668DD16}"/>
              </c:ext>
            </c:extLst>
          </c:dPt>
          <c:xVal>
            <c:numRef>
              <c:f>charts!$C$34:$C$35</c:f>
              <c:numCache>
                <c:formatCode>0</c:formatCode>
                <c:ptCount val="2"/>
                <c:pt idx="0">
                  <c:v>750</c:v>
                </c:pt>
                <c:pt idx="1">
                  <c:v>1080</c:v>
                </c:pt>
              </c:numCache>
            </c:numRef>
          </c:xVal>
          <c:yVal>
            <c:numRef>
              <c:f>charts!$D$34:$D$35</c:f>
              <c:numCache>
                <c:formatCode>0</c:formatCode>
                <c:ptCount val="2"/>
                <c:pt idx="0">
                  <c:v>925</c:v>
                </c:pt>
                <c:pt idx="1">
                  <c:v>925</c:v>
                </c:pt>
              </c:numCache>
            </c:numRef>
          </c:yVal>
          <c:smooth val="0"/>
          <c:extLst>
            <c:ext xmlns:c16="http://schemas.microsoft.com/office/drawing/2014/chart" uri="{C3380CC4-5D6E-409C-BE32-E72D297353CC}">
              <c16:uniqueId val="{00000005-5A28-4CA9-9E48-1FC8E668DD16}"/>
            </c:ext>
          </c:extLst>
        </c:ser>
        <c:dLbls>
          <c:showLegendKey val="0"/>
          <c:showVal val="0"/>
          <c:showCatName val="0"/>
          <c:showSerName val="0"/>
          <c:showPercent val="0"/>
          <c:showBubbleSize val="0"/>
        </c:dLbls>
        <c:axId val="69694592"/>
        <c:axId val="69696512"/>
      </c:scatterChart>
      <c:valAx>
        <c:axId val="69694592"/>
        <c:scaling>
          <c:orientation val="minMax"/>
          <c:max val="1100"/>
          <c:min val="750"/>
        </c:scaling>
        <c:delete val="0"/>
        <c:axPos val="b"/>
        <c:title>
          <c:tx>
            <c:rich>
              <a:bodyPr/>
              <a:lstStyle/>
              <a:p>
                <a:pPr>
                  <a:defRPr b="1"/>
                </a:pPr>
                <a:r>
                  <a:rPr lang="en-US" b="1"/>
                  <a:t>Calculated GHG Emissions, lb/MWh</a:t>
                </a:r>
              </a:p>
            </c:rich>
          </c:tx>
          <c:layout/>
          <c:overlay val="0"/>
        </c:title>
        <c:numFmt formatCode="0" sourceLinked="1"/>
        <c:majorTickMark val="cross"/>
        <c:minorTickMark val="none"/>
        <c:tickLblPos val="nextTo"/>
        <c:spPr>
          <a:ln>
            <a:solidFill>
              <a:schemeClr val="tx1"/>
            </a:solidFill>
          </a:ln>
        </c:spPr>
        <c:txPr>
          <a:bodyPr/>
          <a:lstStyle/>
          <a:p>
            <a:pPr>
              <a:defRPr b="1"/>
            </a:pPr>
            <a:endParaRPr lang="en-US"/>
          </a:p>
        </c:txPr>
        <c:crossAx val="69696512"/>
        <c:crosses val="autoZero"/>
        <c:crossBetween val="midCat"/>
      </c:valAx>
      <c:valAx>
        <c:axId val="69696512"/>
        <c:scaling>
          <c:orientation val="minMax"/>
          <c:max val="1100"/>
          <c:min val="750"/>
        </c:scaling>
        <c:delete val="0"/>
        <c:axPos val="l"/>
        <c:title>
          <c:tx>
            <c:rich>
              <a:bodyPr rot="-5400000" vert="horz"/>
              <a:lstStyle/>
              <a:p>
                <a:pPr>
                  <a:defRPr b="1"/>
                </a:pPr>
                <a:r>
                  <a:rPr lang="en-US" b="1"/>
                  <a:t>Reported GHG Emissions, lb/MWh</a:t>
                </a:r>
              </a:p>
            </c:rich>
          </c:tx>
          <c:layout>
            <c:manualLayout>
              <c:xMode val="edge"/>
              <c:yMode val="edge"/>
              <c:x val="1.2781000638174342E-2"/>
              <c:y val="0.2178907736155016"/>
            </c:manualLayout>
          </c:layout>
          <c:overlay val="0"/>
        </c:title>
        <c:numFmt formatCode="General" sourceLinked="1"/>
        <c:majorTickMark val="cross"/>
        <c:minorTickMark val="none"/>
        <c:tickLblPos val="nextTo"/>
        <c:spPr>
          <a:ln>
            <a:solidFill>
              <a:schemeClr val="tx1"/>
            </a:solidFill>
          </a:ln>
        </c:spPr>
        <c:txPr>
          <a:bodyPr/>
          <a:lstStyle/>
          <a:p>
            <a:pPr>
              <a:defRPr b="1"/>
            </a:pPr>
            <a:endParaRPr lang="en-US"/>
          </a:p>
        </c:txPr>
        <c:crossAx val="69694592"/>
        <c:crosses val="autoZero"/>
        <c:crossBetween val="midCat"/>
      </c:valAx>
      <c:spPr>
        <a:ln w="19050">
          <a:solidFill>
            <a:schemeClr val="tx1"/>
          </a:solidFill>
        </a:ln>
      </c:spPr>
    </c:plotArea>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0.16257</cdr:x>
      <cdr:y>0.4321</cdr:y>
    </cdr:from>
    <cdr:to>
      <cdr:x>0.59692</cdr:x>
      <cdr:y>0.47171</cdr:y>
    </cdr:to>
    <cdr:sp macro="" textlink="">
      <cdr:nvSpPr>
        <cdr:cNvPr id="9" name="TextBox 2"/>
        <cdr:cNvSpPr txBox="1"/>
      </cdr:nvSpPr>
      <cdr:spPr>
        <a:xfrm xmlns:a="http://schemas.openxmlformats.org/drawingml/2006/main">
          <a:off x="762263" y="1711130"/>
          <a:ext cx="2036588" cy="156855"/>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1000" b="1" baseline="0"/>
            <a:t>2018 EPS (925lb/MWh)</a:t>
          </a:r>
          <a:endParaRPr lang="en-US" sz="1000" b="1"/>
        </a:p>
      </cdr:txBody>
    </cdr:sp>
  </cdr:relSizeAnchor>
  <cdr:relSizeAnchor xmlns:cdr="http://schemas.openxmlformats.org/drawingml/2006/chartDrawing">
    <cdr:from>
      <cdr:x>0.16606</cdr:x>
      <cdr:y>0.32064</cdr:y>
    </cdr:from>
    <cdr:to>
      <cdr:x>0.51927</cdr:x>
      <cdr:y>0.38369</cdr:y>
    </cdr:to>
    <cdr:sp macro="" textlink="">
      <cdr:nvSpPr>
        <cdr:cNvPr id="10" name="TextBox 2"/>
        <cdr:cNvSpPr txBox="1"/>
      </cdr:nvSpPr>
      <cdr:spPr>
        <a:xfrm xmlns:a="http://schemas.openxmlformats.org/drawingml/2006/main">
          <a:off x="778618" y="1269751"/>
          <a:ext cx="1656137" cy="249677"/>
        </a:xfrm>
        <a:prstGeom xmlns:a="http://schemas.openxmlformats.org/drawingml/2006/main" prst="rect">
          <a:avLst/>
        </a:prstGeom>
      </cdr:spPr>
      <cdr:txBody>
        <a:bodyPr xmlns:a="http://schemas.openxmlformats.org/drawingml/2006/main" wrap="square" lIns="0" tIns="0" rIns="0" bIns="0"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baseline="0"/>
            <a:t>2013 EPS (970 lb/MWh)</a:t>
          </a:r>
          <a:endParaRPr lang="en-US" sz="1000" b="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0EBE6-C98F-4C7F-AE87-0827950CCA84}"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AFB85-B398-4593-9010-458122E77B39}" type="slidenum">
              <a:rPr lang="en-US" smtClean="0"/>
              <a:t>‹#›</a:t>
            </a:fld>
            <a:endParaRPr lang="en-US"/>
          </a:p>
        </p:txBody>
      </p:sp>
    </p:spTree>
    <p:extLst>
      <p:ext uri="{BB962C8B-B14F-4D97-AF65-F5344CB8AC3E}">
        <p14:creationId xmlns:p14="http://schemas.microsoft.com/office/powerpoint/2010/main" val="6109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note is that there may be a need for new fossil generation resources to provide intermediate load generation to balance intermittent and seasonal wind and solar generation and to provide peak power generation to cover periods of high electrical demand. This new generating capacity is often provided by new simple cycle combustion turbines, frame type combustion turbines, or “fast-start” combined cycle combustion turbine plants. Simple cycle combustion turbines typically operate at a lower efficiency and thus emit more emissions of GHG per MWh. These plants are designed and intended to operate at less than baseload rates, and this law does not apply to these types of plants.</a:t>
            </a:r>
          </a:p>
        </p:txBody>
      </p:sp>
      <p:sp>
        <p:nvSpPr>
          <p:cNvPr id="4" name="Slide Number Placeholder 3"/>
          <p:cNvSpPr>
            <a:spLocks noGrp="1"/>
          </p:cNvSpPr>
          <p:nvPr>
            <p:ph type="sldNum" sz="quarter" idx="10"/>
          </p:nvPr>
        </p:nvSpPr>
        <p:spPr/>
        <p:txBody>
          <a:bodyPr/>
          <a:lstStyle/>
          <a:p>
            <a:fld id="{9ECAFB85-B398-4593-9010-458122E77B39}" type="slidenum">
              <a:rPr lang="en-US" smtClean="0"/>
              <a:t>4</a:t>
            </a:fld>
            <a:endParaRPr lang="en-US"/>
          </a:p>
        </p:txBody>
      </p:sp>
    </p:spTree>
    <p:extLst>
      <p:ext uri="{BB962C8B-B14F-4D97-AF65-F5344CB8AC3E}">
        <p14:creationId xmlns:p14="http://schemas.microsoft.com/office/powerpoint/2010/main" val="10688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survey of the 2012-2017 U.S. CCCT installations. You can see the 3 major manufacturers are General Electric, Siemens, and Mitsubishi, and their plants sold in the U.S. are broken down by category. The last row and column compares the larger sample to a smaller representative subsample that was used for the EPS calculator.</a:t>
            </a:r>
          </a:p>
          <a:p>
            <a:endParaRPr lang="en-US" dirty="0"/>
          </a:p>
        </p:txBody>
      </p:sp>
      <p:sp>
        <p:nvSpPr>
          <p:cNvPr id="4" name="Slide Number Placeholder 3"/>
          <p:cNvSpPr>
            <a:spLocks noGrp="1"/>
          </p:cNvSpPr>
          <p:nvPr>
            <p:ph type="sldNum" sz="quarter" idx="10"/>
          </p:nvPr>
        </p:nvSpPr>
        <p:spPr/>
        <p:txBody>
          <a:bodyPr/>
          <a:lstStyle/>
          <a:p>
            <a:fld id="{9ECAFB85-B398-4593-9010-458122E77B39}" type="slidenum">
              <a:rPr lang="en-US" smtClean="0"/>
              <a:t>16</a:t>
            </a:fld>
            <a:endParaRPr lang="en-US"/>
          </a:p>
        </p:txBody>
      </p:sp>
    </p:spTree>
    <p:extLst>
      <p:ext uri="{BB962C8B-B14F-4D97-AF65-F5344CB8AC3E}">
        <p14:creationId xmlns:p14="http://schemas.microsoft.com/office/powerpoint/2010/main" val="212733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what the EPS calculator looks like taking a representative sample of CCCT plants from the survey. As you can see a number of adjustments and calculations are made to arrive to the fully adjusted emissions rate.</a:t>
            </a:r>
          </a:p>
          <a:p>
            <a:r>
              <a:rPr lang="en-US" dirty="0" smtClean="0"/>
              <a:t>The</a:t>
            </a:r>
            <a:r>
              <a:rPr lang="en-US" baseline="0" dirty="0" smtClean="0"/>
              <a:t> process starts with d</a:t>
            </a:r>
            <a:r>
              <a:rPr lang="en-US" dirty="0" smtClean="0"/>
              <a:t>etermining</a:t>
            </a:r>
            <a:r>
              <a:rPr lang="en-US" baseline="0" dirty="0" smtClean="0"/>
              <a:t> the</a:t>
            </a:r>
            <a:r>
              <a:rPr lang="en-US" dirty="0" smtClean="0"/>
              <a:t> final adjusted heat rate for all CCCT configurations.</a:t>
            </a:r>
            <a:r>
              <a:rPr lang="en-US" baseline="0" dirty="0" smtClean="0"/>
              <a:t> Then that heat rate is </a:t>
            </a:r>
            <a:r>
              <a:rPr lang="en-US" dirty="0" smtClean="0"/>
              <a:t>multiplied by the natural gas emission factor to arrive at an emission rate of pounds CO2 per MWh for all CCCTs.</a:t>
            </a:r>
          </a:p>
          <a:p>
            <a:r>
              <a:rPr lang="en-US" dirty="0" smtClean="0"/>
              <a:t>We</a:t>
            </a:r>
            <a:r>
              <a:rPr lang="en-US" baseline="0" dirty="0" smtClean="0"/>
              <a:t> also add </a:t>
            </a:r>
            <a:r>
              <a:rPr lang="en-US" dirty="0" smtClean="0"/>
              <a:t>standard values (</a:t>
            </a:r>
            <a:r>
              <a:rPr lang="en-US" dirty="0" err="1" smtClean="0"/>
              <a:t>lb</a:t>
            </a:r>
            <a:r>
              <a:rPr lang="en-US" dirty="0" smtClean="0"/>
              <a:t>/MWh) for methane and nitrogen oxides emissions based on Department of Ecology reports.</a:t>
            </a:r>
          </a:p>
          <a:p>
            <a:r>
              <a:rPr lang="en-US" dirty="0" smtClean="0"/>
              <a:t>Average emission factor</a:t>
            </a:r>
            <a:r>
              <a:rPr lang="en-US" baseline="0" dirty="0" smtClean="0"/>
              <a:t>: the a</a:t>
            </a:r>
            <a:r>
              <a:rPr lang="en-US" dirty="0" smtClean="0"/>
              <a:t>verage across all CCCT configurations to arrive at the average available GHG emissions output (used as the basis for the updated emission performance standard).</a:t>
            </a:r>
          </a:p>
          <a:p>
            <a:endParaRPr lang="en-US" dirty="0" smtClean="0"/>
          </a:p>
        </p:txBody>
      </p:sp>
      <p:sp>
        <p:nvSpPr>
          <p:cNvPr id="4" name="Slide Number Placeholder 3"/>
          <p:cNvSpPr>
            <a:spLocks noGrp="1"/>
          </p:cNvSpPr>
          <p:nvPr>
            <p:ph type="sldNum" sz="quarter" idx="10"/>
          </p:nvPr>
        </p:nvSpPr>
        <p:spPr/>
        <p:txBody>
          <a:bodyPr/>
          <a:lstStyle/>
          <a:p>
            <a:fld id="{9ECAFB85-B398-4593-9010-458122E77B39}" type="slidenum">
              <a:rPr lang="en-US" smtClean="0"/>
              <a:t>17</a:t>
            </a:fld>
            <a:endParaRPr lang="en-US"/>
          </a:p>
        </p:txBody>
      </p:sp>
    </p:spTree>
    <p:extLst>
      <p:ext uri="{BB962C8B-B14F-4D97-AF65-F5344CB8AC3E}">
        <p14:creationId xmlns:p14="http://schemas.microsoft.com/office/powerpoint/2010/main" val="80433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word in the third paragraph above is “survey”. Commerce initially interpreted the word to mean the entire analytical process undertaken to establish the establish the EPS, but during the 2012-13 rulemaking (2012 rulemaking from here on) process realized that it was helpful in communicating with stakeholders to present the analytical process as being comprised of two separate parts. </a:t>
            </a:r>
          </a:p>
          <a:p>
            <a:r>
              <a:rPr lang="en-US" dirty="0" smtClean="0"/>
              <a:t>The first part is the actual survey, or accounting, of the CCCTs that utilities are purchasing and installing within the previous five calendar years.</a:t>
            </a:r>
            <a:r>
              <a:rPr lang="en-US" baseline="0" dirty="0" smtClean="0"/>
              <a:t> T</a:t>
            </a:r>
            <a:r>
              <a:rPr lang="en-US" dirty="0" smtClean="0"/>
              <a:t>he second part is the series of calculations required to determine the average available GHG emissions output value, and is referred to as the EPS calculator. Commerce will determine the average rate of greenhouse gases for these turbines, and that will serve as the basis for the new baseload electric generation EPS. This ensures that utilities are using average or above-average efficiency combustion turbines.</a:t>
            </a:r>
          </a:p>
        </p:txBody>
      </p:sp>
      <p:sp>
        <p:nvSpPr>
          <p:cNvPr id="4" name="Slide Number Placeholder 3"/>
          <p:cNvSpPr>
            <a:spLocks noGrp="1"/>
          </p:cNvSpPr>
          <p:nvPr>
            <p:ph type="sldNum" sz="quarter" idx="10"/>
          </p:nvPr>
        </p:nvSpPr>
        <p:spPr/>
        <p:txBody>
          <a:bodyPr/>
          <a:lstStyle/>
          <a:p>
            <a:fld id="{9ECAFB85-B398-4593-9010-458122E77B39}" type="slidenum">
              <a:rPr lang="en-US" smtClean="0"/>
              <a:t>5</a:t>
            </a:fld>
            <a:endParaRPr lang="en-US"/>
          </a:p>
        </p:txBody>
      </p:sp>
    </p:spTree>
    <p:extLst>
      <p:ext uri="{BB962C8B-B14F-4D97-AF65-F5344CB8AC3E}">
        <p14:creationId xmlns:p14="http://schemas.microsoft.com/office/powerpoint/2010/main" val="378812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Ecology is in the process of finalizing this 5-year review report as of this moment.</a:t>
            </a:r>
          </a:p>
        </p:txBody>
      </p:sp>
      <p:sp>
        <p:nvSpPr>
          <p:cNvPr id="4" name="Slide Number Placeholder 3"/>
          <p:cNvSpPr>
            <a:spLocks noGrp="1"/>
          </p:cNvSpPr>
          <p:nvPr>
            <p:ph type="sldNum" sz="quarter" idx="10"/>
          </p:nvPr>
        </p:nvSpPr>
        <p:spPr/>
        <p:txBody>
          <a:bodyPr/>
          <a:lstStyle/>
          <a:p>
            <a:fld id="{9ECAFB85-B398-4593-9010-458122E77B39}" type="slidenum">
              <a:rPr lang="en-US" smtClean="0"/>
              <a:t>6</a:t>
            </a:fld>
            <a:endParaRPr lang="en-US"/>
          </a:p>
        </p:txBody>
      </p:sp>
    </p:spTree>
    <p:extLst>
      <p:ext uri="{BB962C8B-B14F-4D97-AF65-F5344CB8AC3E}">
        <p14:creationId xmlns:p14="http://schemas.microsoft.com/office/powerpoint/2010/main" val="72414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current rule that we have in place for the average rate of emissions of combined-cycle combustion turbines</a:t>
            </a:r>
            <a:r>
              <a:rPr lang="en-US" baseline="0" dirty="0" smtClean="0"/>
              <a:t> in the U.S.</a:t>
            </a:r>
            <a:r>
              <a:rPr lang="en-US" dirty="0" smtClean="0"/>
              <a:t> This was established in 2018.</a:t>
            </a:r>
          </a:p>
        </p:txBody>
      </p:sp>
      <p:sp>
        <p:nvSpPr>
          <p:cNvPr id="4" name="Slide Number Placeholder 3"/>
          <p:cNvSpPr>
            <a:spLocks noGrp="1"/>
          </p:cNvSpPr>
          <p:nvPr>
            <p:ph type="sldNum" sz="quarter" idx="10"/>
          </p:nvPr>
        </p:nvSpPr>
        <p:spPr/>
        <p:txBody>
          <a:bodyPr/>
          <a:lstStyle/>
          <a:p>
            <a:fld id="{9ECAFB85-B398-4593-9010-458122E77B39}" type="slidenum">
              <a:rPr lang="en-US" smtClean="0"/>
              <a:t>8</a:t>
            </a:fld>
            <a:endParaRPr lang="en-US"/>
          </a:p>
        </p:txBody>
      </p:sp>
    </p:spTree>
    <p:extLst>
      <p:ext uri="{BB962C8B-B14F-4D97-AF65-F5344CB8AC3E}">
        <p14:creationId xmlns:p14="http://schemas.microsoft.com/office/powerpoint/2010/main" val="250812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compares</a:t>
            </a:r>
            <a:r>
              <a:rPr lang="en-US" baseline="0" dirty="0" smtClean="0"/>
              <a:t> the current EPS to the most recent analysis of </a:t>
            </a:r>
            <a:r>
              <a:rPr lang="en-US" baseline="0" dirty="0" err="1" smtClean="0"/>
              <a:t>avg</a:t>
            </a:r>
            <a:r>
              <a:rPr lang="en-US" baseline="0" dirty="0" smtClean="0"/>
              <a:t> reported emissions amongst NW CCCTs. The 1</a:t>
            </a:r>
            <a:r>
              <a:rPr lang="en-US" baseline="30000" dirty="0" smtClean="0"/>
              <a:t>st</a:t>
            </a:r>
            <a:r>
              <a:rPr lang="en-US" baseline="0" dirty="0" smtClean="0"/>
              <a:t> bullet shows the average emissions rate from all 14 NW CCCTs. The 2</a:t>
            </a:r>
            <a:r>
              <a:rPr lang="en-US" baseline="30000" dirty="0" smtClean="0"/>
              <a:t>nd</a:t>
            </a:r>
            <a:r>
              <a:rPr lang="en-US" baseline="0" dirty="0" smtClean="0"/>
              <a:t> bullet highlights another subset comparison which excludes the two highest emitting CCTs in the PNW (Centralia’s Big </a:t>
            </a:r>
            <a:r>
              <a:rPr lang="en-US" baseline="0" dirty="0" err="1" smtClean="0"/>
              <a:t>Hanaford</a:t>
            </a:r>
            <a:r>
              <a:rPr lang="en-US" baseline="0" dirty="0" smtClean="0"/>
              <a:t> coal-fired power plant and Ferndale Generating Station). The last comparison shows the average emissions output of the newer CCCTs.</a:t>
            </a:r>
            <a:endParaRPr lang="en-US" dirty="0" smtClean="0"/>
          </a:p>
        </p:txBody>
      </p:sp>
      <p:sp>
        <p:nvSpPr>
          <p:cNvPr id="4" name="Slide Number Placeholder 3"/>
          <p:cNvSpPr>
            <a:spLocks noGrp="1"/>
          </p:cNvSpPr>
          <p:nvPr>
            <p:ph type="sldNum" sz="quarter" idx="10"/>
          </p:nvPr>
        </p:nvSpPr>
        <p:spPr/>
        <p:txBody>
          <a:bodyPr/>
          <a:lstStyle/>
          <a:p>
            <a:fld id="{9ECAFB85-B398-4593-9010-458122E77B39}" type="slidenum">
              <a:rPr lang="en-US" smtClean="0"/>
              <a:t>9</a:t>
            </a:fld>
            <a:endParaRPr lang="en-US"/>
          </a:p>
        </p:txBody>
      </p:sp>
    </p:spTree>
    <p:extLst>
      <p:ext uri="{BB962C8B-B14F-4D97-AF65-F5344CB8AC3E}">
        <p14:creationId xmlns:p14="http://schemas.microsoft.com/office/powerpoint/2010/main" val="388170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graph compares the calculated GHG emissions</a:t>
            </a:r>
            <a:r>
              <a:rPr lang="en-US" baseline="0" dirty="0" smtClean="0"/>
              <a:t> to those reported to federal agencies. </a:t>
            </a:r>
            <a:r>
              <a:rPr lang="en-US" dirty="0" smtClean="0"/>
              <a:t>Reported emissions are consistently</a:t>
            </a:r>
            <a:r>
              <a:rPr lang="en-US" baseline="0" dirty="0" smtClean="0"/>
              <a:t> </a:t>
            </a:r>
            <a:r>
              <a:rPr lang="en-US" dirty="0" smtClean="0"/>
              <a:t>estimated to be lower</a:t>
            </a:r>
            <a:r>
              <a:rPr lang="en-US" baseline="0" dirty="0" smtClean="0"/>
              <a:t> than the calculated emissions using the EPS calculator methodology as can be seen in this graph. This graph also shows the difference between the 2013 and 2018 EPS, and its impact on NW CCCTs. This graph shows that most of the NW CCCTs remain below the national average emissions output for 2013 and 2018 with two outliers.</a:t>
            </a:r>
            <a:endParaRPr lang="en-US" dirty="0" smtClean="0"/>
          </a:p>
        </p:txBody>
      </p:sp>
      <p:sp>
        <p:nvSpPr>
          <p:cNvPr id="4" name="Slide Number Placeholder 3"/>
          <p:cNvSpPr>
            <a:spLocks noGrp="1"/>
          </p:cNvSpPr>
          <p:nvPr>
            <p:ph type="sldNum" sz="quarter" idx="10"/>
          </p:nvPr>
        </p:nvSpPr>
        <p:spPr/>
        <p:txBody>
          <a:bodyPr/>
          <a:lstStyle/>
          <a:p>
            <a:fld id="{9ECAFB85-B398-4593-9010-458122E77B39}" type="slidenum">
              <a:rPr lang="en-US" smtClean="0"/>
              <a:t>10</a:t>
            </a:fld>
            <a:endParaRPr lang="en-US"/>
          </a:p>
        </p:txBody>
      </p:sp>
    </p:spTree>
    <p:extLst>
      <p:ext uri="{BB962C8B-B14F-4D97-AF65-F5344CB8AC3E}">
        <p14:creationId xmlns:p14="http://schemas.microsoft.com/office/powerpoint/2010/main" val="94747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stakeholder group meetings in the future will be informational meetings open to all similar to this one where stakeholders who are interested in the EPS subject can joint the list service and be informed about updates and process of the EPS.</a:t>
            </a:r>
            <a:endParaRPr lang="en-US" dirty="0"/>
          </a:p>
        </p:txBody>
      </p:sp>
      <p:sp>
        <p:nvSpPr>
          <p:cNvPr id="4" name="Slide Number Placeholder 3"/>
          <p:cNvSpPr>
            <a:spLocks noGrp="1"/>
          </p:cNvSpPr>
          <p:nvPr>
            <p:ph type="sldNum" sz="quarter" idx="10"/>
          </p:nvPr>
        </p:nvSpPr>
        <p:spPr/>
        <p:txBody>
          <a:bodyPr/>
          <a:lstStyle/>
          <a:p>
            <a:fld id="{9ECAFB85-B398-4593-9010-458122E77B39}" type="slidenum">
              <a:rPr lang="en-US" smtClean="0"/>
              <a:t>12</a:t>
            </a:fld>
            <a:endParaRPr lang="en-US"/>
          </a:p>
        </p:txBody>
      </p:sp>
    </p:spTree>
    <p:extLst>
      <p:ext uri="{BB962C8B-B14F-4D97-AF65-F5344CB8AC3E}">
        <p14:creationId xmlns:p14="http://schemas.microsoft.com/office/powerpoint/2010/main" val="223146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technical group will be more deeply involved in the average available greenhouse gas output, and will be composed of…^ (see slide)</a:t>
            </a:r>
          </a:p>
        </p:txBody>
      </p:sp>
      <p:sp>
        <p:nvSpPr>
          <p:cNvPr id="4" name="Slide Number Placeholder 3"/>
          <p:cNvSpPr>
            <a:spLocks noGrp="1"/>
          </p:cNvSpPr>
          <p:nvPr>
            <p:ph type="sldNum" sz="quarter" idx="10"/>
          </p:nvPr>
        </p:nvSpPr>
        <p:spPr/>
        <p:txBody>
          <a:bodyPr/>
          <a:lstStyle/>
          <a:p>
            <a:fld id="{9ECAFB85-B398-4593-9010-458122E77B39}" type="slidenum">
              <a:rPr lang="en-US" smtClean="0"/>
              <a:t>13</a:t>
            </a:fld>
            <a:endParaRPr lang="en-US"/>
          </a:p>
        </p:txBody>
      </p:sp>
    </p:spTree>
    <p:extLst>
      <p:ext uri="{BB962C8B-B14F-4D97-AF65-F5344CB8AC3E}">
        <p14:creationId xmlns:p14="http://schemas.microsoft.com/office/powerpoint/2010/main" val="130850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1st part is the CCCT survey: for instance: for the 2017 survey, we focused primarily on CCCTs of “1x1” architecture (one combustion turbine followed by one steam turbine) as this is the primary format used in the Northwest.</a:t>
            </a:r>
          </a:p>
          <a:p>
            <a:r>
              <a:rPr lang="en-US" dirty="0" smtClean="0"/>
              <a:t>2nd part is the assumptions that go into the EPS calculator: gross to net refers to on-site parasitic losses to run equipment mean the net power available to the power grid is slightly lower than the gross value, capacity factor is annual output as a % of adjusted max rate capacity. Duct firing adjustment: CCCTs often have supplemental and lower efficiency duct firing that can boost facility output for a short period of time.</a:t>
            </a:r>
          </a:p>
        </p:txBody>
      </p:sp>
      <p:sp>
        <p:nvSpPr>
          <p:cNvPr id="4" name="Slide Number Placeholder 3"/>
          <p:cNvSpPr>
            <a:spLocks noGrp="1"/>
          </p:cNvSpPr>
          <p:nvPr>
            <p:ph type="sldNum" sz="quarter" idx="10"/>
          </p:nvPr>
        </p:nvSpPr>
        <p:spPr/>
        <p:txBody>
          <a:bodyPr/>
          <a:lstStyle/>
          <a:p>
            <a:fld id="{9ECAFB85-B398-4593-9010-458122E77B39}" type="slidenum">
              <a:rPr lang="en-US" smtClean="0"/>
              <a:t>14</a:t>
            </a:fld>
            <a:endParaRPr lang="en-US"/>
          </a:p>
        </p:txBody>
      </p:sp>
    </p:spTree>
    <p:extLst>
      <p:ext uri="{BB962C8B-B14F-4D97-AF65-F5344CB8AC3E}">
        <p14:creationId xmlns:p14="http://schemas.microsoft.com/office/powerpoint/2010/main" val="1834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linkedin.com/company/893804" TargetMode="External"/><Relationship Id="rId3" Type="http://schemas.openxmlformats.org/officeDocument/2006/relationships/hyperlink" Target="https://www.commerce.wa.gov/" TargetMode="External"/><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twitter.com/WaStateCommerce"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linkedin.com/company/893804" TargetMode="External"/><Relationship Id="rId3" Type="http://schemas.openxmlformats.org/officeDocument/2006/relationships/hyperlink" Target="https://www.commerce.wa.gov/" TargetMode="External"/><Relationship Id="rId7"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twitter.com/WaStateCommerce" TargetMode="Externa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https://www.instagram.com/wastatecommerce/" TargetMode="External"/><Relationship Id="rId4" Type="http://schemas.openxmlformats.org/officeDocument/2006/relationships/hyperlink" Target="https://www.facebook.com/WAStateCommerce/" TargetMode="External"/><Relationship Id="rId9"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smtClean="0"/>
              <a:t>Presentation title goes here</a:t>
            </a:r>
            <a:endParaRPr lang="en-US" dirty="0"/>
          </a:p>
        </p:txBody>
      </p:sp>
      <p:sp>
        <p:nvSpPr>
          <p:cNvPr id="12" name="Subtitle"/>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smtClean="0"/>
              <a:t>Click to add subtitle (28)</a:t>
            </a:r>
            <a:endParaRPr lang="en-US" dirty="0"/>
          </a:p>
        </p:txBody>
      </p:sp>
      <p:cxnSp>
        <p:nvCxnSpPr>
          <p:cNvPr id="48" name="Divider line"/>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resenters name"/>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21" name="Presenters title"/>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22" name="Date"/>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XX/XX/2022 (date goes here)</a:t>
            </a:r>
          </a:p>
        </p:txBody>
      </p:sp>
      <p:sp>
        <p:nvSpPr>
          <p:cNvPr id="43" name="Color fade"/>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Logo" descr="Washington State Department of Commerce Logo" title="Commerce Logo"/>
          <p:cNvPicPr>
            <a:picLocks noChangeAspect="1"/>
          </p:cNvPicPr>
          <p:nvPr userDrawn="1"/>
        </p:nvPicPr>
        <p:blipFill>
          <a:blip r:embed="rId2"/>
          <a:stretch>
            <a:fillRect/>
          </a:stretch>
        </p:blipFill>
        <p:spPr>
          <a:xfrm>
            <a:off x="8909050" y="805225"/>
            <a:ext cx="2146300" cy="2523273"/>
          </a:xfrm>
          <a:prstGeom prst="rect">
            <a:avLst/>
          </a:prstGeom>
        </p:spPr>
      </p:pic>
      <p:sp>
        <p:nvSpPr>
          <p:cNvPr id="2" name="Template version number"/>
          <p:cNvSpPr txBox="1"/>
          <p:nvPr userDrawn="1"/>
        </p:nvSpPr>
        <p:spPr>
          <a:xfrm>
            <a:off x="10985770" y="6472136"/>
            <a:ext cx="596630" cy="230832"/>
          </a:xfrm>
          <a:prstGeom prst="rect">
            <a:avLst/>
          </a:prstGeom>
          <a:noFill/>
        </p:spPr>
        <p:txBody>
          <a:bodyPr wrap="square" rtlCol="0">
            <a:spAutoFit/>
          </a:bodyPr>
          <a:lstStyle/>
          <a:p>
            <a:pPr algn="r"/>
            <a:r>
              <a:rPr lang="en-US" sz="900" dirty="0" smtClean="0">
                <a:solidFill>
                  <a:schemeClr val="bg2">
                    <a:lumMod val="50000"/>
                  </a:schemeClr>
                </a:solidFill>
              </a:rPr>
              <a:t>v1.5</a:t>
            </a:r>
            <a:endParaRPr lang="en-US" sz="900" dirty="0">
              <a:solidFill>
                <a:schemeClr val="bg2">
                  <a:lumMod val="50000"/>
                </a:schemeClr>
              </a:solidFill>
            </a:endParaRPr>
          </a:p>
        </p:txBody>
      </p:sp>
    </p:spTree>
    <p:extLst>
      <p:ext uri="{BB962C8B-B14F-4D97-AF65-F5344CB8AC3E}">
        <p14:creationId xmlns:p14="http://schemas.microsoft.com/office/powerpoint/2010/main" val="3991190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smtClean="0"/>
              <a:t>Type a thank you message here</a:t>
            </a:r>
            <a:endParaRPr lang="en-US" dirty="0"/>
          </a:p>
        </p:txBody>
      </p:sp>
      <p:sp>
        <p:nvSpPr>
          <p:cNvPr id="8" name="Presenters Name"/>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9" name="Presenters Title"/>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11" name="Presenters Email"/>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12" name="Presenters Phone Number"/>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31" name="Commerce Logo" descr="Washington State Department of Commerce Logo" title="Commerce Logo"/>
          <p:cNvPicPr>
            <a:picLocks noChangeAspect="1"/>
          </p:cNvPicPr>
          <p:nvPr userDrawn="1"/>
        </p:nvPicPr>
        <p:blipFill>
          <a:blip r:embed="rId2"/>
          <a:stretch>
            <a:fillRect/>
          </a:stretch>
        </p:blipFill>
        <p:spPr>
          <a:xfrm>
            <a:off x="7282678" y="929634"/>
            <a:ext cx="3666098" cy="1054771"/>
          </a:xfrm>
          <a:prstGeom prst="rect">
            <a:avLst/>
          </a:prstGeom>
        </p:spPr>
      </p:pic>
      <p:sp>
        <p:nvSpPr>
          <p:cNvPr id="34" name="Commerce Website URL" descr="Click this logo to go to the Commerce website" title="The Commerce website">
            <a:hlinkClick r:id="rId3"/>
          </p:cNvPr>
          <p:cNvSpPr txBox="1"/>
          <p:nvPr userDrawn="1"/>
        </p:nvSpPr>
        <p:spPr>
          <a:xfrm>
            <a:off x="7282678" y="2877986"/>
            <a:ext cx="1910136" cy="276999"/>
          </a:xfrm>
          <a:prstGeom prst="rect">
            <a:avLst/>
          </a:prstGeom>
          <a:noFill/>
        </p:spPr>
        <p:txBody>
          <a:bodyPr wrap="square" rtlCol="0">
            <a:spAutoFit/>
          </a:bodyPr>
          <a:lstStyle/>
          <a:p>
            <a:r>
              <a:rPr lang="en-US" sz="1200" dirty="0" smtClean="0">
                <a:solidFill>
                  <a:schemeClr val="bg1">
                    <a:lumMod val="85000"/>
                  </a:schemeClr>
                </a:solidFill>
              </a:rPr>
              <a:t>www.commerce.wa.gov</a:t>
            </a:r>
            <a:endParaRPr lang="en-US" sz="1200" dirty="0">
              <a:solidFill>
                <a:schemeClr val="bg1">
                  <a:lumMod val="85000"/>
                </a:schemeClr>
              </a:solidFill>
            </a:endParaRPr>
          </a:p>
        </p:txBody>
      </p:sp>
      <p:pic>
        <p:nvPicPr>
          <p:cNvPr id="32" name="Facebook Icon" descr="Click this logo to go to the Commerce Facebook page" title="Facebook logo">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29" name="Twitter Icon" descr="Click this logo to go to the Commerce Twitter page" title="Twitter logo">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9823203" y="2914791"/>
            <a:ext cx="250454" cy="253182"/>
          </a:xfrm>
          <a:prstGeom prst="rect">
            <a:avLst/>
          </a:prstGeom>
        </p:spPr>
      </p:pic>
      <p:pic>
        <p:nvPicPr>
          <p:cNvPr id="33" name="LinkedIn Icon" descr="Click this logo to go to the Commerce Linkedin page" title="Linkedin logo">
            <a:hlinkClick r:id="rId8"/>
          </p:cNvPr>
          <p:cNvPicPr>
            <a:picLocks noChangeAspect="1"/>
          </p:cNvPicPr>
          <p:nvPr userDrawn="1"/>
        </p:nvPicPr>
        <p:blipFill>
          <a:blip r:embed="rId9">
            <a:duotone>
              <a:schemeClr val="bg2">
                <a:shade val="45000"/>
                <a:satMod val="135000"/>
              </a:schemeClr>
              <a:prstClr val="white"/>
            </a:duotone>
          </a:blip>
          <a:stretch>
            <a:fillRect/>
          </a:stretch>
        </p:blipFill>
        <p:spPr>
          <a:xfrm>
            <a:off x="10263625" y="2914791"/>
            <a:ext cx="242106" cy="253182"/>
          </a:xfrm>
          <a:prstGeom prst="rect">
            <a:avLst/>
          </a:prstGeom>
        </p:spPr>
      </p:pic>
      <p:pic>
        <p:nvPicPr>
          <p:cNvPr id="35" name="Instagram Icon" descr="Click this logo to go to the Commerce Instagram page" title="Intagram logo">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grpSp>
        <p:nvGrpSpPr>
          <p:cNvPr id="19" name="Brand Stripe"/>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9459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2" name="Thank you" title="Thank you"/>
          <p:cNvSpPr txBox="1"/>
          <p:nvPr userDrawn="1"/>
        </p:nvSpPr>
        <p:spPr>
          <a:xfrm>
            <a:off x="831850" y="539177"/>
            <a:ext cx="5839883" cy="1015663"/>
          </a:xfrm>
          <a:prstGeom prst="rect">
            <a:avLst/>
          </a:prstGeom>
          <a:noFill/>
        </p:spPr>
        <p:txBody>
          <a:bodyPr wrap="square" rtlCol="0">
            <a:spAutoFit/>
          </a:bodyPr>
          <a:lstStyle/>
          <a:p>
            <a:r>
              <a:rPr lang="en-US" sz="6000" dirty="0" smtClean="0">
                <a:solidFill>
                  <a:schemeClr val="bg1"/>
                </a:solidFill>
                <a:latin typeface="Abril Fatface" panose="02000503000000020003" pitchFamily="2" charset="0"/>
              </a:rPr>
              <a:t>Thank you!</a:t>
            </a:r>
            <a:endParaRPr lang="en-US" sz="6000" dirty="0">
              <a:solidFill>
                <a:schemeClr val="bg1"/>
              </a:solidFill>
              <a:latin typeface="Abril Fatface" panose="02000503000000020003" pitchFamily="2" charset="0"/>
            </a:endParaRPr>
          </a:p>
        </p:txBody>
      </p:sp>
      <p:sp>
        <p:nvSpPr>
          <p:cNvPr id="29" name="Presenter 1 Name"/>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0" name="Presenter 1 Title"/>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3" name="Presenter 1 Email"/>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4" name="Presenter 1 Phone Number"/>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5" name="Presenter 2 Name"/>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6" name="Presenter 2 Title"/>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7" name="Presenter 2 Email"/>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8" name="Presenter 2 Phone Number"/>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9" name="Presenter 3 Name"/>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40" name="Presenter 3 Title"/>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41" name="Presenter 3 Email"/>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42" name="Presenter 3 Phone Number"/>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31" name="Commerce Logo" descr="Washington State Department of Commerce Logo" title="Commerce Logo"/>
          <p:cNvPicPr>
            <a:picLocks noChangeAspect="1"/>
          </p:cNvPicPr>
          <p:nvPr userDrawn="1"/>
        </p:nvPicPr>
        <p:blipFill>
          <a:blip r:embed="rId2"/>
          <a:stretch>
            <a:fillRect/>
          </a:stretch>
        </p:blipFill>
        <p:spPr>
          <a:xfrm>
            <a:off x="7282678" y="929634"/>
            <a:ext cx="3666098" cy="1054771"/>
          </a:xfrm>
          <a:prstGeom prst="rect">
            <a:avLst/>
          </a:prstGeom>
        </p:spPr>
      </p:pic>
      <p:sp>
        <p:nvSpPr>
          <p:cNvPr id="54" name="Commerce Website URL" descr="Click this logo to go to the Commerce website" title="The Commerce website">
            <a:hlinkClick r:id="rId3"/>
          </p:cNvPr>
          <p:cNvSpPr txBox="1"/>
          <p:nvPr userDrawn="1"/>
        </p:nvSpPr>
        <p:spPr>
          <a:xfrm>
            <a:off x="7282678" y="2877986"/>
            <a:ext cx="1910136" cy="276999"/>
          </a:xfrm>
          <a:prstGeom prst="rect">
            <a:avLst/>
          </a:prstGeom>
          <a:noFill/>
        </p:spPr>
        <p:txBody>
          <a:bodyPr wrap="square" rtlCol="0">
            <a:spAutoFit/>
          </a:bodyPr>
          <a:lstStyle/>
          <a:p>
            <a:r>
              <a:rPr lang="en-US" sz="1200" dirty="0" smtClean="0">
                <a:solidFill>
                  <a:schemeClr val="bg1">
                    <a:lumMod val="85000"/>
                  </a:schemeClr>
                </a:solidFill>
              </a:rPr>
              <a:t>www.commerce.wa.gov</a:t>
            </a:r>
            <a:endParaRPr lang="en-US" sz="1200" dirty="0">
              <a:solidFill>
                <a:schemeClr val="bg1">
                  <a:lumMod val="85000"/>
                </a:schemeClr>
              </a:solidFill>
            </a:endParaRPr>
          </a:p>
        </p:txBody>
      </p:sp>
      <p:pic>
        <p:nvPicPr>
          <p:cNvPr id="52" name="Facebook Icon" descr="Click this logo to go to the Commerce Facebook page" title="Facebook logo">
            <a:hlinkClick r:id="rId4"/>
          </p:cNvPr>
          <p:cNvPicPr>
            <a:picLocks noChangeAspect="1"/>
          </p:cNvPicPr>
          <p:nvPr userDrawn="1"/>
        </p:nvPicPr>
        <p:blipFill>
          <a:blip r:embed="rId5">
            <a:duotone>
              <a:schemeClr val="bg2">
                <a:shade val="45000"/>
                <a:satMod val="135000"/>
              </a:schemeClr>
              <a:prstClr val="white"/>
            </a:duotone>
          </a:blip>
          <a:stretch>
            <a:fillRect/>
          </a:stretch>
        </p:blipFill>
        <p:spPr>
          <a:xfrm>
            <a:off x="9382782" y="2914791"/>
            <a:ext cx="250454" cy="253182"/>
          </a:xfrm>
          <a:prstGeom prst="rect">
            <a:avLst/>
          </a:prstGeom>
          <a:solidFill>
            <a:schemeClr val="tx2"/>
          </a:solidFill>
        </p:spPr>
      </p:pic>
      <p:pic>
        <p:nvPicPr>
          <p:cNvPr id="51" name="Twitter Icon" descr="Click this logo to go to the Commerce Twitter page" title="Twitter logo">
            <a:hlinkClick r:id="rId6"/>
          </p:cNvPr>
          <p:cNvPicPr>
            <a:picLocks noChangeAspect="1"/>
          </p:cNvPicPr>
          <p:nvPr userDrawn="1"/>
        </p:nvPicPr>
        <p:blipFill>
          <a:blip r:embed="rId7">
            <a:duotone>
              <a:schemeClr val="bg2">
                <a:shade val="45000"/>
                <a:satMod val="135000"/>
              </a:schemeClr>
              <a:prstClr val="white"/>
            </a:duotone>
          </a:blip>
          <a:stretch>
            <a:fillRect/>
          </a:stretch>
        </p:blipFill>
        <p:spPr>
          <a:xfrm>
            <a:off x="9823203" y="2914791"/>
            <a:ext cx="250454" cy="253182"/>
          </a:xfrm>
          <a:prstGeom prst="rect">
            <a:avLst/>
          </a:prstGeom>
        </p:spPr>
      </p:pic>
      <p:pic>
        <p:nvPicPr>
          <p:cNvPr id="53" name="LinkedIn Icon" descr="Click this logo to go to the Commerce Linkedin page" title="Linkedin logo">
            <a:hlinkClick r:id="rId8"/>
          </p:cNvPr>
          <p:cNvPicPr>
            <a:picLocks noChangeAspect="1"/>
          </p:cNvPicPr>
          <p:nvPr userDrawn="1"/>
        </p:nvPicPr>
        <p:blipFill>
          <a:blip r:embed="rId9">
            <a:duotone>
              <a:schemeClr val="bg2">
                <a:shade val="45000"/>
                <a:satMod val="135000"/>
              </a:schemeClr>
              <a:prstClr val="white"/>
            </a:duotone>
          </a:blip>
          <a:stretch>
            <a:fillRect/>
          </a:stretch>
        </p:blipFill>
        <p:spPr>
          <a:xfrm>
            <a:off x="10263625" y="2914791"/>
            <a:ext cx="242106" cy="253182"/>
          </a:xfrm>
          <a:prstGeom prst="rect">
            <a:avLst/>
          </a:prstGeom>
        </p:spPr>
      </p:pic>
      <p:pic>
        <p:nvPicPr>
          <p:cNvPr id="55" name="Instagram Icon" descr="Click this logo to go to the Commerce Instagram page" title="Intagram logo">
            <a:hlinkClick r:id="rId10"/>
          </p:cNvPr>
          <p:cNvPicPr>
            <a:picLocks noChangeAspect="1"/>
          </p:cNvPicPr>
          <p:nvPr userDrawn="1"/>
        </p:nvPicPr>
        <p:blipFill>
          <a:blip r:embed="rId11">
            <a:duotone>
              <a:schemeClr val="bg2">
                <a:shade val="45000"/>
                <a:satMod val="135000"/>
              </a:schemeClr>
              <a:prstClr val="white"/>
            </a:duotone>
          </a:blip>
          <a:stretch>
            <a:fillRect/>
          </a:stretch>
        </p:blipFill>
        <p:spPr>
          <a:xfrm>
            <a:off x="10695699" y="2914792"/>
            <a:ext cx="253182" cy="253182"/>
          </a:xfrm>
          <a:prstGeom prst="rect">
            <a:avLst/>
          </a:prstGeom>
        </p:spPr>
      </p:pic>
      <p:grpSp>
        <p:nvGrpSpPr>
          <p:cNvPr id="19" name="Brand Stripe"/>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878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rengthening Communities">
    <p:spTree>
      <p:nvGrpSpPr>
        <p:cNvPr id="1" name=""/>
        <p:cNvGrpSpPr/>
        <p:nvPr/>
      </p:nvGrpSpPr>
      <p:grpSpPr>
        <a:xfrm>
          <a:off x="0" y="0"/>
          <a:ext cx="0" cy="0"/>
          <a:chOff x="0" y="0"/>
          <a:chExt cx="0" cy="0"/>
        </a:xfrm>
      </p:grpSpPr>
      <p:sp>
        <p:nvSpPr>
          <p:cNvPr id="23" name="Title"/>
          <p:cNvSpPr txBox="1"/>
          <p:nvPr userDrawn="1"/>
        </p:nvSpPr>
        <p:spPr>
          <a:xfrm>
            <a:off x="838200" y="750877"/>
            <a:ext cx="7156126" cy="769441"/>
          </a:xfrm>
          <a:prstGeom prst="rect">
            <a:avLst/>
          </a:prstGeom>
          <a:noFill/>
        </p:spPr>
        <p:txBody>
          <a:bodyPr wrap="none" rtlCol="0">
            <a:spAutoFit/>
          </a:bodyPr>
          <a:lstStyle/>
          <a:p>
            <a:r>
              <a:rPr lang="en-US" sz="4400" dirty="0" smtClean="0">
                <a:solidFill>
                  <a:schemeClr val="accent5"/>
                </a:solidFill>
                <a:latin typeface="Roboto Light" panose="02000000000000000000" pitchFamily="2" charset="0"/>
                <a:ea typeface="Roboto Light" panose="02000000000000000000" pitchFamily="2" charset="0"/>
              </a:rPr>
              <a:t>We strengthen</a:t>
            </a:r>
            <a:r>
              <a:rPr lang="en-US" sz="4400" baseline="0" dirty="0" smtClean="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pic>
        <p:nvPicPr>
          <p:cNvPr id="3" name="Images" descr="Eight photos that represent each of Commerces' divisions. &#10;&#10;Housing and Homelessness: A picture of a couple in front of a house, &#10;&#10;Infrascructure and Broadband: A picture of a bridge.&#10;&#10;Small business assistance: A pcture of two people by a computer.&#10;&#10;Energy: A picture of a wind farm.&#10;&#10;Planning and tech assistance: A picture of city streets and a highway interchange.&#10;&#10;Community services and facilities: A picture of children in a daycare facility.&#10;&#10;Crime victims and public safety: A picture of two people hugging in a meeting.&#10;&#10;Economic development: A picture of a shipyard and the mountains." title="Photo coll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50798"/>
            <a:ext cx="12191675" cy="4819522"/>
          </a:xfrm>
          <a:prstGeom prst="rect">
            <a:avLst/>
          </a:prstGeom>
        </p:spPr>
      </p:pic>
      <p:sp>
        <p:nvSpPr>
          <p:cNvPr id="14" name="Housing and Homelessness"/>
          <p:cNvSpPr txBox="1"/>
          <p:nvPr userDrawn="1"/>
        </p:nvSpPr>
        <p:spPr>
          <a:xfrm>
            <a:off x="0" y="3210378"/>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Housing And</a:t>
            </a:r>
          </a:p>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homelessness</a:t>
            </a:r>
            <a:endParaRPr lang="en-US" sz="1400" b="0" kern="1200" cap="all" baseline="0" dirty="0">
              <a:solidFill>
                <a:schemeClr val="bg1"/>
              </a:solidFill>
              <a:latin typeface="+mn-lt"/>
              <a:ea typeface="Roboto Light" panose="02000000000000000000" pitchFamily="2" charset="0"/>
              <a:cs typeface="+mn-cs"/>
            </a:endParaRPr>
          </a:p>
        </p:txBody>
      </p:sp>
      <p:sp>
        <p:nvSpPr>
          <p:cNvPr id="12" name="Infrastructure and Broadband"/>
          <p:cNvSpPr txBox="1"/>
          <p:nvPr userDrawn="1"/>
        </p:nvSpPr>
        <p:spPr>
          <a:xfrm>
            <a:off x="3052563" y="3193959"/>
            <a:ext cx="2167137"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Infrastructure and broadband</a:t>
            </a:r>
            <a:endParaRPr lang="en-US" sz="1400" b="0" kern="1200" cap="all" baseline="0" dirty="0">
              <a:solidFill>
                <a:schemeClr val="bg1"/>
              </a:solidFill>
              <a:latin typeface="+mn-lt"/>
              <a:ea typeface="Roboto Light" panose="02000000000000000000" pitchFamily="2" charset="0"/>
              <a:cs typeface="+mn-cs"/>
            </a:endParaRPr>
          </a:p>
        </p:txBody>
      </p:sp>
      <p:sp>
        <p:nvSpPr>
          <p:cNvPr id="10" name="Small Business Assistance"/>
          <p:cNvSpPr txBox="1"/>
          <p:nvPr userDrawn="1"/>
        </p:nvSpPr>
        <p:spPr>
          <a:xfrm>
            <a:off x="6095839" y="3210378"/>
            <a:ext cx="2117453"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Small Business Assistance</a:t>
            </a:r>
            <a:endParaRPr lang="en-US" sz="1400" b="0" kern="1200" cap="all" baseline="0" dirty="0">
              <a:solidFill>
                <a:schemeClr val="bg1"/>
              </a:solidFill>
              <a:latin typeface="+mn-lt"/>
              <a:ea typeface="Roboto Light" panose="02000000000000000000" pitchFamily="2" charset="0"/>
              <a:cs typeface="+mn-cs"/>
            </a:endParaRPr>
          </a:p>
        </p:txBody>
      </p:sp>
      <p:sp>
        <p:nvSpPr>
          <p:cNvPr id="15" name="Energy"/>
          <p:cNvSpPr txBox="1"/>
          <p:nvPr userDrawn="1"/>
        </p:nvSpPr>
        <p:spPr>
          <a:xfrm>
            <a:off x="9144000" y="3214544"/>
            <a:ext cx="2171538" cy="523221"/>
          </a:xfrm>
          <a:prstGeom prst="rect">
            <a:avLst/>
          </a:prstGeom>
          <a:solidFill>
            <a:srgbClr val="000000">
              <a:alpha val="65098"/>
            </a:srgbClr>
          </a:solidFill>
        </p:spPr>
        <p:txBody>
          <a:bodyPr wrap="square" rtlCol="0">
            <a:spAutoFit/>
          </a:bodyPr>
          <a:lstStyle/>
          <a:p>
            <a:pPr algn="l"/>
            <a:endParaRPr lang="en-US" sz="1400" b="0" cap="all" baseline="0" dirty="0" smtClean="0">
              <a:solidFill>
                <a:schemeClr val="bg1"/>
              </a:solidFill>
              <a:latin typeface="+mn-lt"/>
              <a:ea typeface="Roboto Light" panose="02000000000000000000" pitchFamily="2" charset="0"/>
            </a:endParaRPr>
          </a:p>
          <a:p>
            <a:pPr algn="l"/>
            <a:r>
              <a:rPr lang="en-US" sz="1400" b="0" cap="all" baseline="0" dirty="0" smtClean="0">
                <a:solidFill>
                  <a:schemeClr val="bg1"/>
                </a:solidFill>
                <a:latin typeface="+mn-lt"/>
                <a:ea typeface="Roboto Light" panose="02000000000000000000" pitchFamily="2" charset="0"/>
              </a:rPr>
              <a:t>ENERGY</a:t>
            </a:r>
            <a:endParaRPr lang="en-US" sz="1400" b="0" cap="all" baseline="0" dirty="0">
              <a:solidFill>
                <a:schemeClr val="bg1"/>
              </a:solidFill>
              <a:latin typeface="+mn-lt"/>
              <a:ea typeface="Roboto Light" panose="02000000000000000000" pitchFamily="2" charset="0"/>
            </a:endParaRPr>
          </a:p>
        </p:txBody>
      </p:sp>
      <p:sp>
        <p:nvSpPr>
          <p:cNvPr id="11" name="Planning and Tech Assistance"/>
          <p:cNvSpPr txBox="1"/>
          <p:nvPr userDrawn="1"/>
        </p:nvSpPr>
        <p:spPr>
          <a:xfrm>
            <a:off x="0" y="5611634"/>
            <a:ext cx="2049780"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Planning and Tech assistance</a:t>
            </a:r>
            <a:endParaRPr lang="en-US" sz="1400" b="0" kern="1200" cap="all" baseline="0" dirty="0">
              <a:solidFill>
                <a:schemeClr val="bg1"/>
              </a:solidFill>
              <a:latin typeface="+mn-lt"/>
              <a:ea typeface="Roboto Light" panose="02000000000000000000" pitchFamily="2" charset="0"/>
              <a:cs typeface="+mn-cs"/>
            </a:endParaRPr>
          </a:p>
        </p:txBody>
      </p:sp>
      <p:sp>
        <p:nvSpPr>
          <p:cNvPr id="13" name="Community Services and Facilities"/>
          <p:cNvSpPr txBox="1"/>
          <p:nvPr userDrawn="1"/>
        </p:nvSpPr>
        <p:spPr>
          <a:xfrm>
            <a:off x="3046362" y="5611634"/>
            <a:ext cx="2378082" cy="523220"/>
          </a:xfrm>
          <a:prstGeom prst="rect">
            <a:avLst/>
          </a:prstGeom>
          <a:solidFill>
            <a:srgbClr val="000000">
              <a:alpha val="65098"/>
            </a:srgbClr>
          </a:solidFill>
        </p:spPr>
        <p:txBody>
          <a:bodyPr wrap="square" rtlCol="0">
            <a:spAutoFit/>
          </a:bodyPr>
          <a:lstStyle/>
          <a:p>
            <a:pPr marL="0" algn="l" defTabSz="914400" rtl="0" eaLnBrk="1" latinLnBrk="0" hangingPunct="1"/>
            <a:endParaRPr lang="en-US" sz="1400" b="0" kern="1200" cap="all" baseline="0" dirty="0" smtClean="0">
              <a:solidFill>
                <a:schemeClr val="bg1"/>
              </a:solidFill>
              <a:latin typeface="+mn-lt"/>
              <a:ea typeface="Roboto Light" panose="02000000000000000000" pitchFamily="2" charset="0"/>
              <a:cs typeface="+mn-cs"/>
            </a:endParaRPr>
          </a:p>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Community Services</a:t>
            </a:r>
            <a:endParaRPr lang="en-US" sz="1400" b="0" kern="1200" cap="all" baseline="0" dirty="0">
              <a:solidFill>
                <a:schemeClr val="bg1"/>
              </a:solidFill>
              <a:latin typeface="+mn-lt"/>
              <a:ea typeface="Roboto Light" panose="02000000000000000000" pitchFamily="2" charset="0"/>
              <a:cs typeface="+mn-cs"/>
            </a:endParaRPr>
          </a:p>
        </p:txBody>
      </p:sp>
      <p:sp>
        <p:nvSpPr>
          <p:cNvPr id="8" name="Crime Victims and Public Safety"/>
          <p:cNvSpPr txBox="1"/>
          <p:nvPr userDrawn="1"/>
        </p:nvSpPr>
        <p:spPr>
          <a:xfrm>
            <a:off x="6095839" y="5611633"/>
            <a:ext cx="2095661"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Crime Victims and Public Safety </a:t>
            </a:r>
            <a:endParaRPr lang="en-US" sz="1400" b="0" kern="1200" cap="all" baseline="0" dirty="0">
              <a:solidFill>
                <a:schemeClr val="bg1"/>
              </a:solidFill>
              <a:latin typeface="+mn-lt"/>
              <a:ea typeface="Roboto Light" panose="02000000000000000000" pitchFamily="2" charset="0"/>
              <a:cs typeface="+mn-cs"/>
            </a:endParaRPr>
          </a:p>
        </p:txBody>
      </p:sp>
      <p:sp>
        <p:nvSpPr>
          <p:cNvPr id="16" name="Economic Development"/>
          <p:cNvSpPr txBox="1"/>
          <p:nvPr userDrawn="1"/>
        </p:nvSpPr>
        <p:spPr>
          <a:xfrm>
            <a:off x="9144000" y="5611632"/>
            <a:ext cx="2171538" cy="523221"/>
          </a:xfrm>
          <a:prstGeom prst="rect">
            <a:avLst/>
          </a:prstGeom>
          <a:solidFill>
            <a:srgbClr val="000000">
              <a:alpha val="65098"/>
            </a:srgbClr>
          </a:solidFill>
        </p:spPr>
        <p:txBody>
          <a:bodyPr wrap="square" rtlCol="0">
            <a:spAutoFit/>
          </a:bodyPr>
          <a:lstStyle/>
          <a:p>
            <a:pPr marL="0" algn="l" defTabSz="914400" rtl="0" eaLnBrk="1" latinLnBrk="0" hangingPunct="1"/>
            <a:r>
              <a:rPr lang="en-US" sz="1400" b="0" kern="1200" cap="all" baseline="0" dirty="0" smtClean="0">
                <a:solidFill>
                  <a:schemeClr val="bg1"/>
                </a:solidFill>
                <a:latin typeface="+mn-lt"/>
                <a:ea typeface="Roboto Light" panose="02000000000000000000" pitchFamily="2" charset="0"/>
                <a:cs typeface="+mn-cs"/>
              </a:rPr>
              <a:t>Economic development</a:t>
            </a:r>
            <a:endParaRPr lang="en-US" sz="1400" b="0" kern="1200" cap="all" baseline="0" dirty="0">
              <a:solidFill>
                <a:schemeClr val="bg1"/>
              </a:solidFill>
              <a:latin typeface="+mn-lt"/>
              <a:ea typeface="Roboto Light" panose="02000000000000000000" pitchFamily="2" charset="0"/>
              <a:cs typeface="+mn-cs"/>
            </a:endParaRPr>
          </a:p>
        </p:txBody>
      </p:sp>
    </p:spTree>
    <p:extLst>
      <p:ext uri="{BB962C8B-B14F-4D97-AF65-F5344CB8AC3E}">
        <p14:creationId xmlns:p14="http://schemas.microsoft.com/office/powerpoint/2010/main" val="908556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smtClean="0"/>
              <a:t>Section title goes here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subheading goes here</a:t>
            </a:r>
          </a:p>
        </p:txBody>
      </p:sp>
      <p:grpSp>
        <p:nvGrpSpPr>
          <p:cNvPr id="17" name="Brand Stripe"/>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9"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877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514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83820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0"/>
          </p:nvPr>
        </p:nvSpPr>
        <p:spPr>
          <a:xfrm>
            <a:off x="447294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half" idx="11"/>
          </p:nvPr>
        </p:nvSpPr>
        <p:spPr>
          <a:xfrm>
            <a:off x="810768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293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752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59114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smtClean="0"/>
              <a:t>Click to edit Master title style </a:t>
            </a:r>
            <a:endParaRPr lang="en-US" dirty="0"/>
          </a:p>
        </p:txBody>
      </p:sp>
      <p:cxnSp>
        <p:nvCxnSpPr>
          <p:cNvPr id="19" name="Divider line"/>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grpSp>
        <p:nvGrpSpPr>
          <p:cNvPr id="7" name="Brand Stripe"/>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mmerce name"/>
          <p:cNvSpPr txBox="1"/>
          <p:nvPr userDrawn="1"/>
        </p:nvSpPr>
        <p:spPr>
          <a:xfrm>
            <a:off x="752475" y="6493524"/>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Page number"/>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74"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8950" y="5181650"/>
            <a:ext cx="6430010" cy="292100"/>
          </a:xfrm>
        </p:spPr>
        <p:txBody>
          <a:bodyPr/>
          <a:lstStyle/>
          <a:p>
            <a:r>
              <a:rPr lang="en-US" dirty="0" smtClean="0"/>
              <a:t>Aaron Tam, Electric &amp; Natural Gas Data Specialist</a:t>
            </a:r>
          </a:p>
          <a:p>
            <a:r>
              <a:rPr lang="en-US" dirty="0" smtClean="0"/>
              <a:t>Austin </a:t>
            </a:r>
            <a:r>
              <a:rPr lang="en-US" dirty="0"/>
              <a:t>Scharff, Senior Energy Policy </a:t>
            </a:r>
            <a:r>
              <a:rPr lang="en-US" dirty="0" smtClean="0"/>
              <a:t>Specialist</a:t>
            </a:r>
          </a:p>
          <a:p>
            <a:r>
              <a:rPr lang="en-US" dirty="0"/>
              <a:t>Glenn Blackmon, Director, Energy Policy Office</a:t>
            </a:r>
            <a:endParaRPr lang="en-US" dirty="0" smtClean="0"/>
          </a:p>
          <a:p>
            <a:endParaRPr lang="en-US" dirty="0"/>
          </a:p>
        </p:txBody>
      </p:sp>
      <p:sp>
        <p:nvSpPr>
          <p:cNvPr id="4" name="Text Placeholder 3"/>
          <p:cNvSpPr>
            <a:spLocks noGrp="1"/>
          </p:cNvSpPr>
          <p:nvPr>
            <p:ph type="body" sz="quarter" idx="12"/>
          </p:nvPr>
        </p:nvSpPr>
        <p:spPr>
          <a:xfrm>
            <a:off x="488950" y="6299734"/>
            <a:ext cx="6430010" cy="292100"/>
          </a:xfrm>
        </p:spPr>
        <p:txBody>
          <a:bodyPr/>
          <a:lstStyle/>
          <a:p>
            <a:r>
              <a:rPr lang="en-US" dirty="0" smtClean="0"/>
              <a:t>2/8/2024</a:t>
            </a:r>
            <a:endParaRPr lang="en-US" dirty="0"/>
          </a:p>
        </p:txBody>
      </p:sp>
      <p:sp>
        <p:nvSpPr>
          <p:cNvPr id="5" name="Title 4"/>
          <p:cNvSpPr>
            <a:spLocks noGrp="1"/>
          </p:cNvSpPr>
          <p:nvPr>
            <p:ph type="title"/>
          </p:nvPr>
        </p:nvSpPr>
        <p:spPr/>
        <p:txBody>
          <a:bodyPr>
            <a:normAutofit/>
          </a:bodyPr>
          <a:lstStyle/>
          <a:p>
            <a:r>
              <a:rPr lang="en-US" dirty="0"/>
              <a:t>Emission Performance Standard </a:t>
            </a:r>
            <a:r>
              <a:rPr lang="en-US" dirty="0" smtClean="0"/>
              <a:t>Rulemaking</a:t>
            </a:r>
            <a:endParaRPr lang="en-US" dirty="0"/>
          </a:p>
        </p:txBody>
      </p:sp>
      <p:sp>
        <p:nvSpPr>
          <p:cNvPr id="6" name="Text Placeholder 5"/>
          <p:cNvSpPr>
            <a:spLocks noGrp="1"/>
          </p:cNvSpPr>
          <p:nvPr>
            <p:ph type="body" sz="quarter" idx="13"/>
          </p:nvPr>
        </p:nvSpPr>
        <p:spPr/>
        <p:txBody>
          <a:bodyPr/>
          <a:lstStyle/>
          <a:p>
            <a:r>
              <a:rPr lang="en-US" dirty="0"/>
              <a:t>Overview </a:t>
            </a:r>
            <a:r>
              <a:rPr lang="en-US" dirty="0" smtClean="0"/>
              <a:t>Presentation</a:t>
            </a:r>
            <a:endParaRPr lang="en-US" dirty="0"/>
          </a:p>
        </p:txBody>
      </p:sp>
    </p:spTree>
    <p:extLst>
      <p:ext uri="{BB962C8B-B14F-4D97-AF65-F5344CB8AC3E}">
        <p14:creationId xmlns:p14="http://schemas.microsoft.com/office/powerpoint/2010/main" val="94805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7756" y="260272"/>
            <a:ext cx="10515600" cy="1217613"/>
          </a:xfrm>
        </p:spPr>
        <p:txBody>
          <a:bodyPr>
            <a:normAutofit/>
          </a:bodyPr>
          <a:lstStyle/>
          <a:p>
            <a:r>
              <a:rPr lang="en-US" dirty="0"/>
              <a:t>Current EPS and reported </a:t>
            </a:r>
            <a:r>
              <a:rPr lang="en-US" dirty="0" smtClean="0"/>
              <a:t>emissions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96968258"/>
              </p:ext>
            </p:extLst>
          </p:nvPr>
        </p:nvGraphicFramePr>
        <p:xfrm>
          <a:off x="2703403" y="1412463"/>
          <a:ext cx="6042866" cy="5103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99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Stakeholder and </a:t>
            </a:r>
            <a:r>
              <a:rPr lang="en-US" dirty="0" smtClean="0"/>
              <a:t>Technical </a:t>
            </a:r>
            <a:r>
              <a:rPr lang="en-US" dirty="0"/>
              <a:t>S</a:t>
            </a:r>
            <a:r>
              <a:rPr lang="en-US" dirty="0" smtClean="0"/>
              <a:t>ubgroup</a:t>
            </a:r>
            <a:endParaRPr lang="en-US" dirty="0"/>
          </a:p>
        </p:txBody>
      </p:sp>
      <p:sp>
        <p:nvSpPr>
          <p:cNvPr id="4" name="Text Placeholder 3"/>
          <p:cNvSpPr>
            <a:spLocks noGrp="1"/>
          </p:cNvSpPr>
          <p:nvPr>
            <p:ph type="body" idx="1"/>
          </p:nvPr>
        </p:nvSpPr>
        <p:spPr/>
        <p:txBody>
          <a:bodyPr/>
          <a:lstStyle/>
          <a:p>
            <a:r>
              <a:rPr lang="en-US" dirty="0" smtClean="0"/>
              <a:t>Discuss purpose and duties</a:t>
            </a:r>
            <a:endParaRPr lang="en-US" dirty="0"/>
          </a:p>
        </p:txBody>
      </p:sp>
    </p:spTree>
    <p:extLst>
      <p:ext uri="{BB962C8B-B14F-4D97-AF65-F5344CB8AC3E}">
        <p14:creationId xmlns:p14="http://schemas.microsoft.com/office/powerpoint/2010/main" val="2806587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South Fraser Blog: What happened at the Cascades Casino bingo relocation public meetin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537" t="29461" r="-1044" b="-3553"/>
          <a:stretch/>
        </p:blipFill>
        <p:spPr>
          <a:xfrm>
            <a:off x="-668922" y="-24548"/>
            <a:ext cx="12994288" cy="6775152"/>
          </a:xfrm>
        </p:spPr>
      </p:pic>
    </p:spTree>
    <p:extLst>
      <p:ext uri="{BB962C8B-B14F-4D97-AF65-F5344CB8AC3E}">
        <p14:creationId xmlns:p14="http://schemas.microsoft.com/office/powerpoint/2010/main" val="2806265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EPS </a:t>
            </a:r>
            <a:r>
              <a:rPr lang="en-US" dirty="0"/>
              <a:t>Technical </a:t>
            </a:r>
            <a:r>
              <a:rPr lang="en-US" dirty="0" smtClean="0"/>
              <a:t>Subgroup</a:t>
            </a:r>
            <a:endParaRPr lang="en-US" dirty="0"/>
          </a:p>
        </p:txBody>
      </p:sp>
      <p:sp>
        <p:nvSpPr>
          <p:cNvPr id="5" name="Content Placeholder 4"/>
          <p:cNvSpPr>
            <a:spLocks noGrp="1"/>
          </p:cNvSpPr>
          <p:nvPr>
            <p:ph idx="1"/>
          </p:nvPr>
        </p:nvSpPr>
        <p:spPr/>
        <p:txBody>
          <a:bodyPr>
            <a:normAutofit/>
          </a:bodyPr>
          <a:lstStyle/>
          <a:p>
            <a:r>
              <a:rPr lang="en-US" dirty="0" smtClean="0"/>
              <a:t>For </a:t>
            </a:r>
            <a:r>
              <a:rPr lang="en-US" dirty="0"/>
              <a:t>practical reasons Commerce prefers to limit this group in size</a:t>
            </a:r>
          </a:p>
          <a:p>
            <a:r>
              <a:rPr lang="en-US" dirty="0"/>
              <a:t>1-2 representatives from:</a:t>
            </a:r>
          </a:p>
          <a:p>
            <a:pPr lvl="1"/>
            <a:r>
              <a:rPr lang="en-US" dirty="0"/>
              <a:t>utilities or entities who own or operate CCCTs</a:t>
            </a:r>
          </a:p>
          <a:p>
            <a:pPr lvl="1"/>
            <a:r>
              <a:rPr lang="en-US" dirty="0"/>
              <a:t>major environmental or energy efficiency organizations</a:t>
            </a:r>
          </a:p>
          <a:p>
            <a:pPr lvl="1"/>
            <a:r>
              <a:rPr lang="en-US" dirty="0"/>
              <a:t>major state agencies  </a:t>
            </a:r>
          </a:p>
          <a:p>
            <a:r>
              <a:rPr lang="en-US" dirty="0"/>
              <a:t>Objective will be to hold three meetings with some homework in between </a:t>
            </a:r>
          </a:p>
          <a:p>
            <a:r>
              <a:rPr lang="en-US" dirty="0"/>
              <a:t>Email distribution of draft materials for review and </a:t>
            </a:r>
            <a:r>
              <a:rPr lang="en-US" dirty="0" smtClean="0"/>
              <a:t>comments</a:t>
            </a:r>
            <a:endParaRPr lang="en-US" dirty="0"/>
          </a:p>
        </p:txBody>
      </p:sp>
    </p:spTree>
    <p:extLst>
      <p:ext uri="{BB962C8B-B14F-4D97-AF65-F5344CB8AC3E}">
        <p14:creationId xmlns:p14="http://schemas.microsoft.com/office/powerpoint/2010/main" val="3305981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EPS Technical </a:t>
            </a:r>
            <a:r>
              <a:rPr lang="en-US" dirty="0" smtClean="0"/>
              <a:t>Subgroup Topics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Convene a technical subgroup to discuss the following:</a:t>
            </a:r>
          </a:p>
          <a:p>
            <a:r>
              <a:rPr lang="en-US" dirty="0"/>
              <a:t>The CCCTs to be included or excluded from the survey.</a:t>
            </a:r>
          </a:p>
          <a:p>
            <a:r>
              <a:rPr lang="en-US" dirty="0"/>
              <a:t>Establish heat rate adjustment factors including, CCCT capacity factor; gross to net; duct firing percent, duct firing hours and rate; and CCCT aging (performance degradation). </a:t>
            </a:r>
          </a:p>
          <a:p>
            <a:r>
              <a:rPr lang="en-US" dirty="0"/>
              <a:t>Develop adjustment factors for low output operation, and stop/start cycling. </a:t>
            </a:r>
          </a:p>
          <a:p>
            <a:r>
              <a:rPr lang="en-US" dirty="0"/>
              <a:t>Develop adjustment factors for CCCT cooling technology, operating conditions (climate) and inlet cooling.</a:t>
            </a:r>
          </a:p>
          <a:p>
            <a:r>
              <a:rPr lang="en-US" dirty="0"/>
              <a:t>Develop an EPS calculator with above factors.</a:t>
            </a:r>
          </a:p>
          <a:p>
            <a:endParaRPr lang="en-US" dirty="0"/>
          </a:p>
        </p:txBody>
      </p:sp>
    </p:spTree>
    <p:extLst>
      <p:ext uri="{BB962C8B-B14F-4D97-AF65-F5344CB8AC3E}">
        <p14:creationId xmlns:p14="http://schemas.microsoft.com/office/powerpoint/2010/main" val="124786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EPS Survey &amp; Calculator</a:t>
            </a:r>
            <a:endParaRPr lang="en-US" dirty="0"/>
          </a:p>
        </p:txBody>
      </p:sp>
      <p:sp>
        <p:nvSpPr>
          <p:cNvPr id="5" name="Text Placeholder 4"/>
          <p:cNvSpPr>
            <a:spLocks noGrp="1"/>
          </p:cNvSpPr>
          <p:nvPr>
            <p:ph type="body" idx="1"/>
          </p:nvPr>
        </p:nvSpPr>
        <p:spPr/>
        <p:txBody>
          <a:bodyPr/>
          <a:lstStyle/>
          <a:p>
            <a:r>
              <a:rPr lang="en-US" dirty="0" smtClean="0"/>
              <a:t>Review process and methodology</a:t>
            </a:r>
            <a:endParaRPr lang="en-US" dirty="0"/>
          </a:p>
        </p:txBody>
      </p:sp>
    </p:spTree>
    <p:extLst>
      <p:ext uri="{BB962C8B-B14F-4D97-AF65-F5344CB8AC3E}">
        <p14:creationId xmlns:p14="http://schemas.microsoft.com/office/powerpoint/2010/main" val="3428026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6161" y="223102"/>
            <a:ext cx="10515600" cy="1217613"/>
          </a:xfrm>
        </p:spPr>
        <p:txBody>
          <a:bodyPr>
            <a:normAutofit/>
          </a:bodyPr>
          <a:lstStyle/>
          <a:p>
            <a:r>
              <a:rPr lang="en-US" dirty="0"/>
              <a:t>Survey of 2012-17 U.S. CCCT </a:t>
            </a:r>
            <a:r>
              <a:rPr lang="en-US" dirty="0" smtClean="0"/>
              <a:t>Installations</a:t>
            </a:r>
            <a:endParaRPr lang="en-US" dirty="0"/>
          </a:p>
        </p:txBody>
      </p:sp>
      <p:pic>
        <p:nvPicPr>
          <p:cNvPr id="5" name="Picture 4"/>
          <p:cNvPicPr>
            <a:picLocks noChangeAspect="1"/>
          </p:cNvPicPr>
          <p:nvPr/>
        </p:nvPicPr>
        <p:blipFill>
          <a:blip r:embed="rId3"/>
          <a:stretch>
            <a:fillRect/>
          </a:stretch>
        </p:blipFill>
        <p:spPr>
          <a:xfrm>
            <a:off x="2026349" y="1741919"/>
            <a:ext cx="8035224" cy="4578493"/>
          </a:xfrm>
          <a:prstGeom prst="rect">
            <a:avLst/>
          </a:prstGeom>
        </p:spPr>
      </p:pic>
    </p:spTree>
    <p:extLst>
      <p:ext uri="{BB962C8B-B14F-4D97-AF65-F5344CB8AC3E}">
        <p14:creationId xmlns:p14="http://schemas.microsoft.com/office/powerpoint/2010/main" val="3169692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CCCTs 2018 EPS </a:t>
            </a:r>
            <a:r>
              <a:rPr lang="en-US" dirty="0" smtClean="0"/>
              <a:t>Calculator</a:t>
            </a:r>
            <a:endParaRPr lang="en-US" dirty="0"/>
          </a:p>
        </p:txBody>
      </p:sp>
      <p:pic>
        <p:nvPicPr>
          <p:cNvPr id="5" name="Picture 4"/>
          <p:cNvPicPr>
            <a:picLocks noChangeAspect="1"/>
          </p:cNvPicPr>
          <p:nvPr/>
        </p:nvPicPr>
        <p:blipFill>
          <a:blip r:embed="rId3"/>
          <a:stretch>
            <a:fillRect/>
          </a:stretch>
        </p:blipFill>
        <p:spPr>
          <a:xfrm>
            <a:off x="2079993" y="1564927"/>
            <a:ext cx="8032013" cy="4785029"/>
          </a:xfrm>
          <a:prstGeom prst="rect">
            <a:avLst/>
          </a:prstGeom>
        </p:spPr>
      </p:pic>
    </p:spTree>
    <p:extLst>
      <p:ext uri="{BB962C8B-B14F-4D97-AF65-F5344CB8AC3E}">
        <p14:creationId xmlns:p14="http://schemas.microsoft.com/office/powerpoint/2010/main" val="3111565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012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EPS Timeline</a:t>
            </a:r>
          </a:p>
        </p:txBody>
      </p:sp>
      <p:sp>
        <p:nvSpPr>
          <p:cNvPr id="3" name="Content Placeholder 2"/>
          <p:cNvSpPr>
            <a:spLocks noGrp="1"/>
          </p:cNvSpPr>
          <p:nvPr>
            <p:ph sz="half" idx="1"/>
          </p:nvPr>
        </p:nvSpPr>
        <p:spPr/>
        <p:txBody>
          <a:bodyPr>
            <a:normAutofit fontScale="92500" lnSpcReduction="20000"/>
          </a:bodyPr>
          <a:lstStyle/>
          <a:p>
            <a:r>
              <a:rPr lang="en-US" dirty="0"/>
              <a:t>February 2024: Notice of initial intent to undertake rulemaking (form CR-101)</a:t>
            </a:r>
          </a:p>
          <a:p>
            <a:r>
              <a:rPr lang="en-US" dirty="0"/>
              <a:t>March 2024: First stakeholder meeting</a:t>
            </a:r>
          </a:p>
          <a:p>
            <a:r>
              <a:rPr lang="en-US" dirty="0"/>
              <a:t>April-June 2024: Commerce designs EPS survey/calculator in collaboration with stakeholders.</a:t>
            </a:r>
          </a:p>
          <a:p>
            <a:r>
              <a:rPr lang="en-US" dirty="0"/>
              <a:t>May-June 2024: Second stakeholder mtg. and publication of a draft rule (form CR-102</a:t>
            </a:r>
            <a:r>
              <a:rPr lang="en-US" dirty="0" smtClean="0"/>
              <a:t>).</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June-July 2024: Two public meetings to receive comments from interested parties on the rule.</a:t>
            </a:r>
          </a:p>
          <a:p>
            <a:r>
              <a:rPr lang="en-US" dirty="0"/>
              <a:t>August 2024: After considering the comments received during the above step Commerce will finalize and publish the final rule (form CR-103).</a:t>
            </a:r>
          </a:p>
          <a:p>
            <a:r>
              <a:rPr lang="en-US" dirty="0"/>
              <a:t>September-October 2024: The rule enters into force.</a:t>
            </a:r>
          </a:p>
          <a:p>
            <a:r>
              <a:rPr lang="en-US" dirty="0"/>
              <a:t>Commerce will report the final result of the rulemaking to the legislature</a:t>
            </a:r>
            <a:r>
              <a:rPr lang="en-US" dirty="0" smtClean="0"/>
              <a:t>.</a:t>
            </a:r>
            <a:endParaRPr lang="en-US" dirty="0"/>
          </a:p>
        </p:txBody>
      </p:sp>
    </p:spTree>
    <p:extLst>
      <p:ext uri="{BB962C8B-B14F-4D97-AF65-F5344CB8AC3E}">
        <p14:creationId xmlns:p14="http://schemas.microsoft.com/office/powerpoint/2010/main" val="172483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Introductions</a:t>
            </a:r>
          </a:p>
          <a:p>
            <a:r>
              <a:rPr lang="en-US" dirty="0"/>
              <a:t>Purpose of meeting</a:t>
            </a:r>
          </a:p>
          <a:p>
            <a:r>
              <a:rPr lang="en-US" dirty="0"/>
              <a:t>Review RCW 80.80</a:t>
            </a:r>
          </a:p>
          <a:p>
            <a:r>
              <a:rPr lang="en-US" dirty="0"/>
              <a:t>EPS 194-26 WAC</a:t>
            </a:r>
          </a:p>
          <a:p>
            <a:r>
              <a:rPr lang="en-US" dirty="0"/>
              <a:t>Stakeholder and technical subgroup</a:t>
            </a:r>
          </a:p>
          <a:p>
            <a:r>
              <a:rPr lang="en-US" dirty="0"/>
              <a:t>EPS calculator</a:t>
            </a:r>
          </a:p>
          <a:p>
            <a:r>
              <a:rPr lang="en-US" dirty="0"/>
              <a:t>Timeline</a:t>
            </a:r>
          </a:p>
          <a:p>
            <a:r>
              <a:rPr lang="en-US" dirty="0" smtClean="0"/>
              <a:t>Adjourn</a:t>
            </a:r>
          </a:p>
          <a:p>
            <a:pPr marL="0" indent="0">
              <a:buNone/>
            </a:pPr>
            <a:endParaRPr lang="en-US" dirty="0"/>
          </a:p>
        </p:txBody>
      </p:sp>
    </p:spTree>
    <p:extLst>
      <p:ext uri="{BB962C8B-B14F-4D97-AF65-F5344CB8AC3E}">
        <p14:creationId xmlns:p14="http://schemas.microsoft.com/office/powerpoint/2010/main" val="4284151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02661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Aaron Tam</a:t>
            </a:r>
            <a:endParaRPr lang="en-US" dirty="0"/>
          </a:p>
        </p:txBody>
      </p:sp>
      <p:sp>
        <p:nvSpPr>
          <p:cNvPr id="3" name="Text Placeholder 2"/>
          <p:cNvSpPr>
            <a:spLocks noGrp="1"/>
          </p:cNvSpPr>
          <p:nvPr>
            <p:ph type="body" sz="quarter" idx="11"/>
          </p:nvPr>
        </p:nvSpPr>
        <p:spPr/>
        <p:txBody>
          <a:bodyPr/>
          <a:lstStyle/>
          <a:p>
            <a:r>
              <a:rPr lang="en-US" dirty="0"/>
              <a:t>Electric &amp; Natural Gas Data Specialist</a:t>
            </a:r>
            <a:endParaRPr lang="en-US" dirty="0"/>
          </a:p>
        </p:txBody>
      </p:sp>
      <p:sp>
        <p:nvSpPr>
          <p:cNvPr id="4" name="Text Placeholder 3"/>
          <p:cNvSpPr>
            <a:spLocks noGrp="1"/>
          </p:cNvSpPr>
          <p:nvPr>
            <p:ph type="body" sz="quarter" idx="12"/>
          </p:nvPr>
        </p:nvSpPr>
        <p:spPr/>
        <p:txBody>
          <a:bodyPr/>
          <a:lstStyle/>
          <a:p>
            <a:r>
              <a:rPr lang="en-US" dirty="0"/>
              <a:t>aaron.tam@commerce.wa.gov</a:t>
            </a:r>
          </a:p>
          <a:p>
            <a:endParaRPr lang="en-US" dirty="0"/>
          </a:p>
        </p:txBody>
      </p:sp>
      <p:sp>
        <p:nvSpPr>
          <p:cNvPr id="5" name="Text Placeholder 4"/>
          <p:cNvSpPr>
            <a:spLocks noGrp="1"/>
          </p:cNvSpPr>
          <p:nvPr>
            <p:ph type="body" sz="quarter" idx="13"/>
          </p:nvPr>
        </p:nvSpPr>
        <p:spPr/>
        <p:txBody>
          <a:bodyPr/>
          <a:lstStyle/>
          <a:p>
            <a:r>
              <a:rPr lang="en-US" dirty="0"/>
              <a:t>(206) 454-2251</a:t>
            </a:r>
            <a:endParaRPr lang="en-US" dirty="0"/>
          </a:p>
        </p:txBody>
      </p:sp>
      <p:sp>
        <p:nvSpPr>
          <p:cNvPr id="6" name="Title 5"/>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70064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Review of RCW 80.80</a:t>
            </a:r>
            <a:endParaRPr lang="en-US" dirty="0"/>
          </a:p>
        </p:txBody>
      </p:sp>
      <p:sp>
        <p:nvSpPr>
          <p:cNvPr id="7" name="Text Placeholder 6"/>
          <p:cNvSpPr>
            <a:spLocks noGrp="1"/>
          </p:cNvSpPr>
          <p:nvPr>
            <p:ph type="body" idx="1"/>
          </p:nvPr>
        </p:nvSpPr>
        <p:spPr/>
        <p:txBody>
          <a:bodyPr/>
          <a:lstStyle/>
          <a:p>
            <a:r>
              <a:rPr lang="en-US" dirty="0" smtClean="0"/>
              <a:t>Definitions, survey of commercially available and purchased CCCTs, GHG EPS-Review</a:t>
            </a:r>
            <a:endParaRPr lang="en-US" dirty="0"/>
          </a:p>
        </p:txBody>
      </p:sp>
    </p:spTree>
    <p:extLst>
      <p:ext uri="{BB962C8B-B14F-4D97-AF65-F5344CB8AC3E}">
        <p14:creationId xmlns:p14="http://schemas.microsoft.com/office/powerpoint/2010/main" val="3918159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RCW 80.80.010, some </a:t>
            </a:r>
            <a:r>
              <a:rPr lang="en-US" dirty="0" smtClean="0"/>
              <a:t>definitions</a:t>
            </a:r>
            <a:endParaRPr lang="en-US" dirty="0"/>
          </a:p>
        </p:txBody>
      </p:sp>
      <p:sp>
        <p:nvSpPr>
          <p:cNvPr id="3" name="Content Placeholder 2"/>
          <p:cNvSpPr>
            <a:spLocks noGrp="1"/>
          </p:cNvSpPr>
          <p:nvPr>
            <p:ph idx="1"/>
          </p:nvPr>
        </p:nvSpPr>
        <p:spPr/>
        <p:txBody>
          <a:bodyPr/>
          <a:lstStyle/>
          <a:p>
            <a:r>
              <a:rPr lang="en-US" dirty="0"/>
              <a:t>“Combined-cycle natural gas thermal electric generation facility" means a power plant that employs a combination of one or more gas turbines and steam turbines in which electricity is produced in the steam turbine from otherwise lost waste heat exiting from one or more of the gas turbines.</a:t>
            </a:r>
          </a:p>
          <a:p>
            <a:r>
              <a:rPr lang="en-US" dirty="0"/>
              <a:t>"Baseload electric generation" means electric generation from a power plant that is designed and intended to provide electricity at an annualized plant capacity factor of at least sixty percent</a:t>
            </a:r>
            <a:r>
              <a:rPr lang="en-US" dirty="0" smtClean="0"/>
              <a:t>.</a:t>
            </a:r>
            <a:endParaRPr lang="en-US" dirty="0"/>
          </a:p>
        </p:txBody>
      </p:sp>
    </p:spTree>
    <p:extLst>
      <p:ext uri="{BB962C8B-B14F-4D97-AF65-F5344CB8AC3E}">
        <p14:creationId xmlns:p14="http://schemas.microsoft.com/office/powerpoint/2010/main" val="1353437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RCW 80.80.050, 5-year CCCT </a:t>
            </a:r>
            <a:r>
              <a:rPr lang="en-US" dirty="0" smtClean="0"/>
              <a:t>Survey</a:t>
            </a:r>
            <a:endParaRPr lang="en-US" dirty="0"/>
          </a:p>
        </p:txBody>
      </p:sp>
      <p:sp>
        <p:nvSpPr>
          <p:cNvPr id="6" name="Content Placeholder 5"/>
          <p:cNvSpPr>
            <a:spLocks noGrp="1"/>
          </p:cNvSpPr>
          <p:nvPr>
            <p:ph idx="1"/>
          </p:nvPr>
        </p:nvSpPr>
        <p:spPr/>
        <p:txBody>
          <a:bodyPr>
            <a:normAutofit/>
          </a:bodyPr>
          <a:lstStyle/>
          <a:p>
            <a:pPr marL="0" indent="0">
              <a:buNone/>
            </a:pPr>
            <a:r>
              <a:rPr lang="en-US" dirty="0"/>
              <a:t>The energy policy division of the department of commerce shall provide an opportunity for interested parties to comment on the development of a </a:t>
            </a:r>
            <a:r>
              <a:rPr lang="en-US" u="sng" dirty="0"/>
              <a:t>survey of new combined-cycle natural gas thermal electric generation turbines commercially available and offered for sale by manufacturers and purchased in the United States</a:t>
            </a:r>
            <a:r>
              <a:rPr lang="en-US" dirty="0"/>
              <a:t> to </a:t>
            </a:r>
            <a:r>
              <a:rPr lang="en-US" u="sng" dirty="0"/>
              <a:t>determine the average rate of emissions of greenhouse gases for these turbines</a:t>
            </a:r>
            <a:r>
              <a:rPr lang="en-US" dirty="0"/>
              <a:t>. </a:t>
            </a:r>
            <a:r>
              <a:rPr lang="en-US" dirty="0" smtClean="0"/>
              <a:t>The </a:t>
            </a:r>
            <a:r>
              <a:rPr lang="en-US" dirty="0"/>
              <a:t>department of commerce shall report the results of its survey to the legislature every five years, beginning June 30, 2013. The department of commerce shall adopt by rule the average available greenhouse gases emissions output every five years beginning five years after July 22, 2007</a:t>
            </a:r>
            <a:r>
              <a:rPr lang="en-US" dirty="0" smtClean="0"/>
              <a:t>.</a:t>
            </a:r>
            <a:endParaRPr lang="en-US" dirty="0"/>
          </a:p>
        </p:txBody>
      </p:sp>
    </p:spTree>
    <p:extLst>
      <p:ext uri="{BB962C8B-B14F-4D97-AF65-F5344CB8AC3E}">
        <p14:creationId xmlns:p14="http://schemas.microsoft.com/office/powerpoint/2010/main" val="1982064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RCW 80.80.080, EPS 5-year </a:t>
            </a:r>
            <a:r>
              <a:rPr lang="en-US" dirty="0" smtClean="0"/>
              <a:t>Review</a:t>
            </a:r>
            <a:endParaRPr lang="en-US" dirty="0"/>
          </a:p>
        </p:txBody>
      </p:sp>
      <p:sp>
        <p:nvSpPr>
          <p:cNvPr id="7" name="Content Placeholder 6"/>
          <p:cNvSpPr>
            <a:spLocks noGrp="1"/>
          </p:cNvSpPr>
          <p:nvPr>
            <p:ph idx="1"/>
          </p:nvPr>
        </p:nvSpPr>
        <p:spPr/>
        <p:txBody>
          <a:bodyPr/>
          <a:lstStyle/>
          <a:p>
            <a:pPr marL="0" indent="0">
              <a:buNone/>
            </a:pPr>
            <a:r>
              <a:rPr lang="en-US" dirty="0"/>
              <a:t>For the purposes of RCW 80.80.040 through 80.80.080 and 80.70.020, the department [of ecology], in consultation with the department of commerce energy policy division, the energy facility site evaluation council, the commission, and the governing boards of consumer-owned utilities, shall review the greenhouse gases emissions performance standard established in this chapter to determine need, applicability, and effectiveness no less than every five years following July 22, 2007, or upon implementation of a federal or state law or rule regulating carbon dioxide emissions of electric utilities, and report to the legislature. </a:t>
            </a:r>
          </a:p>
          <a:p>
            <a:endParaRPr lang="en-US" dirty="0"/>
          </a:p>
        </p:txBody>
      </p:sp>
    </p:spTree>
    <p:extLst>
      <p:ext uri="{BB962C8B-B14F-4D97-AF65-F5344CB8AC3E}">
        <p14:creationId xmlns:p14="http://schemas.microsoft.com/office/powerpoint/2010/main" val="50543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EPS 194-26 </a:t>
            </a:r>
            <a:r>
              <a:rPr lang="en-US" dirty="0" smtClean="0"/>
              <a:t>WAC</a:t>
            </a:r>
            <a:endParaRPr lang="en-US" dirty="0"/>
          </a:p>
        </p:txBody>
      </p:sp>
      <p:sp>
        <p:nvSpPr>
          <p:cNvPr id="5" name="Text Placeholder 4"/>
          <p:cNvSpPr>
            <a:spLocks noGrp="1"/>
          </p:cNvSpPr>
          <p:nvPr>
            <p:ph type="body" idx="1"/>
          </p:nvPr>
        </p:nvSpPr>
        <p:spPr/>
        <p:txBody>
          <a:bodyPr/>
          <a:lstStyle/>
          <a:p>
            <a:r>
              <a:rPr lang="en-US" dirty="0" smtClean="0"/>
              <a:t>Review the current average available emissions output and current NW plants</a:t>
            </a:r>
            <a:endParaRPr lang="en-US" dirty="0"/>
          </a:p>
        </p:txBody>
      </p:sp>
    </p:spTree>
    <p:extLst>
      <p:ext uri="{BB962C8B-B14F-4D97-AF65-F5344CB8AC3E}">
        <p14:creationId xmlns:p14="http://schemas.microsoft.com/office/powerpoint/2010/main" val="2343518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Ch. 194-26 WAC: GHG Emission Performance Std</a:t>
            </a:r>
            <a:r>
              <a:rPr lang="en-US" dirty="0" smtClean="0"/>
              <a:t>.</a:t>
            </a:r>
            <a:endParaRPr lang="en-US" dirty="0"/>
          </a:p>
        </p:txBody>
      </p:sp>
      <p:sp>
        <p:nvSpPr>
          <p:cNvPr id="4" name="Content Placeholder 3"/>
          <p:cNvSpPr>
            <a:spLocks noGrp="1"/>
          </p:cNvSpPr>
          <p:nvPr>
            <p:ph idx="1"/>
          </p:nvPr>
        </p:nvSpPr>
        <p:spPr/>
        <p:txBody>
          <a:bodyPr/>
          <a:lstStyle/>
          <a:p>
            <a:pPr marL="0" indent="0">
              <a:buNone/>
            </a:pPr>
            <a:r>
              <a:rPr lang="en-US" b="1" dirty="0"/>
              <a:t>Average available greenhouse gas emissions </a:t>
            </a:r>
            <a:r>
              <a:rPr lang="en-US" b="1" dirty="0" smtClean="0"/>
              <a:t>output   </a:t>
            </a:r>
            <a:endParaRPr lang="en-US" b="1" dirty="0"/>
          </a:p>
          <a:p>
            <a:pPr marL="0" indent="0">
              <a:buNone/>
            </a:pPr>
            <a:r>
              <a:rPr lang="en-US" dirty="0"/>
              <a:t>The energy policy division of the department of commerce has surveyed new combined-cycle natural gas thermal electric generation turbines commercially available and offered for sale by manufacturers and purchased in the United States, and finds the average rate of emissions of greenhouse gases for these turbines to be nine hundred and twenty-five pounds per megawatt-hour…</a:t>
            </a:r>
          </a:p>
          <a:p>
            <a:endParaRPr lang="en-US" dirty="0"/>
          </a:p>
        </p:txBody>
      </p:sp>
    </p:spTree>
    <p:extLst>
      <p:ext uri="{BB962C8B-B14F-4D97-AF65-F5344CB8AC3E}">
        <p14:creationId xmlns:p14="http://schemas.microsoft.com/office/powerpoint/2010/main" val="397918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WAC 196-24, Current EPS and reported </a:t>
            </a:r>
            <a:r>
              <a:rPr lang="en-US" dirty="0" smtClean="0"/>
              <a:t>emissions</a:t>
            </a:r>
            <a:endParaRPr lang="en-US" dirty="0"/>
          </a:p>
        </p:txBody>
      </p:sp>
      <p:sp>
        <p:nvSpPr>
          <p:cNvPr id="4" name="Content Placeholder 3"/>
          <p:cNvSpPr>
            <a:spLocks noGrp="1"/>
          </p:cNvSpPr>
          <p:nvPr>
            <p:ph idx="1"/>
          </p:nvPr>
        </p:nvSpPr>
        <p:spPr/>
        <p:txBody>
          <a:bodyPr/>
          <a:lstStyle/>
          <a:p>
            <a:pPr marL="0" indent="0">
              <a:buNone/>
            </a:pPr>
            <a:r>
              <a:rPr lang="en-US" dirty="0"/>
              <a:t>Current EPS: 925 </a:t>
            </a:r>
            <a:r>
              <a:rPr lang="en-US" dirty="0" err="1"/>
              <a:t>lb</a:t>
            </a:r>
            <a:r>
              <a:rPr lang="en-US" dirty="0"/>
              <a:t>/MWh</a:t>
            </a:r>
          </a:p>
          <a:p>
            <a:endParaRPr lang="en-US" dirty="0"/>
          </a:p>
          <a:p>
            <a:pPr marL="0" indent="0">
              <a:buNone/>
            </a:pPr>
            <a:r>
              <a:rPr lang="en-US" dirty="0"/>
              <a:t>Average Reported Emissions (2018):</a:t>
            </a:r>
          </a:p>
          <a:p>
            <a:r>
              <a:rPr lang="en-US" dirty="0"/>
              <a:t> 14 Northwest CCCTs: 949 </a:t>
            </a:r>
            <a:r>
              <a:rPr lang="en-US" dirty="0" err="1"/>
              <a:t>lb</a:t>
            </a:r>
            <a:r>
              <a:rPr lang="en-US" dirty="0"/>
              <a:t>/MWh</a:t>
            </a:r>
          </a:p>
          <a:p>
            <a:r>
              <a:rPr lang="en-US" dirty="0"/>
              <a:t> Excluding two highest: 875 </a:t>
            </a:r>
            <a:r>
              <a:rPr lang="en-US" dirty="0" err="1"/>
              <a:t>lb</a:t>
            </a:r>
            <a:r>
              <a:rPr lang="en-US" dirty="0"/>
              <a:t>/MWh</a:t>
            </a:r>
          </a:p>
          <a:p>
            <a:r>
              <a:rPr lang="en-US" dirty="0"/>
              <a:t> Newer (7) CCCTs: 845 </a:t>
            </a:r>
            <a:r>
              <a:rPr lang="en-US" dirty="0" err="1"/>
              <a:t>lb</a:t>
            </a:r>
            <a:r>
              <a:rPr lang="en-US" dirty="0"/>
              <a:t>/MWh</a:t>
            </a:r>
          </a:p>
          <a:p>
            <a:endParaRPr lang="en-US" dirty="0"/>
          </a:p>
        </p:txBody>
      </p:sp>
    </p:spTree>
    <p:extLst>
      <p:ext uri="{BB962C8B-B14F-4D97-AF65-F5344CB8AC3E}">
        <p14:creationId xmlns:p14="http://schemas.microsoft.com/office/powerpoint/2010/main" val="1069964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53b778cf922205d66970237c7f7ceec">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F46D5B-4B97-4A49-8A82-29528A79E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5D596-05F2-4EC9-9F8F-470A3D522F4E}">
  <ds:schemaRef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purl.org/dc/terms/"/>
    <ds:schemaRef ds:uri="http://purl.org/dc/dcmitype/"/>
    <ds:schemaRef ds:uri="http://schemas.microsoft.com/office/2006/documentManagement/types"/>
    <ds:schemaRef ds:uri="http://www.w3.org/XML/1998/namespace"/>
    <ds:schemaRef ds:uri="http://schemas.microsoft.com/sharepoint/v3"/>
  </ds:schemaRefs>
</ds:datastoreItem>
</file>

<file path=customXml/itemProps3.xml><?xml version="1.0" encoding="utf-8"?>
<ds:datastoreItem xmlns:ds="http://schemas.openxmlformats.org/officeDocument/2006/customXml" ds:itemID="{9F4827E9-4D78-4C06-A3F1-7210DBEFFB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967</TotalTime>
  <Words>1733</Words>
  <Application>Microsoft Office PowerPoint</Application>
  <PresentationFormat>Widescreen</PresentationFormat>
  <Paragraphs>105</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Roboto Condensed</vt:lpstr>
      <vt:lpstr>Calibri</vt:lpstr>
      <vt:lpstr>Roboto</vt:lpstr>
      <vt:lpstr>Roboto Light</vt:lpstr>
      <vt:lpstr>Arial</vt:lpstr>
      <vt:lpstr>Abril Fatface</vt:lpstr>
      <vt:lpstr>Roboto Black</vt:lpstr>
      <vt:lpstr>Office Theme</vt:lpstr>
      <vt:lpstr>Emission Performance Standard Rulemaking</vt:lpstr>
      <vt:lpstr>Agenda</vt:lpstr>
      <vt:lpstr>Review of RCW 80.80</vt:lpstr>
      <vt:lpstr>RCW 80.80.010, some definitions</vt:lpstr>
      <vt:lpstr>RCW 80.80.050, 5-year CCCT Survey</vt:lpstr>
      <vt:lpstr>RCW 80.80.080, EPS 5-year Review</vt:lpstr>
      <vt:lpstr>EPS 194-26 WAC</vt:lpstr>
      <vt:lpstr>Ch. 194-26 WAC: GHG Emission Performance Std.</vt:lpstr>
      <vt:lpstr>WAC 196-24, Current EPS and reported emissions</vt:lpstr>
      <vt:lpstr>Current EPS and reported emissions</vt:lpstr>
      <vt:lpstr>Stakeholder and Technical Subgroup</vt:lpstr>
      <vt:lpstr>PowerPoint Presentation</vt:lpstr>
      <vt:lpstr>EPS Technical Subgroup</vt:lpstr>
      <vt:lpstr>EPS Technical Subgroup Topics</vt:lpstr>
      <vt:lpstr>EPS Survey &amp; Calculator</vt:lpstr>
      <vt:lpstr>Survey of 2012-17 U.S. CCCT Installations</vt:lpstr>
      <vt:lpstr>CCCTs 2018 EPS Calculator</vt:lpstr>
      <vt:lpstr>Timeline</vt:lpstr>
      <vt:lpstr>EPS Timeline</vt:lpstr>
      <vt:lpstr>Questions?</vt:lpstr>
      <vt:lpstr>Thank you!</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v1.5</dc:title>
  <dc:creator>Dept of Commerce</dc:creator>
  <cp:lastModifiedBy>Tam, Aaron (COM)</cp:lastModifiedBy>
  <cp:revision>85</cp:revision>
  <dcterms:created xsi:type="dcterms:W3CDTF">2019-11-27T17:34:07Z</dcterms:created>
  <dcterms:modified xsi:type="dcterms:W3CDTF">2024-02-08T20:39:41Z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