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71"/>
  </p:notesMasterIdLst>
  <p:sldIdLst>
    <p:sldId id="300" r:id="rId5"/>
    <p:sldId id="257" r:id="rId6"/>
    <p:sldId id="291" r:id="rId7"/>
    <p:sldId id="292" r:id="rId8"/>
    <p:sldId id="293" r:id="rId9"/>
    <p:sldId id="294" r:id="rId10"/>
    <p:sldId id="295" r:id="rId11"/>
    <p:sldId id="296" r:id="rId12"/>
    <p:sldId id="297" r:id="rId13"/>
    <p:sldId id="299" r:id="rId14"/>
    <p:sldId id="298" r:id="rId15"/>
    <p:sldId id="268" r:id="rId16"/>
    <p:sldId id="279" r:id="rId17"/>
    <p:sldId id="284" r:id="rId18"/>
    <p:sldId id="285" r:id="rId19"/>
    <p:sldId id="286" r:id="rId20"/>
    <p:sldId id="287" r:id="rId21"/>
    <p:sldId id="289" r:id="rId22"/>
    <p:sldId id="288" r:id="rId23"/>
    <p:sldId id="290" r:id="rId24"/>
    <p:sldId id="269" r:id="rId25"/>
    <p:sldId id="280" r:id="rId26"/>
    <p:sldId id="282" r:id="rId27"/>
    <p:sldId id="283" r:id="rId28"/>
    <p:sldId id="333" r:id="rId29"/>
    <p:sldId id="258" r:id="rId30"/>
    <p:sldId id="314" r:id="rId31"/>
    <p:sldId id="301" r:id="rId32"/>
    <p:sldId id="302" r:id="rId33"/>
    <p:sldId id="334" r:id="rId34"/>
    <p:sldId id="315" r:id="rId35"/>
    <p:sldId id="305" r:id="rId36"/>
    <p:sldId id="304" r:id="rId37"/>
    <p:sldId id="267" r:id="rId38"/>
    <p:sldId id="306" r:id="rId39"/>
    <p:sldId id="307" r:id="rId40"/>
    <p:sldId id="308" r:id="rId41"/>
    <p:sldId id="316" r:id="rId42"/>
    <p:sldId id="310" r:id="rId43"/>
    <p:sldId id="270" r:id="rId44"/>
    <p:sldId id="312" r:id="rId45"/>
    <p:sldId id="309" r:id="rId46"/>
    <p:sldId id="331" r:id="rId47"/>
    <p:sldId id="313" r:id="rId48"/>
    <p:sldId id="317" r:id="rId49"/>
    <p:sldId id="271" r:id="rId50"/>
    <p:sldId id="272" r:id="rId51"/>
    <p:sldId id="321" r:id="rId52"/>
    <p:sldId id="319" r:id="rId53"/>
    <p:sldId id="320" r:id="rId54"/>
    <p:sldId id="328" r:id="rId55"/>
    <p:sldId id="322" r:id="rId56"/>
    <p:sldId id="329" r:id="rId57"/>
    <p:sldId id="323" r:id="rId58"/>
    <p:sldId id="325" r:id="rId59"/>
    <p:sldId id="330" r:id="rId60"/>
    <p:sldId id="318" r:id="rId61"/>
    <p:sldId id="274" r:id="rId62"/>
    <p:sldId id="332" r:id="rId63"/>
    <p:sldId id="326" r:id="rId64"/>
    <p:sldId id="327" r:id="rId65"/>
    <p:sldId id="275" r:id="rId66"/>
    <p:sldId id="276" r:id="rId67"/>
    <p:sldId id="336" r:id="rId68"/>
    <p:sldId id="278" r:id="rId69"/>
    <p:sldId id="335" r:id="rId70"/>
  </p:sldIdLst>
  <p:sldSz cx="12192000" cy="6858000"/>
  <p:notesSz cx="6858000" cy="9144000"/>
  <p:embeddedFontLst>
    <p:embeddedFont>
      <p:font typeface="Abril Fatface" panose="020B0604020202020204" charset="0"/>
      <p:regular r:id="rId72"/>
      <p:italic r:id="rId73"/>
    </p:embeddedFont>
    <p:embeddedFont>
      <p:font typeface="Roboto Condensed" panose="020B0604020202020204" charset="0"/>
      <p:regular r:id="rId74"/>
      <p:bold r:id="rId75"/>
      <p:italic r:id="rId76"/>
      <p:boldItalic r:id="rId77"/>
    </p:embeddedFont>
    <p:embeddedFont>
      <p:font typeface="Roboto Black" panose="020B0604020202020204"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Roboto Light" panose="020B0604020202020204" charset="0"/>
      <p:regular r:id="rId86"/>
      <p:bold r:id="rId87"/>
      <p:italic r:id="rId88"/>
      <p:boldItalic r:id="rId89"/>
    </p:embeddedFont>
    <p:embeddedFont>
      <p:font typeface="Roboto" panose="020B060402020202020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1.xml"/><Relationship Id="rId90" Type="http://schemas.openxmlformats.org/officeDocument/2006/relationships/font" Target="fonts/font19.fntdata"/><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5.fntdata"/><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92"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6.fntdata"/><Relationship Id="rId61" Type="http://schemas.openxmlformats.org/officeDocument/2006/relationships/slide" Target="slides/slide57.xml"/><Relationship Id="rId82"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93"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DFF4F-AA0D-44DB-A227-3FD97CA795A0}"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986C7-3338-40FA-A79D-03626314D795}" type="slidenum">
              <a:rPr lang="en-US" smtClean="0"/>
              <a:t>‹#›</a:t>
            </a:fld>
            <a:endParaRPr lang="en-US"/>
          </a:p>
        </p:txBody>
      </p:sp>
    </p:spTree>
    <p:extLst>
      <p:ext uri="{BB962C8B-B14F-4D97-AF65-F5344CB8AC3E}">
        <p14:creationId xmlns:p14="http://schemas.microsoft.com/office/powerpoint/2010/main" val="228723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CB555E8-DB7F-44AB-833E-6C5DD41587C7}" type="slidenum">
              <a:rPr lang="en-US" smtClean="0"/>
              <a:t>4</a:t>
            </a:fld>
            <a:endParaRPr lang="en-US"/>
          </a:p>
        </p:txBody>
      </p:sp>
    </p:spTree>
    <p:extLst>
      <p:ext uri="{BB962C8B-B14F-4D97-AF65-F5344CB8AC3E}">
        <p14:creationId xmlns:p14="http://schemas.microsoft.com/office/powerpoint/2010/main" val="972302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Subtitle"/>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cxnSp>
        <p:nvCxnSpPr>
          <p:cNvPr id="48" name="Divider line"/>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resenters name"/>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Presenters title"/>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Date"/>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XX/XX/2022 (date goes here)</a:t>
            </a:r>
          </a:p>
        </p:txBody>
      </p:sp>
      <p:sp>
        <p:nvSpPr>
          <p:cNvPr id="43" name="Color fade"/>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Logo" descr="Washington State Department of Commerce Logo" title="Commerce Logo"/>
          <p:cNvPicPr>
            <a:picLocks noChangeAspect="1"/>
          </p:cNvPicPr>
          <p:nvPr userDrawn="1"/>
        </p:nvPicPr>
        <p:blipFill>
          <a:blip r:embed="rId2"/>
          <a:stretch>
            <a:fillRect/>
          </a:stretch>
        </p:blipFill>
        <p:spPr>
          <a:xfrm>
            <a:off x="8909050" y="805225"/>
            <a:ext cx="2146300" cy="2523273"/>
          </a:xfrm>
          <a:prstGeom prst="rect">
            <a:avLst/>
          </a:prstGeom>
        </p:spPr>
      </p:pic>
      <p:sp>
        <p:nvSpPr>
          <p:cNvPr id="2" name="Template version number"/>
          <p:cNvSpPr txBox="1"/>
          <p:nvPr userDrawn="1"/>
        </p:nvSpPr>
        <p:spPr>
          <a:xfrm>
            <a:off x="10985770" y="6472136"/>
            <a:ext cx="596630" cy="230832"/>
          </a:xfrm>
          <a:prstGeom prst="rect">
            <a:avLst/>
          </a:prstGeom>
          <a:noFill/>
        </p:spPr>
        <p:txBody>
          <a:bodyPr wrap="square" rtlCol="0">
            <a:spAutoFit/>
          </a:bodyPr>
          <a:lstStyle/>
          <a:p>
            <a:pPr algn="r"/>
            <a:r>
              <a:rPr lang="en-US" sz="900" dirty="0" smtClean="0">
                <a:solidFill>
                  <a:schemeClr val="bg2">
                    <a:lumMod val="50000"/>
                  </a:schemeClr>
                </a:solidFill>
              </a:rPr>
              <a:t>v1.5</a:t>
            </a:r>
            <a:endParaRPr lang="en-US" sz="900" dirty="0">
              <a:solidFill>
                <a:schemeClr val="bg2">
                  <a:lumMod val="50000"/>
                </a:schemeClr>
              </a:solidFill>
            </a:endParaRPr>
          </a:p>
        </p:txBody>
      </p:sp>
    </p:spTree>
    <p:extLst>
      <p:ext uri="{BB962C8B-B14F-4D97-AF65-F5344CB8AC3E}">
        <p14:creationId xmlns:p14="http://schemas.microsoft.com/office/powerpoint/2010/main" val="3991190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Type a thank you message here</a:t>
            </a:r>
            <a:endParaRPr lang="en-US" dirty="0"/>
          </a:p>
        </p:txBody>
      </p:sp>
      <p:sp>
        <p:nvSpPr>
          <p:cNvPr id="8" name="Presenters Name"/>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Presenters Title"/>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Presenters Email"/>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Presenters Phone Number"/>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3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3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29"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3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3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9459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2" name="Thank you" title="Thank you"/>
          <p:cNvSpPr txBox="1"/>
          <p:nvPr userDrawn="1"/>
        </p:nvSpPr>
        <p:spPr>
          <a:xfrm>
            <a:off x="831850" y="539177"/>
            <a:ext cx="5839883" cy="1015663"/>
          </a:xfrm>
          <a:prstGeom prst="rect">
            <a:avLst/>
          </a:prstGeom>
          <a:noFill/>
        </p:spPr>
        <p:txBody>
          <a:bodyPr wrap="square" rtlCol="0">
            <a:spAutoFit/>
          </a:bodyPr>
          <a:lstStyle/>
          <a:p>
            <a:r>
              <a:rPr lang="en-US" sz="6000" dirty="0" smtClean="0">
                <a:solidFill>
                  <a:schemeClr val="bg1"/>
                </a:solidFill>
                <a:latin typeface="Abril Fatface" panose="02000503000000020003" pitchFamily="2" charset="0"/>
              </a:rPr>
              <a:t>Thank you!</a:t>
            </a:r>
            <a:endParaRPr lang="en-US" sz="6000" dirty="0">
              <a:solidFill>
                <a:schemeClr val="bg1"/>
              </a:solidFill>
              <a:latin typeface="Abril Fatface" panose="02000503000000020003" pitchFamily="2" charset="0"/>
            </a:endParaRPr>
          </a:p>
        </p:txBody>
      </p:sp>
      <p:sp>
        <p:nvSpPr>
          <p:cNvPr id="29" name="Presenter 1 Name"/>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Presenter 1 Title"/>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Presenter 1 Email"/>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Presenter 1 Phone Number"/>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Presenter 2 Name"/>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Presenter 2 Title"/>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Presenter 2 Email"/>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Presenter 2 Phone Number"/>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Presenter 3 Name"/>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Presenter 3 Title"/>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Presenter 3 Email"/>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Presenter 3 Phone Number"/>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5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5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51"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5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5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878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engthening Communities">
    <p:spTree>
      <p:nvGrpSpPr>
        <p:cNvPr id="1" name=""/>
        <p:cNvGrpSpPr/>
        <p:nvPr/>
      </p:nvGrpSpPr>
      <p:grpSpPr>
        <a:xfrm>
          <a:off x="0" y="0"/>
          <a:ext cx="0" cy="0"/>
          <a:chOff x="0" y="0"/>
          <a:chExt cx="0" cy="0"/>
        </a:xfrm>
      </p:grpSpPr>
      <p:sp>
        <p:nvSpPr>
          <p:cNvPr id="23" name="Title"/>
          <p:cNvSpPr txBox="1"/>
          <p:nvPr userDrawn="1"/>
        </p:nvSpPr>
        <p:spPr>
          <a:xfrm>
            <a:off x="838200" y="750877"/>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3" name="Images" descr="Eight photos that represent each of Commerces' divisions. &#10;&#10;Housing and Homelessness: A picture of a couple in front of a house, &#10;&#10;Infrascructure and Broadband: A picture of a bridge.&#10;&#10;Small business assistance: A pcture of two people by a computer.&#10;&#10;Energy: A picture of a wind farm.&#10;&#10;Planning and tech assistance: A picture of city streets and a highway interchange.&#10;&#10;Community services and facilities: A picture of children in a daycare facility.&#10;&#10;Crime victims and public safety: A picture of two people hugging in a meeting.&#10;&#10;Economic development: A picture of a shipyard and the mountains." title="Photo coll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50798"/>
            <a:ext cx="12191675" cy="4819522"/>
          </a:xfrm>
          <a:prstGeom prst="rect">
            <a:avLst/>
          </a:prstGeom>
        </p:spPr>
      </p:pic>
      <p:sp>
        <p:nvSpPr>
          <p:cNvPr id="14" name="Housing and Homelessness"/>
          <p:cNvSpPr txBox="1"/>
          <p:nvPr userDrawn="1"/>
        </p:nvSpPr>
        <p:spPr>
          <a:xfrm>
            <a:off x="0" y="3210378"/>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Housing And</a:t>
            </a: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homelessness</a:t>
            </a:r>
            <a:endParaRPr lang="en-US" sz="1400" b="0" kern="1200" cap="all" baseline="0" dirty="0">
              <a:solidFill>
                <a:schemeClr val="bg1"/>
              </a:solidFill>
              <a:latin typeface="+mn-lt"/>
              <a:ea typeface="Roboto Light" panose="02000000000000000000" pitchFamily="2" charset="0"/>
              <a:cs typeface="+mn-cs"/>
            </a:endParaRPr>
          </a:p>
        </p:txBody>
      </p:sp>
      <p:sp>
        <p:nvSpPr>
          <p:cNvPr id="12" name="Infrastructure and Broadband"/>
          <p:cNvSpPr txBox="1"/>
          <p:nvPr userDrawn="1"/>
        </p:nvSpPr>
        <p:spPr>
          <a:xfrm>
            <a:off x="3052563" y="3193959"/>
            <a:ext cx="2167137"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Infrastructure and broadband</a:t>
            </a:r>
            <a:endParaRPr lang="en-US" sz="1400" b="0" kern="1200" cap="all" baseline="0" dirty="0">
              <a:solidFill>
                <a:schemeClr val="bg1"/>
              </a:solidFill>
              <a:latin typeface="+mn-lt"/>
              <a:ea typeface="Roboto Light" panose="02000000000000000000" pitchFamily="2" charset="0"/>
              <a:cs typeface="+mn-cs"/>
            </a:endParaRPr>
          </a:p>
        </p:txBody>
      </p:sp>
      <p:sp>
        <p:nvSpPr>
          <p:cNvPr id="10" name="Small Business Assistance"/>
          <p:cNvSpPr txBox="1"/>
          <p:nvPr userDrawn="1"/>
        </p:nvSpPr>
        <p:spPr>
          <a:xfrm>
            <a:off x="6095839" y="3210378"/>
            <a:ext cx="2117453"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Small Business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5" name="Energy"/>
          <p:cNvSpPr txBox="1"/>
          <p:nvPr userDrawn="1"/>
        </p:nvSpPr>
        <p:spPr>
          <a:xfrm>
            <a:off x="9144000" y="3214544"/>
            <a:ext cx="2171538" cy="523221"/>
          </a:xfrm>
          <a:prstGeom prst="rect">
            <a:avLst/>
          </a:prstGeom>
          <a:solidFill>
            <a:srgbClr val="000000">
              <a:alpha val="65098"/>
            </a:srgbClr>
          </a:solidFill>
        </p:spPr>
        <p:txBody>
          <a:bodyPr wrap="square" rtlCol="0">
            <a:spAutoFit/>
          </a:bodyPr>
          <a:lstStyle/>
          <a:p>
            <a:pPr algn="l"/>
            <a:endParaRPr lang="en-US" sz="1400" b="0" cap="all" baseline="0" dirty="0" smtClean="0">
              <a:solidFill>
                <a:schemeClr val="bg1"/>
              </a:solidFill>
              <a:latin typeface="+mn-lt"/>
              <a:ea typeface="Roboto Light" panose="02000000000000000000" pitchFamily="2" charset="0"/>
            </a:endParaRPr>
          </a:p>
          <a:p>
            <a:pPr algn="l"/>
            <a:r>
              <a:rPr lang="en-US" sz="1400" b="0" cap="all" baseline="0" dirty="0" smtClean="0">
                <a:solidFill>
                  <a:schemeClr val="bg1"/>
                </a:solidFill>
                <a:latin typeface="+mn-lt"/>
                <a:ea typeface="Roboto Light" panose="02000000000000000000" pitchFamily="2" charset="0"/>
              </a:rPr>
              <a:t>ENERGY</a:t>
            </a:r>
            <a:endParaRPr lang="en-US" sz="1400" b="0" cap="all" baseline="0" dirty="0">
              <a:solidFill>
                <a:schemeClr val="bg1"/>
              </a:solidFill>
              <a:latin typeface="+mn-lt"/>
              <a:ea typeface="Roboto Light" panose="02000000000000000000" pitchFamily="2" charset="0"/>
            </a:endParaRPr>
          </a:p>
        </p:txBody>
      </p:sp>
      <p:sp>
        <p:nvSpPr>
          <p:cNvPr id="11" name="Planning and Tech Assistance"/>
          <p:cNvSpPr txBox="1"/>
          <p:nvPr userDrawn="1"/>
        </p:nvSpPr>
        <p:spPr>
          <a:xfrm>
            <a:off x="0" y="5611634"/>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Planning and Tech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3" name="Community Services and Facilities"/>
          <p:cNvSpPr txBox="1"/>
          <p:nvPr userDrawn="1"/>
        </p:nvSpPr>
        <p:spPr>
          <a:xfrm>
            <a:off x="3046362" y="5611634"/>
            <a:ext cx="2378082" cy="523220"/>
          </a:xfrm>
          <a:prstGeom prst="rect">
            <a:avLst/>
          </a:prstGeom>
          <a:solidFill>
            <a:srgbClr val="000000">
              <a:alpha val="65098"/>
            </a:srgbClr>
          </a:solidFill>
        </p:spPr>
        <p:txBody>
          <a:bodyPr wrap="square" rtlCol="0">
            <a:spAutoFit/>
          </a:bodyPr>
          <a:lstStyle/>
          <a:p>
            <a:pPr marL="0" algn="l" defTabSz="914400" rtl="0" eaLnBrk="1" latinLnBrk="0" hangingPunct="1"/>
            <a:endParaRPr lang="en-US" sz="1400" b="0" kern="1200" cap="all" baseline="0" dirty="0" smtClean="0">
              <a:solidFill>
                <a:schemeClr val="bg1"/>
              </a:solidFill>
              <a:latin typeface="+mn-lt"/>
              <a:ea typeface="Roboto Light" panose="02000000000000000000" pitchFamily="2" charset="0"/>
              <a:cs typeface="+mn-cs"/>
            </a:endParaRP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Community Services</a:t>
            </a:r>
            <a:endParaRPr lang="en-US" sz="1400" b="0" kern="1200" cap="all" baseline="0" dirty="0">
              <a:solidFill>
                <a:schemeClr val="bg1"/>
              </a:solidFill>
              <a:latin typeface="+mn-lt"/>
              <a:ea typeface="Roboto Light" panose="02000000000000000000" pitchFamily="2" charset="0"/>
              <a:cs typeface="+mn-cs"/>
            </a:endParaRPr>
          </a:p>
        </p:txBody>
      </p:sp>
      <p:sp>
        <p:nvSpPr>
          <p:cNvPr id="8" name="Crime Victims and Public Safety"/>
          <p:cNvSpPr txBox="1"/>
          <p:nvPr userDrawn="1"/>
        </p:nvSpPr>
        <p:spPr>
          <a:xfrm>
            <a:off x="6095839" y="5611633"/>
            <a:ext cx="2095661"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Crime Victims and Public Safety </a:t>
            </a:r>
            <a:endParaRPr lang="en-US" sz="1400" b="0" kern="1200" cap="all" baseline="0" dirty="0">
              <a:solidFill>
                <a:schemeClr val="bg1"/>
              </a:solidFill>
              <a:latin typeface="+mn-lt"/>
              <a:ea typeface="Roboto Light" panose="02000000000000000000" pitchFamily="2" charset="0"/>
              <a:cs typeface="+mn-cs"/>
            </a:endParaRPr>
          </a:p>
        </p:txBody>
      </p:sp>
      <p:sp>
        <p:nvSpPr>
          <p:cNvPr id="16" name="Economic Development"/>
          <p:cNvSpPr txBox="1"/>
          <p:nvPr userDrawn="1"/>
        </p:nvSpPr>
        <p:spPr>
          <a:xfrm>
            <a:off x="9144000" y="5611632"/>
            <a:ext cx="2171538"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Economic development</a:t>
            </a:r>
            <a:endParaRPr lang="en-US" sz="1400" b="0" kern="1200" cap="all" baseline="0" dirty="0">
              <a:solidFill>
                <a:schemeClr val="bg1"/>
              </a:solidFill>
              <a:latin typeface="+mn-lt"/>
              <a:ea typeface="Roboto Light" panose="02000000000000000000" pitchFamily="2" charset="0"/>
              <a:cs typeface="+mn-cs"/>
            </a:endParaRPr>
          </a:p>
        </p:txBody>
      </p:sp>
    </p:spTree>
    <p:extLst>
      <p:ext uri="{BB962C8B-B14F-4D97-AF65-F5344CB8AC3E}">
        <p14:creationId xmlns:p14="http://schemas.microsoft.com/office/powerpoint/2010/main" val="908556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Brand Stripe"/>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59114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cxnSp>
        <p:nvCxnSpPr>
          <p:cNvPr id="19" name="Divider line"/>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Brand Stripe"/>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mmerce name"/>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Page number"/>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74"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Austin Scharff and Amelia Fujikawa</a:t>
            </a:r>
            <a:endParaRPr lang="en-US" dirty="0"/>
          </a:p>
        </p:txBody>
      </p:sp>
      <p:sp>
        <p:nvSpPr>
          <p:cNvPr id="3" name="Text Placeholder 2"/>
          <p:cNvSpPr>
            <a:spLocks noGrp="1"/>
          </p:cNvSpPr>
          <p:nvPr>
            <p:ph type="body" sz="quarter" idx="11"/>
          </p:nvPr>
        </p:nvSpPr>
        <p:spPr>
          <a:xfrm>
            <a:off x="488950" y="5748105"/>
            <a:ext cx="6430010" cy="343473"/>
          </a:xfrm>
        </p:spPr>
        <p:txBody>
          <a:bodyPr/>
          <a:lstStyle/>
          <a:p>
            <a:r>
              <a:rPr lang="en-US" dirty="0" smtClean="0"/>
              <a:t>Energy Division</a:t>
            </a:r>
            <a:endParaRPr lang="en-US" dirty="0"/>
          </a:p>
        </p:txBody>
      </p:sp>
      <p:sp>
        <p:nvSpPr>
          <p:cNvPr id="4" name="Text Placeholder 3"/>
          <p:cNvSpPr>
            <a:spLocks noGrp="1"/>
          </p:cNvSpPr>
          <p:nvPr>
            <p:ph type="body" sz="quarter" idx="12"/>
          </p:nvPr>
        </p:nvSpPr>
        <p:spPr/>
        <p:txBody>
          <a:bodyPr/>
          <a:lstStyle/>
          <a:p>
            <a:r>
              <a:rPr lang="en-US" dirty="0" smtClean="0"/>
              <a:t>2024/1/26</a:t>
            </a:r>
          </a:p>
        </p:txBody>
      </p:sp>
      <p:sp>
        <p:nvSpPr>
          <p:cNvPr id="5" name="Title 4"/>
          <p:cNvSpPr>
            <a:spLocks noGrp="1"/>
          </p:cNvSpPr>
          <p:nvPr>
            <p:ph type="title"/>
          </p:nvPr>
        </p:nvSpPr>
        <p:spPr/>
        <p:txBody>
          <a:bodyPr>
            <a:normAutofit fontScale="90000"/>
          </a:bodyPr>
          <a:lstStyle/>
          <a:p>
            <a:r>
              <a:rPr lang="en-US" dirty="0" smtClean="0"/>
              <a:t>Statewide Monthly Low-Income Energy Bill Assistance Program Design Study</a:t>
            </a:r>
            <a:endParaRPr lang="en-US" dirty="0"/>
          </a:p>
        </p:txBody>
      </p:sp>
      <p:sp>
        <p:nvSpPr>
          <p:cNvPr id="6" name="Text Placeholder 5"/>
          <p:cNvSpPr>
            <a:spLocks noGrp="1"/>
          </p:cNvSpPr>
          <p:nvPr>
            <p:ph type="body" sz="quarter" idx="13"/>
          </p:nvPr>
        </p:nvSpPr>
        <p:spPr/>
        <p:txBody>
          <a:bodyPr/>
          <a:lstStyle/>
          <a:p>
            <a:r>
              <a:rPr lang="en-US" dirty="0" smtClean="0">
                <a:latin typeface="Roboto" panose="020B0604020202020204" charset="0"/>
                <a:ea typeface="Calibri" panose="020F0502020204030204" pitchFamily="34" charset="0"/>
                <a:cs typeface="Times New Roman" panose="02020603050405020304" pitchFamily="18" charset="0"/>
              </a:rPr>
              <a:t>Per 2021-23 Supplemental Budget       (ESSB 5187)</a:t>
            </a:r>
            <a:endParaRPr lang="en-US" dirty="0"/>
          </a:p>
        </p:txBody>
      </p:sp>
    </p:spTree>
    <p:extLst>
      <p:ext uri="{BB962C8B-B14F-4D97-AF65-F5344CB8AC3E}">
        <p14:creationId xmlns:p14="http://schemas.microsoft.com/office/powerpoint/2010/main" val="3841528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program design study</a:t>
            </a:r>
            <a:endParaRPr lang="en-US" dirty="0"/>
          </a:p>
        </p:txBody>
      </p:sp>
      <p:sp>
        <p:nvSpPr>
          <p:cNvPr id="3" name="Content Placeholder 2"/>
          <p:cNvSpPr>
            <a:spLocks noGrp="1"/>
          </p:cNvSpPr>
          <p:nvPr>
            <p:ph idx="1"/>
          </p:nvPr>
        </p:nvSpPr>
        <p:spPr>
          <a:xfrm>
            <a:off x="838200" y="1825625"/>
            <a:ext cx="10515600" cy="4609042"/>
          </a:xfrm>
        </p:spPr>
        <p:txBody>
          <a:bodyPr>
            <a:normAutofit/>
          </a:bodyPr>
          <a:lstStyle/>
          <a:p>
            <a:r>
              <a:rPr lang="en-US" dirty="0" smtClean="0"/>
              <a:t>Recommendations must consider </a:t>
            </a:r>
          </a:p>
          <a:p>
            <a:pPr lvl="1"/>
            <a:r>
              <a:rPr lang="en-US" dirty="0"/>
              <a:t>Data collection on energy burden and assistance need</a:t>
            </a:r>
          </a:p>
          <a:p>
            <a:pPr lvl="1"/>
            <a:r>
              <a:rPr lang="en-US" dirty="0"/>
              <a:t>Universal intake coordination and data sharing </a:t>
            </a:r>
            <a:endParaRPr lang="en-US" dirty="0" smtClean="0"/>
          </a:p>
          <a:p>
            <a:pPr lvl="1"/>
            <a:r>
              <a:rPr lang="en-US" dirty="0" smtClean="0"/>
              <a:t>Program </a:t>
            </a:r>
            <a:r>
              <a:rPr lang="en-US" dirty="0"/>
              <a:t>eligibility, enrollment, and administration</a:t>
            </a:r>
          </a:p>
          <a:p>
            <a:pPr lvl="1"/>
            <a:r>
              <a:rPr lang="en-US" dirty="0" smtClean="0"/>
              <a:t>Outreach </a:t>
            </a:r>
            <a:r>
              <a:rPr lang="en-US" dirty="0"/>
              <a:t>and community engagement</a:t>
            </a:r>
          </a:p>
          <a:p>
            <a:pPr lvl="1"/>
            <a:r>
              <a:rPr lang="en-US" dirty="0"/>
              <a:t>Multicultural </a:t>
            </a:r>
            <a:r>
              <a:rPr lang="en-US" dirty="0" smtClean="0"/>
              <a:t>services</a:t>
            </a:r>
          </a:p>
          <a:p>
            <a:pPr lvl="1"/>
            <a:r>
              <a:rPr lang="en-US" dirty="0" smtClean="0"/>
              <a:t>Funding</a:t>
            </a:r>
          </a:p>
          <a:p>
            <a:pPr lvl="1"/>
            <a:r>
              <a:rPr lang="en-US" dirty="0"/>
              <a:t>R</a:t>
            </a:r>
            <a:r>
              <a:rPr lang="en-US" dirty="0" smtClean="0"/>
              <a:t>eporting</a:t>
            </a:r>
          </a:p>
        </p:txBody>
      </p:sp>
    </p:spTree>
    <p:extLst>
      <p:ext uri="{BB962C8B-B14F-4D97-AF65-F5344CB8AC3E}">
        <p14:creationId xmlns:p14="http://schemas.microsoft.com/office/powerpoint/2010/main" val="60071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workshops</a:t>
            </a:r>
            <a:endParaRPr lang="en-US" dirty="0"/>
          </a:p>
        </p:txBody>
      </p:sp>
      <p:sp>
        <p:nvSpPr>
          <p:cNvPr id="3" name="Content Placeholder 2"/>
          <p:cNvSpPr>
            <a:spLocks noGrp="1"/>
          </p:cNvSpPr>
          <p:nvPr>
            <p:ph idx="1"/>
          </p:nvPr>
        </p:nvSpPr>
        <p:spPr/>
        <p:txBody>
          <a:bodyPr>
            <a:normAutofit/>
          </a:bodyPr>
          <a:lstStyle/>
          <a:p>
            <a:r>
              <a:rPr lang="en-US" dirty="0" smtClean="0"/>
              <a:t>Focus on utilities and statewide advocacy organizations:</a:t>
            </a:r>
          </a:p>
          <a:p>
            <a:pPr lvl="1"/>
            <a:r>
              <a:rPr lang="en-US" dirty="0"/>
              <a:t>Informational </a:t>
            </a:r>
            <a:r>
              <a:rPr lang="en-US" dirty="0" smtClean="0"/>
              <a:t>Webinar, June 28</a:t>
            </a:r>
            <a:endParaRPr lang="en-US" dirty="0"/>
          </a:p>
          <a:p>
            <a:pPr lvl="1"/>
            <a:r>
              <a:rPr lang="en-US" dirty="0"/>
              <a:t>Key Considerations and Questions for Program Design </a:t>
            </a:r>
            <a:r>
              <a:rPr lang="en-US" dirty="0" smtClean="0"/>
              <a:t>Workshop, July 10</a:t>
            </a:r>
            <a:endParaRPr lang="en-US" dirty="0"/>
          </a:p>
          <a:p>
            <a:pPr lvl="2"/>
            <a:r>
              <a:rPr lang="en-US" dirty="0"/>
              <a:t>Comment </a:t>
            </a:r>
            <a:r>
              <a:rPr lang="en-US" dirty="0" smtClean="0"/>
              <a:t>deadline, July 21</a:t>
            </a:r>
            <a:endParaRPr lang="en-US" dirty="0"/>
          </a:p>
          <a:p>
            <a:pPr lvl="1"/>
            <a:r>
              <a:rPr lang="en-US" dirty="0"/>
              <a:t>Elements of Program </a:t>
            </a:r>
            <a:r>
              <a:rPr lang="en-US" dirty="0" smtClean="0"/>
              <a:t>Accessibility, July 25</a:t>
            </a:r>
            <a:endParaRPr lang="en-US" dirty="0"/>
          </a:p>
          <a:p>
            <a:pPr lvl="2"/>
            <a:r>
              <a:rPr lang="en-US" dirty="0"/>
              <a:t>Comment </a:t>
            </a:r>
            <a:r>
              <a:rPr lang="en-US" dirty="0" smtClean="0"/>
              <a:t>deadline, Aug 11</a:t>
            </a:r>
            <a:endParaRPr lang="en-US" dirty="0"/>
          </a:p>
          <a:p>
            <a:pPr lvl="1"/>
            <a:r>
              <a:rPr lang="en-US" dirty="0"/>
              <a:t>Elements of Program </a:t>
            </a:r>
            <a:r>
              <a:rPr lang="en-US" dirty="0" smtClean="0"/>
              <a:t>Deliverability, Aug 25</a:t>
            </a:r>
            <a:endParaRPr lang="en-US" dirty="0"/>
          </a:p>
          <a:p>
            <a:pPr lvl="2"/>
            <a:r>
              <a:rPr lang="en-US" dirty="0"/>
              <a:t>Comment </a:t>
            </a:r>
            <a:r>
              <a:rPr lang="en-US" dirty="0" smtClean="0"/>
              <a:t>deadline, Sept 15</a:t>
            </a:r>
            <a:endParaRPr lang="en-US" dirty="0"/>
          </a:p>
          <a:p>
            <a:pPr lvl="1"/>
            <a:r>
              <a:rPr lang="en-US" dirty="0"/>
              <a:t>Elements of Program Admin and </a:t>
            </a:r>
            <a:r>
              <a:rPr lang="en-US" dirty="0" smtClean="0"/>
              <a:t>Reporting, Sept 25</a:t>
            </a:r>
            <a:endParaRPr lang="en-US" dirty="0"/>
          </a:p>
          <a:p>
            <a:pPr lvl="2"/>
            <a:r>
              <a:rPr lang="en-US" dirty="0"/>
              <a:t>Comment </a:t>
            </a:r>
            <a:r>
              <a:rPr lang="en-US" dirty="0" smtClean="0"/>
              <a:t>deadline, Oct 13</a:t>
            </a:r>
            <a:endParaRPr lang="en-US" dirty="0"/>
          </a:p>
          <a:p>
            <a:pPr lvl="1"/>
            <a:endParaRPr lang="en-US" dirty="0"/>
          </a:p>
        </p:txBody>
      </p:sp>
    </p:spTree>
    <p:extLst>
      <p:ext uri="{BB962C8B-B14F-4D97-AF65-F5344CB8AC3E}">
        <p14:creationId xmlns:p14="http://schemas.microsoft.com/office/powerpoint/2010/main" val="335204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a:t>
            </a:r>
            <a:r>
              <a:rPr lang="en-US" dirty="0"/>
              <a:t>w</a:t>
            </a:r>
            <a:r>
              <a:rPr lang="en-US" dirty="0" smtClean="0"/>
              <a:t>orkshops</a:t>
            </a:r>
            <a:endParaRPr lang="en-US" dirty="0"/>
          </a:p>
        </p:txBody>
      </p:sp>
      <p:sp>
        <p:nvSpPr>
          <p:cNvPr id="3" name="Text Placeholder 2"/>
          <p:cNvSpPr>
            <a:spLocks noGrp="1"/>
          </p:cNvSpPr>
          <p:nvPr>
            <p:ph type="body" idx="1"/>
          </p:nvPr>
        </p:nvSpPr>
        <p:spPr/>
        <p:txBody>
          <a:bodyPr/>
          <a:lstStyle/>
          <a:p>
            <a:r>
              <a:rPr lang="en-US" dirty="0" smtClean="0"/>
              <a:t>Two hour workshops between Oct 2023 – Jan 2024</a:t>
            </a:r>
            <a:endParaRPr lang="en-US" dirty="0"/>
          </a:p>
        </p:txBody>
      </p:sp>
    </p:spTree>
    <p:extLst>
      <p:ext uri="{BB962C8B-B14F-4D97-AF65-F5344CB8AC3E}">
        <p14:creationId xmlns:p14="http://schemas.microsoft.com/office/powerpoint/2010/main" val="72114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locations, and regions served by participants</a:t>
            </a:r>
            <a:endParaRPr lang="en-US" dirty="0"/>
          </a:p>
        </p:txBody>
      </p:sp>
      <p:sp>
        <p:nvSpPr>
          <p:cNvPr id="3" name="Content Placeholder 2"/>
          <p:cNvSpPr>
            <a:spLocks noGrp="1"/>
          </p:cNvSpPr>
          <p:nvPr>
            <p:ph idx="1"/>
          </p:nvPr>
        </p:nvSpPr>
        <p:spPr/>
        <p:txBody>
          <a:bodyPr/>
          <a:lstStyle/>
          <a:p>
            <a:r>
              <a:rPr lang="en-US" dirty="0" smtClean="0"/>
              <a:t>Spokane, Eastern and Southeast Washington</a:t>
            </a:r>
          </a:p>
          <a:p>
            <a:r>
              <a:rPr lang="en-US" dirty="0" smtClean="0"/>
              <a:t>Colville, Northeast Washington</a:t>
            </a:r>
          </a:p>
          <a:p>
            <a:r>
              <a:rPr lang="en-US" dirty="0" smtClean="0"/>
              <a:t>Port Angeles, Washington Peninsula </a:t>
            </a:r>
          </a:p>
          <a:p>
            <a:r>
              <a:rPr lang="en-US" dirty="0" smtClean="0"/>
              <a:t>Kennewick, Central and Southeast Washington</a:t>
            </a:r>
          </a:p>
          <a:p>
            <a:r>
              <a:rPr lang="en-US" dirty="0" smtClean="0"/>
              <a:t>Stevenson, Southwestern Washington</a:t>
            </a:r>
          </a:p>
          <a:p>
            <a:r>
              <a:rPr lang="en-US" dirty="0" smtClean="0"/>
              <a:t>Tacoma, Northwest Washington</a:t>
            </a:r>
          </a:p>
          <a:p>
            <a:r>
              <a:rPr lang="en-US" dirty="0" smtClean="0"/>
              <a:t>Seattle, Northwest Washington</a:t>
            </a:r>
          </a:p>
          <a:p>
            <a:r>
              <a:rPr lang="en-US" dirty="0" smtClean="0"/>
              <a:t>Virtual workshop, statewide</a:t>
            </a:r>
            <a:endParaRPr lang="en-US" dirty="0"/>
          </a:p>
        </p:txBody>
      </p:sp>
    </p:spTree>
    <p:extLst>
      <p:ext uri="{BB962C8B-B14F-4D97-AF65-F5344CB8AC3E}">
        <p14:creationId xmlns:p14="http://schemas.microsoft.com/office/powerpoint/2010/main" val="403462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sites</a:t>
            </a:r>
            <a:endParaRPr lang="en-US" dirty="0"/>
          </a:p>
        </p:txBody>
      </p:sp>
      <p:sp>
        <p:nvSpPr>
          <p:cNvPr id="3" name="Content Placeholder 2"/>
          <p:cNvSpPr>
            <a:spLocks noGrp="1"/>
          </p:cNvSpPr>
          <p:nvPr>
            <p:ph idx="1"/>
          </p:nvPr>
        </p:nvSpPr>
        <p:spPr/>
        <p:txBody>
          <a:bodyPr/>
          <a:lstStyle/>
          <a:p>
            <a:r>
              <a:rPr lang="en-US" dirty="0" smtClean="0"/>
              <a:t>Food bank</a:t>
            </a:r>
          </a:p>
          <a:p>
            <a:r>
              <a:rPr lang="en-US" dirty="0"/>
              <a:t>Economic development </a:t>
            </a:r>
            <a:r>
              <a:rPr lang="en-US" dirty="0" smtClean="0"/>
              <a:t>center</a:t>
            </a:r>
          </a:p>
          <a:p>
            <a:r>
              <a:rPr lang="en-US" dirty="0" smtClean="0"/>
              <a:t>Local non-profit serving overburdened communities</a:t>
            </a:r>
          </a:p>
          <a:p>
            <a:r>
              <a:rPr lang="en-US" dirty="0" smtClean="0"/>
              <a:t>Libraries</a:t>
            </a:r>
          </a:p>
          <a:p>
            <a:r>
              <a:rPr lang="en-US" dirty="0" smtClean="0"/>
              <a:t>Community centers</a:t>
            </a:r>
          </a:p>
        </p:txBody>
      </p:sp>
    </p:spTree>
    <p:extLst>
      <p:ext uri="{BB962C8B-B14F-4D97-AF65-F5344CB8AC3E}">
        <p14:creationId xmlns:p14="http://schemas.microsoft.com/office/powerpoint/2010/main" val="407355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meeting agenda</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193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lstStyle/>
          <a:p>
            <a:r>
              <a:rPr lang="en-US" dirty="0"/>
              <a:t>We asked folks three questions as they </a:t>
            </a:r>
            <a:r>
              <a:rPr lang="en-US" dirty="0" smtClean="0"/>
              <a:t>entered the workshop</a:t>
            </a:r>
          </a:p>
          <a:p>
            <a:pPr lvl="1"/>
            <a:r>
              <a:rPr lang="en-US" dirty="0"/>
              <a:t>What is most inspirational about the clients you serve</a:t>
            </a:r>
            <a:r>
              <a:rPr lang="en-US" dirty="0" smtClean="0"/>
              <a:t>?</a:t>
            </a:r>
          </a:p>
          <a:p>
            <a:pPr lvl="1"/>
            <a:r>
              <a:rPr lang="en-US" dirty="0"/>
              <a:t>What challenges do you encounter most when serving clients</a:t>
            </a:r>
            <a:r>
              <a:rPr lang="en-US" dirty="0" smtClean="0"/>
              <a:t>?</a:t>
            </a:r>
          </a:p>
          <a:p>
            <a:pPr lvl="1"/>
            <a:r>
              <a:rPr lang="en-US" dirty="0"/>
              <a:t>What do clients need to successfully access resources? </a:t>
            </a:r>
            <a:endParaRPr lang="en-US" dirty="0" smtClean="0"/>
          </a:p>
        </p:txBody>
      </p:sp>
    </p:spTree>
    <p:extLst>
      <p:ext uri="{BB962C8B-B14F-4D97-AF65-F5344CB8AC3E}">
        <p14:creationId xmlns:p14="http://schemas.microsoft.com/office/powerpoint/2010/main" val="110456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lstStyle/>
          <a:p>
            <a:r>
              <a:rPr lang="en-US" dirty="0" smtClean="0"/>
              <a:t>We shared background to CETA and the statewide energy assistance program design study</a:t>
            </a:r>
          </a:p>
        </p:txBody>
      </p:sp>
    </p:spTree>
    <p:extLst>
      <p:ext uri="{BB962C8B-B14F-4D97-AF65-F5344CB8AC3E}">
        <p14:creationId xmlns:p14="http://schemas.microsoft.com/office/powerpoint/2010/main" val="155792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lstStyle/>
          <a:p>
            <a:r>
              <a:rPr lang="en-US" dirty="0" smtClean="0"/>
              <a:t>We had participants review program accessibility principles developed by utilities and advocates through our 2023 program design workshops and comment periods</a:t>
            </a:r>
            <a:endParaRPr lang="en-US" dirty="0"/>
          </a:p>
        </p:txBody>
      </p:sp>
    </p:spTree>
    <p:extLst>
      <p:ext uri="{BB962C8B-B14F-4D97-AF65-F5344CB8AC3E}">
        <p14:creationId xmlns:p14="http://schemas.microsoft.com/office/powerpoint/2010/main" val="171010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t>
            </a:r>
            <a:r>
              <a:rPr lang="en-US" dirty="0" smtClean="0"/>
              <a:t>agenda</a:t>
            </a:r>
            <a:endParaRPr lang="en-US" dirty="0"/>
          </a:p>
        </p:txBody>
      </p:sp>
      <p:sp>
        <p:nvSpPr>
          <p:cNvPr id="3" name="Content Placeholder 2"/>
          <p:cNvSpPr>
            <a:spLocks noGrp="1"/>
          </p:cNvSpPr>
          <p:nvPr>
            <p:ph idx="1"/>
          </p:nvPr>
        </p:nvSpPr>
        <p:spPr/>
        <p:txBody>
          <a:bodyPr/>
          <a:lstStyle/>
          <a:p>
            <a:r>
              <a:rPr lang="en-US" dirty="0"/>
              <a:t>We had participants review </a:t>
            </a:r>
            <a:r>
              <a:rPr lang="en-US" dirty="0" smtClean="0"/>
              <a:t>the benefits and drawbacks of different monthly energy bill discount mechanisms and rank them</a:t>
            </a:r>
          </a:p>
          <a:p>
            <a:pPr lvl="1"/>
            <a:r>
              <a:rPr lang="en-US" dirty="0" smtClean="0"/>
              <a:t>Participants were provided a handout with a summary of benefits and drawbacks of types of bill discounts based on feedback from utilities and statewide advocacy organizations</a:t>
            </a:r>
          </a:p>
          <a:p>
            <a:pPr lvl="2"/>
            <a:r>
              <a:rPr lang="en-US" dirty="0" smtClean="0"/>
              <a:t>Participants could add other benefits and drawbacks on the sheet</a:t>
            </a:r>
            <a:endParaRPr lang="en-US" dirty="0"/>
          </a:p>
          <a:p>
            <a:endParaRPr lang="en-US" dirty="0"/>
          </a:p>
        </p:txBody>
      </p:sp>
    </p:spTree>
    <p:extLst>
      <p:ext uri="{BB962C8B-B14F-4D97-AF65-F5344CB8AC3E}">
        <p14:creationId xmlns:p14="http://schemas.microsoft.com/office/powerpoint/2010/main" val="161709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15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lstStyle/>
          <a:p>
            <a:r>
              <a:rPr lang="en-US" dirty="0" smtClean="0"/>
              <a:t>Time permitting, we had an open ended discussion at the end of workshop</a:t>
            </a:r>
          </a:p>
          <a:p>
            <a:endParaRPr lang="en-US" dirty="0"/>
          </a:p>
        </p:txBody>
      </p:sp>
    </p:spTree>
    <p:extLst>
      <p:ext uri="{BB962C8B-B14F-4D97-AF65-F5344CB8AC3E}">
        <p14:creationId xmlns:p14="http://schemas.microsoft.com/office/powerpoint/2010/main" val="355744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attended?</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39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diversity</a:t>
            </a:r>
            <a:endParaRPr lang="en-US" dirty="0"/>
          </a:p>
        </p:txBody>
      </p:sp>
      <p:sp>
        <p:nvSpPr>
          <p:cNvPr id="3" name="Content Placeholder 2"/>
          <p:cNvSpPr>
            <a:spLocks noGrp="1"/>
          </p:cNvSpPr>
          <p:nvPr>
            <p:ph idx="1"/>
          </p:nvPr>
        </p:nvSpPr>
        <p:spPr/>
        <p:txBody>
          <a:bodyPr>
            <a:normAutofit/>
          </a:bodyPr>
          <a:lstStyle/>
          <a:p>
            <a:r>
              <a:rPr lang="en-US" dirty="0" smtClean="0"/>
              <a:t>128 attendees </a:t>
            </a:r>
          </a:p>
          <a:p>
            <a:pPr lvl="1"/>
            <a:r>
              <a:rPr lang="en-US" dirty="0"/>
              <a:t>Central: 18 </a:t>
            </a:r>
          </a:p>
          <a:p>
            <a:pPr lvl="1"/>
            <a:r>
              <a:rPr lang="en-US" dirty="0"/>
              <a:t>Eastern: 29</a:t>
            </a:r>
          </a:p>
          <a:p>
            <a:pPr lvl="1"/>
            <a:r>
              <a:rPr lang="en-US" dirty="0"/>
              <a:t>Northwest: 36</a:t>
            </a:r>
          </a:p>
          <a:p>
            <a:pPr lvl="1"/>
            <a:r>
              <a:rPr lang="en-US" dirty="0"/>
              <a:t>Western and Peninsula: </a:t>
            </a:r>
            <a:r>
              <a:rPr lang="en-US" dirty="0" smtClean="0"/>
              <a:t>44</a:t>
            </a:r>
          </a:p>
          <a:p>
            <a:r>
              <a:rPr lang="en-US" dirty="0" smtClean="0"/>
              <a:t>Rural and urban diversity across regions</a:t>
            </a:r>
          </a:p>
          <a:p>
            <a:pPr marL="457200" lvl="1" indent="0">
              <a:buNone/>
            </a:pPr>
            <a:endParaRPr lang="en-US" dirty="0" smtClean="0"/>
          </a:p>
        </p:txBody>
      </p:sp>
    </p:spTree>
    <p:extLst>
      <p:ext uri="{BB962C8B-B14F-4D97-AF65-F5344CB8AC3E}">
        <p14:creationId xmlns:p14="http://schemas.microsoft.com/office/powerpoint/2010/main" val="147852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a:t>
            </a:r>
            <a:endParaRPr lang="en-US" dirty="0"/>
          </a:p>
        </p:txBody>
      </p:sp>
      <p:sp>
        <p:nvSpPr>
          <p:cNvPr id="3" name="Content Placeholder 2"/>
          <p:cNvSpPr>
            <a:spLocks noGrp="1"/>
          </p:cNvSpPr>
          <p:nvPr>
            <p:ph idx="1"/>
          </p:nvPr>
        </p:nvSpPr>
        <p:spPr/>
        <p:txBody>
          <a:bodyPr/>
          <a:lstStyle/>
          <a:p>
            <a:r>
              <a:rPr lang="en-US" dirty="0"/>
              <a:t>70% of participants had over five years experience serving low-income households, while nearly 50% had over 10 years </a:t>
            </a:r>
            <a:r>
              <a:rPr lang="en-US" dirty="0" smtClean="0"/>
              <a:t>experience</a:t>
            </a:r>
          </a:p>
          <a:p>
            <a:pPr lvl="1"/>
            <a:r>
              <a:rPr lang="en-US" dirty="0" smtClean="0"/>
              <a:t>Nearly 25% of meeting participants had over 20 years experience serving low-income households </a:t>
            </a:r>
          </a:p>
          <a:p>
            <a:pPr lvl="2"/>
            <a:r>
              <a:rPr lang="en-US" dirty="0" smtClean="0"/>
              <a:t>Only 109 of 128 participants indicated years of experience. Those who did not are not included above. </a:t>
            </a:r>
            <a:endParaRPr lang="en-US" dirty="0"/>
          </a:p>
          <a:p>
            <a:endParaRPr lang="en-US" dirty="0"/>
          </a:p>
        </p:txBody>
      </p:sp>
    </p:spTree>
    <p:extLst>
      <p:ext uri="{BB962C8B-B14F-4D97-AF65-F5344CB8AC3E}">
        <p14:creationId xmlns:p14="http://schemas.microsoft.com/office/powerpoint/2010/main" val="29464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organizations that participated</a:t>
            </a:r>
            <a:endParaRPr lang="en-US" dirty="0"/>
          </a:p>
        </p:txBody>
      </p:sp>
      <p:sp>
        <p:nvSpPr>
          <p:cNvPr id="3" name="Content Placeholder 2"/>
          <p:cNvSpPr>
            <a:spLocks noGrp="1"/>
          </p:cNvSpPr>
          <p:nvPr>
            <p:ph idx="1"/>
          </p:nvPr>
        </p:nvSpPr>
        <p:spPr/>
        <p:txBody>
          <a:bodyPr/>
          <a:lstStyle/>
          <a:p>
            <a:r>
              <a:rPr lang="en-US" dirty="0" smtClean="0"/>
              <a:t>General </a:t>
            </a:r>
            <a:r>
              <a:rPr lang="en-US" dirty="0"/>
              <a:t>social service </a:t>
            </a:r>
            <a:r>
              <a:rPr lang="en-US" dirty="0" smtClean="0"/>
              <a:t>providers</a:t>
            </a:r>
          </a:p>
          <a:p>
            <a:r>
              <a:rPr lang="en-US" dirty="0" smtClean="0"/>
              <a:t>Multi-cultural service providers </a:t>
            </a:r>
          </a:p>
          <a:p>
            <a:r>
              <a:rPr lang="en-US" dirty="0" smtClean="0"/>
              <a:t>Youth </a:t>
            </a:r>
            <a:r>
              <a:rPr lang="en-US" dirty="0"/>
              <a:t>and family support </a:t>
            </a:r>
            <a:r>
              <a:rPr lang="en-US" dirty="0" smtClean="0"/>
              <a:t>organizations</a:t>
            </a:r>
          </a:p>
          <a:p>
            <a:r>
              <a:rPr lang="en-US" dirty="0" smtClean="0"/>
              <a:t>Community Action Agencies</a:t>
            </a:r>
          </a:p>
          <a:p>
            <a:r>
              <a:rPr lang="en-US" dirty="0" smtClean="0"/>
              <a:t>Other: Housing authorities, utilities, food banks, faith-based organizations, a few tribes, real estate, and more </a:t>
            </a:r>
            <a:endParaRPr lang="en-US" dirty="0"/>
          </a:p>
        </p:txBody>
      </p:sp>
    </p:spTree>
    <p:extLst>
      <p:ext uri="{BB962C8B-B14F-4D97-AF65-F5344CB8AC3E}">
        <p14:creationId xmlns:p14="http://schemas.microsoft.com/office/powerpoint/2010/main" val="120780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did not accomplish in this workshop series</a:t>
            </a:r>
            <a:endParaRPr lang="en-US" dirty="0"/>
          </a:p>
        </p:txBody>
      </p:sp>
      <p:sp>
        <p:nvSpPr>
          <p:cNvPr id="3" name="Content Placeholder 2"/>
          <p:cNvSpPr>
            <a:spLocks noGrp="1"/>
          </p:cNvSpPr>
          <p:nvPr>
            <p:ph idx="1"/>
          </p:nvPr>
        </p:nvSpPr>
        <p:spPr/>
        <p:txBody>
          <a:bodyPr>
            <a:normAutofit/>
          </a:bodyPr>
          <a:lstStyle/>
          <a:p>
            <a:r>
              <a:rPr lang="en-US" dirty="0" smtClean="0"/>
              <a:t>We did not have substantial tribal participation, nor did we do extensive outreach or engagement with tribes</a:t>
            </a:r>
          </a:p>
          <a:p>
            <a:pPr lvl="1"/>
            <a:r>
              <a:rPr lang="en-US" dirty="0" smtClean="0"/>
              <a:t>We will be convening a separate workshop series for tribes</a:t>
            </a:r>
          </a:p>
          <a:p>
            <a:r>
              <a:rPr lang="en-US" dirty="0" smtClean="0"/>
              <a:t>We did not seek input on a program design from households</a:t>
            </a:r>
          </a:p>
          <a:p>
            <a:pPr lvl="1"/>
            <a:r>
              <a:rPr lang="en-US" dirty="0" smtClean="0"/>
              <a:t>We will be seeking input from </a:t>
            </a:r>
            <a:r>
              <a:rPr lang="en-US" dirty="0" smtClean="0"/>
              <a:t>households</a:t>
            </a:r>
            <a:endParaRPr lang="en-US" dirty="0" smtClean="0"/>
          </a:p>
        </p:txBody>
      </p:sp>
    </p:spTree>
    <p:extLst>
      <p:ext uri="{BB962C8B-B14F-4D97-AF65-F5344CB8AC3E}">
        <p14:creationId xmlns:p14="http://schemas.microsoft.com/office/powerpoint/2010/main" val="13346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Text Placeholder 2"/>
          <p:cNvSpPr>
            <a:spLocks noGrp="1"/>
          </p:cNvSpPr>
          <p:nvPr>
            <p:ph type="body" idx="1"/>
          </p:nvPr>
        </p:nvSpPr>
        <p:spPr/>
        <p:txBody>
          <a:bodyPr/>
          <a:lstStyle/>
          <a:p>
            <a:r>
              <a:rPr lang="en-US" dirty="0" smtClean="0"/>
              <a:t>What </a:t>
            </a:r>
            <a:r>
              <a:rPr lang="en-US" dirty="0"/>
              <a:t>we heard from service providers</a:t>
            </a:r>
          </a:p>
        </p:txBody>
      </p:sp>
    </p:spTree>
    <p:extLst>
      <p:ext uri="{BB962C8B-B14F-4D97-AF65-F5344CB8AC3E}">
        <p14:creationId xmlns:p14="http://schemas.microsoft.com/office/powerpoint/2010/main" val="391815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most inspirational about the clients you serve?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503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6E767D"/>
                </a:solidFill>
              </a:rPr>
              <a:t>What is most inspirational about the clients you serve?</a:t>
            </a:r>
            <a:endParaRPr lang="en-US" dirty="0"/>
          </a:p>
        </p:txBody>
      </p:sp>
      <p:sp>
        <p:nvSpPr>
          <p:cNvPr id="5" name="Content Placeholder 4"/>
          <p:cNvSpPr>
            <a:spLocks noGrp="1"/>
          </p:cNvSpPr>
          <p:nvPr>
            <p:ph idx="1"/>
          </p:nvPr>
        </p:nvSpPr>
        <p:spPr/>
        <p:txBody>
          <a:bodyPr/>
          <a:lstStyle/>
          <a:p>
            <a:r>
              <a:rPr lang="en-US" dirty="0" smtClean="0"/>
              <a:t>Resilience </a:t>
            </a:r>
            <a:endParaRPr lang="en-US" dirty="0"/>
          </a:p>
          <a:p>
            <a:pPr lvl="1"/>
            <a:r>
              <a:rPr lang="en-US" dirty="0" smtClean="0"/>
              <a:t>They are unwavering fighters and survivors</a:t>
            </a:r>
          </a:p>
          <a:p>
            <a:pPr lvl="1"/>
            <a:r>
              <a:rPr lang="en-US" dirty="0"/>
              <a:t>Witnessing growth, overcoming barriers and achieving </a:t>
            </a:r>
            <a:r>
              <a:rPr lang="en-US" dirty="0" smtClean="0"/>
              <a:t>goals</a:t>
            </a:r>
          </a:p>
          <a:p>
            <a:pPr lvl="1"/>
            <a:r>
              <a:rPr lang="en-US" dirty="0" smtClean="0"/>
              <a:t>They have a will </a:t>
            </a:r>
            <a:r>
              <a:rPr lang="en-US" dirty="0"/>
              <a:t>to live productive, caring, and socially responsible </a:t>
            </a:r>
            <a:r>
              <a:rPr lang="en-US" dirty="0" smtClean="0"/>
              <a:t>lives</a:t>
            </a:r>
          </a:p>
          <a:p>
            <a:r>
              <a:rPr lang="en-US" dirty="0" smtClean="0"/>
              <a:t>Hard </a:t>
            </a:r>
            <a:r>
              <a:rPr lang="en-US" dirty="0"/>
              <a:t>working and want to provide for their families </a:t>
            </a:r>
          </a:p>
          <a:p>
            <a:endParaRPr lang="en-US" dirty="0" smtClean="0"/>
          </a:p>
          <a:p>
            <a:endParaRPr lang="en-US" dirty="0"/>
          </a:p>
        </p:txBody>
      </p:sp>
    </p:spTree>
    <p:extLst>
      <p:ext uri="{BB962C8B-B14F-4D97-AF65-F5344CB8AC3E}">
        <p14:creationId xmlns:p14="http://schemas.microsoft.com/office/powerpoint/2010/main" val="107255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6E767D"/>
                </a:solidFill>
              </a:rPr>
              <a:t>What is most inspirational about the clients you serve?</a:t>
            </a:r>
            <a:endParaRPr lang="en-US" dirty="0"/>
          </a:p>
        </p:txBody>
      </p:sp>
      <p:sp>
        <p:nvSpPr>
          <p:cNvPr id="5" name="Content Placeholder 4"/>
          <p:cNvSpPr>
            <a:spLocks noGrp="1"/>
          </p:cNvSpPr>
          <p:nvPr>
            <p:ph idx="1"/>
          </p:nvPr>
        </p:nvSpPr>
        <p:spPr/>
        <p:txBody>
          <a:bodyPr/>
          <a:lstStyle/>
          <a:p>
            <a:r>
              <a:rPr lang="en-US" dirty="0"/>
              <a:t>How life changing a little </a:t>
            </a:r>
            <a:r>
              <a:rPr lang="en-US" dirty="0" smtClean="0"/>
              <a:t>assistance makes </a:t>
            </a:r>
            <a:r>
              <a:rPr lang="en-US" dirty="0"/>
              <a:t>for a family</a:t>
            </a:r>
          </a:p>
          <a:p>
            <a:r>
              <a:rPr lang="en-US" dirty="0" smtClean="0"/>
              <a:t>They are always thankful</a:t>
            </a:r>
          </a:p>
          <a:p>
            <a:r>
              <a:rPr lang="en-US" dirty="0"/>
              <a:t>T</a:t>
            </a:r>
            <a:r>
              <a:rPr lang="en-US" dirty="0" smtClean="0"/>
              <a:t>hey </a:t>
            </a:r>
            <a:r>
              <a:rPr lang="en-US" dirty="0"/>
              <a:t>help others even if they don’t have enough</a:t>
            </a:r>
          </a:p>
          <a:p>
            <a:endParaRPr lang="en-US" dirty="0" smtClean="0"/>
          </a:p>
          <a:p>
            <a:endParaRPr lang="en-US" dirty="0"/>
          </a:p>
        </p:txBody>
      </p:sp>
    </p:spTree>
    <p:extLst>
      <p:ext uri="{BB962C8B-B14F-4D97-AF65-F5344CB8AC3E}">
        <p14:creationId xmlns:p14="http://schemas.microsoft.com/office/powerpoint/2010/main" val="87905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793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E767D"/>
                </a:solidFill>
              </a:rPr>
              <a:t>What is most inspirational about the clients you serve?</a:t>
            </a:r>
            <a:endParaRPr lang="en-US" dirty="0"/>
          </a:p>
        </p:txBody>
      </p:sp>
      <p:sp>
        <p:nvSpPr>
          <p:cNvPr id="3" name="Content Placeholder 2"/>
          <p:cNvSpPr>
            <a:spLocks noGrp="1"/>
          </p:cNvSpPr>
          <p:nvPr>
            <p:ph idx="1"/>
          </p:nvPr>
        </p:nvSpPr>
        <p:spPr/>
        <p:txBody>
          <a:bodyPr/>
          <a:lstStyle/>
          <a:p>
            <a:r>
              <a:rPr lang="en-US" dirty="0"/>
              <a:t>Their time and being willing to share their story and invite us into their journey to a more healthy </a:t>
            </a:r>
            <a:r>
              <a:rPr lang="en-US" dirty="0" smtClean="0"/>
              <a:t>life</a:t>
            </a:r>
            <a:endParaRPr lang="en-US" dirty="0"/>
          </a:p>
          <a:p>
            <a:r>
              <a:rPr lang="en-US" dirty="0"/>
              <a:t>Passion for service of their community, and presenting their heritage and culture</a:t>
            </a:r>
          </a:p>
          <a:p>
            <a:r>
              <a:rPr lang="en-US" dirty="0"/>
              <a:t>Their positive attitude even though our elders suffered and survived a genocide, they are grateful and optimistic (immigrant and refugee organization)</a:t>
            </a:r>
          </a:p>
          <a:p>
            <a:endParaRPr lang="en-US" dirty="0"/>
          </a:p>
        </p:txBody>
      </p:sp>
    </p:spTree>
    <p:extLst>
      <p:ext uri="{BB962C8B-B14F-4D97-AF65-F5344CB8AC3E}">
        <p14:creationId xmlns:p14="http://schemas.microsoft.com/office/powerpoint/2010/main" val="933148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challenges do you encounter most when serving clients?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675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challenges do you encounter most when serving clients?</a:t>
            </a:r>
            <a:endParaRPr lang="en-US" dirty="0"/>
          </a:p>
        </p:txBody>
      </p:sp>
      <p:sp>
        <p:nvSpPr>
          <p:cNvPr id="3" name="Content Placeholder 2"/>
          <p:cNvSpPr>
            <a:spLocks noGrp="1"/>
          </p:cNvSpPr>
          <p:nvPr>
            <p:ph idx="1"/>
          </p:nvPr>
        </p:nvSpPr>
        <p:spPr/>
        <p:txBody>
          <a:bodyPr>
            <a:normAutofit/>
          </a:bodyPr>
          <a:lstStyle/>
          <a:p>
            <a:pPr lvl="0"/>
            <a:r>
              <a:rPr lang="en-US" dirty="0" smtClean="0"/>
              <a:t>Navigating the system</a:t>
            </a:r>
          </a:p>
          <a:p>
            <a:pPr lvl="1"/>
            <a:r>
              <a:rPr lang="en-US" dirty="0" smtClean="0"/>
              <a:t>Not </a:t>
            </a:r>
            <a:r>
              <a:rPr lang="en-US" dirty="0"/>
              <a:t>knowing about </a:t>
            </a:r>
            <a:r>
              <a:rPr lang="en-US" dirty="0" smtClean="0"/>
              <a:t>the programs that are </a:t>
            </a:r>
            <a:r>
              <a:rPr lang="en-US" dirty="0"/>
              <a:t>available</a:t>
            </a:r>
          </a:p>
          <a:p>
            <a:pPr lvl="1"/>
            <a:r>
              <a:rPr lang="en-US" dirty="0"/>
              <a:t>K</a:t>
            </a:r>
            <a:r>
              <a:rPr lang="en-US" dirty="0" smtClean="0"/>
              <a:t>nowing </a:t>
            </a:r>
            <a:r>
              <a:rPr lang="en-US" dirty="0"/>
              <a:t>the correct paths to get them help </a:t>
            </a:r>
            <a:endParaRPr lang="en-US" dirty="0" smtClean="0"/>
          </a:p>
          <a:p>
            <a:pPr lvl="1"/>
            <a:r>
              <a:rPr lang="en-US" dirty="0"/>
              <a:t>Having to be creative to connect dots between service agencies – lack of collaboration</a:t>
            </a:r>
          </a:p>
          <a:p>
            <a:pPr lvl="0"/>
            <a:endParaRPr lang="en-US" dirty="0"/>
          </a:p>
          <a:p>
            <a:endParaRPr lang="en-US" dirty="0" smtClean="0"/>
          </a:p>
        </p:txBody>
      </p:sp>
    </p:spTree>
    <p:extLst>
      <p:ext uri="{BB962C8B-B14F-4D97-AF65-F5344CB8AC3E}">
        <p14:creationId xmlns:p14="http://schemas.microsoft.com/office/powerpoint/2010/main" val="231623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challenges do you encounter most when serving clients?</a:t>
            </a:r>
            <a:endParaRPr lang="en-US" dirty="0"/>
          </a:p>
        </p:txBody>
      </p:sp>
      <p:sp>
        <p:nvSpPr>
          <p:cNvPr id="3" name="Content Placeholder 2"/>
          <p:cNvSpPr>
            <a:spLocks noGrp="1"/>
          </p:cNvSpPr>
          <p:nvPr>
            <p:ph idx="1"/>
          </p:nvPr>
        </p:nvSpPr>
        <p:spPr/>
        <p:txBody>
          <a:bodyPr>
            <a:normAutofit/>
          </a:bodyPr>
          <a:lstStyle/>
          <a:p>
            <a:pPr lvl="0"/>
            <a:r>
              <a:rPr lang="en-US" dirty="0" smtClean="0"/>
              <a:t>Inequitable </a:t>
            </a:r>
            <a:r>
              <a:rPr lang="en-US" dirty="0"/>
              <a:t>distribution and access to resources (urban workshop)</a:t>
            </a:r>
            <a:endParaRPr lang="en-US" sz="1800" dirty="0"/>
          </a:p>
          <a:p>
            <a:pPr lvl="1"/>
            <a:r>
              <a:rPr lang="en-US" dirty="0"/>
              <a:t>Challenges are lack of resources in our rural area (rural workshop)</a:t>
            </a:r>
            <a:endParaRPr lang="en-US" sz="1600" dirty="0"/>
          </a:p>
          <a:p>
            <a:endParaRPr lang="en-US" dirty="0" smtClean="0"/>
          </a:p>
        </p:txBody>
      </p:sp>
    </p:spTree>
    <p:extLst>
      <p:ext uri="{BB962C8B-B14F-4D97-AF65-F5344CB8AC3E}">
        <p14:creationId xmlns:p14="http://schemas.microsoft.com/office/powerpoint/2010/main" val="1347107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challenges do you encounter most when serving clients?</a:t>
            </a:r>
            <a:endParaRPr lang="en-US" dirty="0"/>
          </a:p>
        </p:txBody>
      </p:sp>
      <p:sp>
        <p:nvSpPr>
          <p:cNvPr id="3" name="Content Placeholder 2"/>
          <p:cNvSpPr>
            <a:spLocks noGrp="1"/>
          </p:cNvSpPr>
          <p:nvPr>
            <p:ph idx="1"/>
          </p:nvPr>
        </p:nvSpPr>
        <p:spPr/>
        <p:txBody>
          <a:bodyPr>
            <a:normAutofit/>
          </a:bodyPr>
          <a:lstStyle/>
          <a:p>
            <a:pPr lvl="0"/>
            <a:r>
              <a:rPr lang="en-US" dirty="0"/>
              <a:t>Not enough funding or staffing </a:t>
            </a:r>
            <a:endParaRPr lang="en-US" sz="1800" dirty="0"/>
          </a:p>
          <a:p>
            <a:pPr lvl="1"/>
            <a:r>
              <a:rPr lang="en-US" dirty="0"/>
              <a:t>Limited capacity to follow up on clients’ progress and needs </a:t>
            </a:r>
            <a:endParaRPr lang="en-US" sz="1600" dirty="0"/>
          </a:p>
          <a:p>
            <a:pPr lvl="1"/>
            <a:r>
              <a:rPr lang="en-US" dirty="0"/>
              <a:t>Grassroots </a:t>
            </a:r>
            <a:r>
              <a:rPr lang="en-US" dirty="0" smtClean="0"/>
              <a:t>and community based organizations are </a:t>
            </a:r>
            <a:r>
              <a:rPr lang="en-US" dirty="0"/>
              <a:t>already at capacity</a:t>
            </a:r>
            <a:endParaRPr lang="en-US" sz="1600" dirty="0"/>
          </a:p>
          <a:p>
            <a:pPr lvl="1"/>
            <a:r>
              <a:rPr lang="en-US" dirty="0"/>
              <a:t>Lack of time</a:t>
            </a:r>
            <a:endParaRPr lang="en-US" sz="1600" dirty="0"/>
          </a:p>
          <a:p>
            <a:pPr lvl="1"/>
            <a:r>
              <a:rPr lang="en-US" dirty="0"/>
              <a:t>Lack of personnel</a:t>
            </a:r>
            <a:endParaRPr lang="en-US" sz="1600" dirty="0"/>
          </a:p>
          <a:p>
            <a:pPr lvl="1"/>
            <a:r>
              <a:rPr lang="en-US" dirty="0"/>
              <a:t>Paperwork requirements</a:t>
            </a:r>
            <a:endParaRPr lang="en-US" sz="1600" dirty="0"/>
          </a:p>
          <a:p>
            <a:endParaRPr lang="en-US" dirty="0" smtClean="0"/>
          </a:p>
        </p:txBody>
      </p:sp>
    </p:spTree>
    <p:extLst>
      <p:ext uri="{BB962C8B-B14F-4D97-AF65-F5344CB8AC3E}">
        <p14:creationId xmlns:p14="http://schemas.microsoft.com/office/powerpoint/2010/main" val="2179575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challenges do you encounter most when serving clients?</a:t>
            </a:r>
            <a:endParaRPr lang="en-US" dirty="0"/>
          </a:p>
        </p:txBody>
      </p:sp>
      <p:sp>
        <p:nvSpPr>
          <p:cNvPr id="3" name="Content Placeholder 2"/>
          <p:cNvSpPr>
            <a:spLocks noGrp="1"/>
          </p:cNvSpPr>
          <p:nvPr>
            <p:ph idx="1"/>
          </p:nvPr>
        </p:nvSpPr>
        <p:spPr/>
        <p:txBody>
          <a:bodyPr>
            <a:normAutofit/>
          </a:bodyPr>
          <a:lstStyle/>
          <a:p>
            <a:pPr lvl="0"/>
            <a:r>
              <a:rPr lang="en-US" dirty="0" smtClean="0"/>
              <a:t>Digital divide and technology limitations, i.e. phone</a:t>
            </a:r>
            <a:r>
              <a:rPr lang="en-US" dirty="0"/>
              <a:t>, internet, email </a:t>
            </a:r>
            <a:r>
              <a:rPr lang="en-US" dirty="0" smtClean="0"/>
              <a:t>addresses</a:t>
            </a:r>
          </a:p>
          <a:p>
            <a:r>
              <a:rPr lang="en-US" dirty="0"/>
              <a:t>It is difficult for folks to get to physical location and population people serve, have documents ready, and long wait times. </a:t>
            </a:r>
            <a:endParaRPr lang="en-US" sz="1600" dirty="0"/>
          </a:p>
          <a:p>
            <a:pPr lvl="0"/>
            <a:r>
              <a:rPr lang="en-US" dirty="0" smtClean="0"/>
              <a:t>Miscommunication </a:t>
            </a:r>
            <a:r>
              <a:rPr lang="en-US" dirty="0"/>
              <a:t>due to reliance on oral and verbal communication vs </a:t>
            </a:r>
            <a:r>
              <a:rPr lang="en-US" dirty="0" smtClean="0"/>
              <a:t>facts</a:t>
            </a:r>
          </a:p>
          <a:p>
            <a:pPr marL="0" lvl="0" indent="0">
              <a:buNone/>
            </a:pPr>
            <a:endParaRPr lang="en-US" sz="1800" dirty="0"/>
          </a:p>
          <a:p>
            <a:endParaRPr lang="en-US" dirty="0" smtClean="0"/>
          </a:p>
        </p:txBody>
      </p:sp>
    </p:spTree>
    <p:extLst>
      <p:ext uri="{BB962C8B-B14F-4D97-AF65-F5344CB8AC3E}">
        <p14:creationId xmlns:p14="http://schemas.microsoft.com/office/powerpoint/2010/main" val="2128699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challenges do you encounter most when serving clients?</a:t>
            </a:r>
            <a:endParaRPr lang="en-US" dirty="0"/>
          </a:p>
        </p:txBody>
      </p:sp>
      <p:sp>
        <p:nvSpPr>
          <p:cNvPr id="3" name="Content Placeholder 2"/>
          <p:cNvSpPr>
            <a:spLocks noGrp="1"/>
          </p:cNvSpPr>
          <p:nvPr>
            <p:ph idx="1"/>
          </p:nvPr>
        </p:nvSpPr>
        <p:spPr/>
        <p:txBody>
          <a:bodyPr>
            <a:normAutofit/>
          </a:bodyPr>
          <a:lstStyle/>
          <a:p>
            <a:pPr lvl="0"/>
            <a:r>
              <a:rPr lang="en-US" dirty="0" smtClean="0"/>
              <a:t>Institutional racism</a:t>
            </a:r>
          </a:p>
          <a:p>
            <a:pPr lvl="1"/>
            <a:r>
              <a:rPr lang="en-US" dirty="0" smtClean="0"/>
              <a:t>Being </a:t>
            </a:r>
            <a:r>
              <a:rPr lang="en-US" dirty="0"/>
              <a:t>underserved, marginalized, and facing racial discrimination</a:t>
            </a:r>
          </a:p>
          <a:p>
            <a:pPr lvl="1"/>
            <a:r>
              <a:rPr lang="en-US" dirty="0"/>
              <a:t>Language barriers </a:t>
            </a:r>
          </a:p>
          <a:p>
            <a:endParaRPr lang="en-US" dirty="0" smtClean="0"/>
          </a:p>
        </p:txBody>
      </p:sp>
    </p:spTree>
    <p:extLst>
      <p:ext uri="{BB962C8B-B14F-4D97-AF65-F5344CB8AC3E}">
        <p14:creationId xmlns:p14="http://schemas.microsoft.com/office/powerpoint/2010/main" val="77841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challenges do you encounter most when serving clients?</a:t>
            </a:r>
          </a:p>
        </p:txBody>
      </p:sp>
      <p:sp>
        <p:nvSpPr>
          <p:cNvPr id="3" name="Content Placeholder 2"/>
          <p:cNvSpPr>
            <a:spLocks noGrp="1"/>
          </p:cNvSpPr>
          <p:nvPr>
            <p:ph idx="1"/>
          </p:nvPr>
        </p:nvSpPr>
        <p:spPr/>
        <p:txBody>
          <a:bodyPr/>
          <a:lstStyle/>
          <a:p>
            <a:pPr lvl="0"/>
            <a:r>
              <a:rPr lang="en-US" dirty="0"/>
              <a:t>Some aren’t open to speaking, they are resistant or closed off</a:t>
            </a:r>
          </a:p>
          <a:p>
            <a:pPr lvl="0"/>
            <a:r>
              <a:rPr lang="en-US" dirty="0"/>
              <a:t>Client’s pride – some are too ashamed to ask for help</a:t>
            </a:r>
          </a:p>
          <a:p>
            <a:pPr lvl="0"/>
            <a:r>
              <a:rPr lang="en-US" dirty="0" smtClean="0"/>
              <a:t>They become overwhelmed with how confusing it can be to access services</a:t>
            </a:r>
            <a:endParaRPr lang="en-US" dirty="0"/>
          </a:p>
          <a:p>
            <a:endParaRPr lang="en-US" dirty="0"/>
          </a:p>
        </p:txBody>
      </p:sp>
    </p:spTree>
    <p:extLst>
      <p:ext uri="{BB962C8B-B14F-4D97-AF65-F5344CB8AC3E}">
        <p14:creationId xmlns:p14="http://schemas.microsoft.com/office/powerpoint/2010/main" val="2964583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clients need to successfully access resources?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853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clients need to successfully access resources? </a:t>
            </a:r>
            <a:endParaRPr lang="en-US" dirty="0"/>
          </a:p>
        </p:txBody>
      </p:sp>
      <p:sp>
        <p:nvSpPr>
          <p:cNvPr id="3" name="Content Placeholder 2"/>
          <p:cNvSpPr>
            <a:spLocks noGrp="1"/>
          </p:cNvSpPr>
          <p:nvPr>
            <p:ph idx="1"/>
          </p:nvPr>
        </p:nvSpPr>
        <p:spPr/>
        <p:txBody>
          <a:bodyPr>
            <a:normAutofit/>
          </a:bodyPr>
          <a:lstStyle/>
          <a:p>
            <a:r>
              <a:rPr lang="en-US" dirty="0"/>
              <a:t>Knowledge of the resources available to low-income households</a:t>
            </a:r>
          </a:p>
          <a:p>
            <a:r>
              <a:rPr lang="en-US" dirty="0" smtClean="0"/>
              <a:t>Structure</a:t>
            </a:r>
            <a:r>
              <a:rPr lang="en-US" dirty="0"/>
              <a:t>, predictability, certainty</a:t>
            </a:r>
          </a:p>
        </p:txBody>
      </p:sp>
    </p:spTree>
    <p:extLst>
      <p:ext uri="{BB962C8B-B14F-4D97-AF65-F5344CB8AC3E}">
        <p14:creationId xmlns:p14="http://schemas.microsoft.com/office/powerpoint/2010/main" val="27243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 Energy Transformation Act (CETA): Washington’s 100% Clean Electricity Law</a:t>
            </a:r>
            <a:endParaRPr lang="en-US" dirty="0"/>
          </a:p>
        </p:txBody>
      </p:sp>
      <p:sp>
        <p:nvSpPr>
          <p:cNvPr id="3" name="TextBox 2"/>
          <p:cNvSpPr txBox="1"/>
          <p:nvPr/>
        </p:nvSpPr>
        <p:spPr>
          <a:xfrm>
            <a:off x="5699137" y="3251960"/>
            <a:ext cx="505267" cy="400110"/>
          </a:xfrm>
          <a:prstGeom prst="rect">
            <a:avLst/>
          </a:prstGeom>
          <a:noFill/>
        </p:spPr>
        <p:txBody>
          <a:bodyPr wrap="none" rtlCol="0">
            <a:spAutoFit/>
          </a:bodyPr>
          <a:lstStyle/>
          <a:p>
            <a:r>
              <a:rPr lang="en-US" sz="2000" b="1" dirty="0" smtClean="0">
                <a:solidFill>
                  <a:schemeClr val="bg1"/>
                </a:solidFill>
              </a:rPr>
              <a:t>I</a:t>
            </a:r>
            <a:r>
              <a:rPr lang="en-US" sz="2000" b="1" spc="-300" dirty="0" smtClean="0">
                <a:solidFill>
                  <a:schemeClr val="bg1"/>
                </a:solidFill>
              </a:rPr>
              <a:t>o</a:t>
            </a:r>
            <a:r>
              <a:rPr lang="en-US" sz="2000" b="1" spc="-150" dirty="0" smtClean="0">
                <a:solidFill>
                  <a:schemeClr val="bg1"/>
                </a:solidFill>
              </a:rPr>
              <a:t>T</a:t>
            </a:r>
            <a:endParaRPr lang="en-US" sz="2000" b="1" spc="-15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394992" y="1675775"/>
            <a:ext cx="5859517" cy="3717592"/>
          </a:xfrm>
          <a:prstGeom prst="rect">
            <a:avLst/>
          </a:prstGeom>
        </p:spPr>
      </p:pic>
      <p:sp>
        <p:nvSpPr>
          <p:cNvPr id="7" name="Rectangle 6"/>
          <p:cNvSpPr/>
          <p:nvPr/>
        </p:nvSpPr>
        <p:spPr>
          <a:xfrm>
            <a:off x="1381036" y="2420963"/>
            <a:ext cx="4013956" cy="2062103"/>
          </a:xfrm>
          <a:prstGeom prst="rect">
            <a:avLst/>
          </a:prstGeom>
        </p:spPr>
        <p:txBody>
          <a:bodyPr wrap="square">
            <a:spAutoFit/>
          </a:bodyPr>
          <a:lstStyle/>
          <a:p>
            <a:pPr marL="285750" indent="-285750">
              <a:buFont typeface="Arial" panose="020B0604020202020204" pitchFamily="34" charset="0"/>
              <a:buChar char="•"/>
            </a:pPr>
            <a:r>
              <a:rPr lang="en-US" sz="3200" dirty="0">
                <a:solidFill>
                  <a:schemeClr val="accent1">
                    <a:lumMod val="75000"/>
                  </a:schemeClr>
                </a:solidFill>
              </a:rPr>
              <a:t>Clean</a:t>
            </a:r>
          </a:p>
          <a:p>
            <a:pPr marL="285750" indent="-285750">
              <a:buFont typeface="Arial" panose="020B0604020202020204" pitchFamily="34" charset="0"/>
              <a:buChar char="•"/>
            </a:pPr>
            <a:r>
              <a:rPr lang="en-US" sz="3200" dirty="0">
                <a:solidFill>
                  <a:schemeClr val="accent1">
                    <a:lumMod val="75000"/>
                  </a:schemeClr>
                </a:solidFill>
              </a:rPr>
              <a:t>Affordable</a:t>
            </a:r>
          </a:p>
          <a:p>
            <a:pPr marL="285750" indent="-285750">
              <a:buFont typeface="Arial" panose="020B0604020202020204" pitchFamily="34" charset="0"/>
              <a:buChar char="•"/>
            </a:pPr>
            <a:r>
              <a:rPr lang="en-US" sz="3200" dirty="0">
                <a:solidFill>
                  <a:schemeClr val="accent1">
                    <a:lumMod val="75000"/>
                  </a:schemeClr>
                </a:solidFill>
              </a:rPr>
              <a:t>Reliable</a:t>
            </a:r>
          </a:p>
          <a:p>
            <a:pPr marL="285750" indent="-285750">
              <a:buFont typeface="Arial" panose="020B0604020202020204" pitchFamily="34" charset="0"/>
              <a:buChar char="•"/>
            </a:pPr>
            <a:r>
              <a:rPr lang="en-US" sz="3200" dirty="0">
                <a:solidFill>
                  <a:schemeClr val="accent1">
                    <a:lumMod val="75000"/>
                  </a:schemeClr>
                </a:solidFill>
              </a:rPr>
              <a:t>Equitable</a:t>
            </a:r>
            <a:endParaRPr lang="en-US" sz="3200" dirty="0"/>
          </a:p>
        </p:txBody>
      </p:sp>
    </p:spTree>
    <p:extLst>
      <p:ext uri="{BB962C8B-B14F-4D97-AF65-F5344CB8AC3E}">
        <p14:creationId xmlns:p14="http://schemas.microsoft.com/office/powerpoint/2010/main" val="113386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clients need to successfully access resources? </a:t>
            </a:r>
            <a:endParaRPr lang="en-US" dirty="0"/>
          </a:p>
        </p:txBody>
      </p:sp>
      <p:sp>
        <p:nvSpPr>
          <p:cNvPr id="3" name="Content Placeholder 2"/>
          <p:cNvSpPr>
            <a:spLocks noGrp="1"/>
          </p:cNvSpPr>
          <p:nvPr>
            <p:ph idx="1"/>
          </p:nvPr>
        </p:nvSpPr>
        <p:spPr/>
        <p:txBody>
          <a:bodyPr>
            <a:normAutofit/>
          </a:bodyPr>
          <a:lstStyle/>
          <a:p>
            <a:r>
              <a:rPr lang="en-US" dirty="0"/>
              <a:t>Multiple access points; not having to jump through hoops to access what they </a:t>
            </a:r>
            <a:r>
              <a:rPr lang="en-US" dirty="0" smtClean="0"/>
              <a:t>need</a:t>
            </a:r>
          </a:p>
          <a:p>
            <a:pPr lvl="1"/>
            <a:r>
              <a:rPr lang="en-US" dirty="0" smtClean="0"/>
              <a:t>Variety </a:t>
            </a:r>
            <a:r>
              <a:rPr lang="en-US" dirty="0"/>
              <a:t>of ways to access </a:t>
            </a:r>
            <a:r>
              <a:rPr lang="en-US" dirty="0" smtClean="0"/>
              <a:t>programs that </a:t>
            </a:r>
            <a:r>
              <a:rPr lang="en-US" dirty="0"/>
              <a:t>don’t </a:t>
            </a:r>
            <a:r>
              <a:rPr lang="en-US" dirty="0" smtClean="0"/>
              <a:t>tax the resources of service providers</a:t>
            </a:r>
          </a:p>
          <a:p>
            <a:pPr lvl="1"/>
            <a:r>
              <a:rPr lang="en-US" dirty="0"/>
              <a:t>Care coordination</a:t>
            </a:r>
          </a:p>
          <a:p>
            <a:pPr lvl="1"/>
            <a:r>
              <a:rPr lang="en-US" dirty="0"/>
              <a:t>Warm referrals </a:t>
            </a:r>
          </a:p>
          <a:p>
            <a:pPr lvl="1"/>
            <a:endParaRPr lang="en-US" dirty="0" smtClean="0"/>
          </a:p>
          <a:p>
            <a:pPr lvl="1"/>
            <a:endParaRPr lang="en-US" dirty="0"/>
          </a:p>
        </p:txBody>
      </p:sp>
    </p:spTree>
    <p:extLst>
      <p:ext uri="{BB962C8B-B14F-4D97-AF65-F5344CB8AC3E}">
        <p14:creationId xmlns:p14="http://schemas.microsoft.com/office/powerpoint/2010/main" val="2364695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clients need to successfully access resources? </a:t>
            </a:r>
          </a:p>
        </p:txBody>
      </p:sp>
      <p:sp>
        <p:nvSpPr>
          <p:cNvPr id="3" name="Content Placeholder 2"/>
          <p:cNvSpPr>
            <a:spLocks noGrp="1"/>
          </p:cNvSpPr>
          <p:nvPr>
            <p:ph idx="1"/>
          </p:nvPr>
        </p:nvSpPr>
        <p:spPr/>
        <p:txBody>
          <a:bodyPr/>
          <a:lstStyle/>
          <a:p>
            <a:r>
              <a:rPr lang="en-US" dirty="0"/>
              <a:t>One stop shop </a:t>
            </a:r>
            <a:r>
              <a:rPr lang="en-US" dirty="0" smtClean="0"/>
              <a:t>access</a:t>
            </a:r>
          </a:p>
          <a:p>
            <a:r>
              <a:rPr lang="en-US" dirty="0"/>
              <a:t>Services are combined in a unified data </a:t>
            </a:r>
            <a:r>
              <a:rPr lang="en-US" dirty="0" smtClean="0"/>
              <a:t>base</a:t>
            </a:r>
          </a:p>
          <a:p>
            <a:endParaRPr lang="en-US" dirty="0"/>
          </a:p>
          <a:p>
            <a:endParaRPr lang="en-US" dirty="0"/>
          </a:p>
          <a:p>
            <a:endParaRPr lang="en-US" dirty="0"/>
          </a:p>
        </p:txBody>
      </p:sp>
    </p:spTree>
    <p:extLst>
      <p:ext uri="{BB962C8B-B14F-4D97-AF65-F5344CB8AC3E}">
        <p14:creationId xmlns:p14="http://schemas.microsoft.com/office/powerpoint/2010/main" val="568621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clients need to successfully access resources? </a:t>
            </a:r>
          </a:p>
        </p:txBody>
      </p:sp>
      <p:sp>
        <p:nvSpPr>
          <p:cNvPr id="3" name="Content Placeholder 2"/>
          <p:cNvSpPr>
            <a:spLocks noGrp="1"/>
          </p:cNvSpPr>
          <p:nvPr>
            <p:ph idx="1"/>
          </p:nvPr>
        </p:nvSpPr>
        <p:spPr/>
        <p:txBody>
          <a:bodyPr/>
          <a:lstStyle/>
          <a:p>
            <a:r>
              <a:rPr lang="en-US" dirty="0"/>
              <a:t>Easy, concise, and fast applications </a:t>
            </a:r>
          </a:p>
          <a:p>
            <a:pPr lvl="1"/>
            <a:r>
              <a:rPr lang="en-US" dirty="0"/>
              <a:t>Instructions in various audio and visual formats </a:t>
            </a:r>
            <a:endParaRPr lang="en-US" dirty="0" smtClean="0"/>
          </a:p>
          <a:p>
            <a:pPr lvl="1"/>
            <a:r>
              <a:rPr lang="en-US" dirty="0"/>
              <a:t>Support to follow through with </a:t>
            </a:r>
            <a:r>
              <a:rPr lang="en-US" dirty="0" smtClean="0"/>
              <a:t>application</a:t>
            </a:r>
          </a:p>
          <a:p>
            <a:pPr lvl="1"/>
            <a:r>
              <a:rPr lang="en-US" dirty="0" smtClean="0"/>
              <a:t>Means to access, i.e. transportation</a:t>
            </a:r>
            <a:endParaRPr lang="en-US" dirty="0"/>
          </a:p>
          <a:p>
            <a:pPr lvl="1"/>
            <a:endParaRPr lang="en-US" dirty="0"/>
          </a:p>
        </p:txBody>
      </p:sp>
    </p:spTree>
    <p:extLst>
      <p:ext uri="{BB962C8B-B14F-4D97-AF65-F5344CB8AC3E}">
        <p14:creationId xmlns:p14="http://schemas.microsoft.com/office/powerpoint/2010/main" val="215959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clients need to successfully access resources? </a:t>
            </a:r>
          </a:p>
        </p:txBody>
      </p:sp>
      <p:sp>
        <p:nvSpPr>
          <p:cNvPr id="3" name="Content Placeholder 2"/>
          <p:cNvSpPr>
            <a:spLocks noGrp="1"/>
          </p:cNvSpPr>
          <p:nvPr>
            <p:ph idx="1"/>
          </p:nvPr>
        </p:nvSpPr>
        <p:spPr/>
        <p:txBody>
          <a:bodyPr/>
          <a:lstStyle/>
          <a:p>
            <a:r>
              <a:rPr lang="en-US" dirty="0" smtClean="0"/>
              <a:t>Human touch – not just filing out an application</a:t>
            </a:r>
          </a:p>
          <a:p>
            <a:r>
              <a:rPr lang="en-US" dirty="0" smtClean="0"/>
              <a:t>Websites </a:t>
            </a:r>
            <a:r>
              <a:rPr lang="en-US" dirty="0"/>
              <a:t>that they can work with on a mobile device</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088008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clients need to successfully access resources? </a:t>
            </a:r>
          </a:p>
        </p:txBody>
      </p:sp>
      <p:sp>
        <p:nvSpPr>
          <p:cNvPr id="3" name="Content Placeholder 2"/>
          <p:cNvSpPr>
            <a:spLocks noGrp="1"/>
          </p:cNvSpPr>
          <p:nvPr>
            <p:ph idx="1"/>
          </p:nvPr>
        </p:nvSpPr>
        <p:spPr/>
        <p:txBody>
          <a:bodyPr/>
          <a:lstStyle/>
          <a:p>
            <a:r>
              <a:rPr lang="en-US" dirty="0"/>
              <a:t>Clear and understandable language</a:t>
            </a:r>
          </a:p>
          <a:p>
            <a:r>
              <a:rPr lang="en-US" dirty="0"/>
              <a:t>Culturally appropriate services and accommodations</a:t>
            </a:r>
          </a:p>
          <a:p>
            <a:r>
              <a:rPr lang="en-US" dirty="0" smtClean="0"/>
              <a:t>Language </a:t>
            </a:r>
            <a:r>
              <a:rPr lang="en-US" dirty="0"/>
              <a:t>access</a:t>
            </a:r>
          </a:p>
        </p:txBody>
      </p:sp>
    </p:spTree>
    <p:extLst>
      <p:ext uri="{BB962C8B-B14F-4D97-AF65-F5344CB8AC3E}">
        <p14:creationId xmlns:p14="http://schemas.microsoft.com/office/powerpoint/2010/main" val="1740641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rogram accessibility principles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477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accessibility </a:t>
            </a:r>
            <a:endParaRPr lang="en-US" dirty="0"/>
          </a:p>
        </p:txBody>
      </p:sp>
      <p:sp>
        <p:nvSpPr>
          <p:cNvPr id="3" name="Content Placeholder 2"/>
          <p:cNvSpPr>
            <a:spLocks noGrp="1"/>
          </p:cNvSpPr>
          <p:nvPr>
            <p:ph idx="1"/>
          </p:nvPr>
        </p:nvSpPr>
        <p:spPr/>
        <p:txBody>
          <a:bodyPr/>
          <a:lstStyle/>
          <a:p>
            <a:r>
              <a:rPr lang="en-US" dirty="0" smtClean="0"/>
              <a:t>There was broad support for and only a few suggested additions to the principles developed through the utilities and statewide advocacy workshops</a:t>
            </a:r>
          </a:p>
          <a:p>
            <a:r>
              <a:rPr lang="en-US" dirty="0" smtClean="0"/>
              <a:t>Service providers often chose to discuss how </a:t>
            </a:r>
            <a:r>
              <a:rPr lang="en-US" dirty="0"/>
              <a:t>to implement the principles, or challenges that a statewide program might encounter in achieving </a:t>
            </a:r>
            <a:r>
              <a:rPr lang="en-US" dirty="0" smtClean="0"/>
              <a:t>them, rather than iterate on the principles themselves</a:t>
            </a:r>
            <a:endParaRPr lang="en-US" dirty="0"/>
          </a:p>
          <a:p>
            <a:endParaRPr lang="en-US" dirty="0" smtClean="0"/>
          </a:p>
          <a:p>
            <a:endParaRPr lang="en-US" dirty="0" smtClean="0"/>
          </a:p>
        </p:txBody>
      </p:sp>
    </p:spTree>
    <p:extLst>
      <p:ext uri="{BB962C8B-B14F-4D97-AF65-F5344CB8AC3E}">
        <p14:creationId xmlns:p14="http://schemas.microsoft.com/office/powerpoint/2010/main" val="385861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accessibility </a:t>
            </a:r>
            <a:endParaRPr lang="en-US" dirty="0"/>
          </a:p>
        </p:txBody>
      </p:sp>
      <p:sp>
        <p:nvSpPr>
          <p:cNvPr id="3" name="Content Placeholder 2"/>
          <p:cNvSpPr>
            <a:spLocks noGrp="1"/>
          </p:cNvSpPr>
          <p:nvPr>
            <p:ph idx="1"/>
          </p:nvPr>
        </p:nvSpPr>
        <p:spPr/>
        <p:txBody>
          <a:bodyPr/>
          <a:lstStyle/>
          <a:p>
            <a:r>
              <a:rPr lang="en-US" dirty="0"/>
              <a:t>New principles</a:t>
            </a:r>
          </a:p>
          <a:p>
            <a:pPr lvl="2"/>
            <a:r>
              <a:rPr lang="en-US" dirty="0"/>
              <a:t>No systems that are long or complicated</a:t>
            </a:r>
          </a:p>
          <a:p>
            <a:pPr lvl="2"/>
            <a:r>
              <a:rPr lang="en-US" dirty="0"/>
              <a:t>The program should use plain language for all </a:t>
            </a:r>
            <a:r>
              <a:rPr lang="en-US" dirty="0" smtClean="0"/>
              <a:t>materials and communications</a:t>
            </a:r>
            <a:endParaRPr lang="en-US" dirty="0"/>
          </a:p>
          <a:p>
            <a:pPr lvl="2"/>
            <a:r>
              <a:rPr lang="en-US" dirty="0" smtClean="0"/>
              <a:t>Program </a:t>
            </a:r>
            <a:r>
              <a:rPr lang="en-US" dirty="0"/>
              <a:t>materials </a:t>
            </a:r>
            <a:r>
              <a:rPr lang="en-US" dirty="0" smtClean="0"/>
              <a:t>and communications should </a:t>
            </a:r>
            <a:r>
              <a:rPr lang="en-US" dirty="0"/>
              <a:t>be </a:t>
            </a:r>
            <a:r>
              <a:rPr lang="en-US" dirty="0" smtClean="0"/>
              <a:t>trauma-informed</a:t>
            </a:r>
          </a:p>
          <a:p>
            <a:pPr lvl="2"/>
            <a:r>
              <a:rPr lang="en-US" dirty="0"/>
              <a:t>The program should raise awareness about the benefits of </a:t>
            </a:r>
            <a:r>
              <a:rPr lang="en-US" dirty="0" smtClean="0"/>
              <a:t>conservation</a:t>
            </a:r>
          </a:p>
          <a:p>
            <a:pPr lvl="2"/>
            <a:r>
              <a:rPr lang="en-US" dirty="0"/>
              <a:t>T</a:t>
            </a:r>
            <a:r>
              <a:rPr lang="en-US" dirty="0" smtClean="0"/>
              <a:t>ranslation services should be available </a:t>
            </a:r>
            <a:r>
              <a:rPr lang="en-US" dirty="0"/>
              <a:t>upon request </a:t>
            </a:r>
            <a:endParaRPr lang="en-US" dirty="0" smtClean="0"/>
          </a:p>
          <a:p>
            <a:pPr lvl="2"/>
            <a:r>
              <a:rPr lang="en-US" dirty="0" smtClean="0"/>
              <a:t>Program should avoid benefit cliffs</a:t>
            </a:r>
          </a:p>
          <a:p>
            <a:pPr lvl="2"/>
            <a:r>
              <a:rPr lang="en-US" dirty="0" smtClean="0"/>
              <a:t>Quick turnaround time from submission of application to receiving the benefit</a:t>
            </a:r>
          </a:p>
          <a:p>
            <a:pPr lvl="2"/>
            <a:r>
              <a:rPr lang="en-US" dirty="0" smtClean="0"/>
              <a:t>Ensure sufficient quality controls for multiple applications or enrollment methods for one program</a:t>
            </a:r>
            <a:endParaRPr lang="en-US" dirty="0"/>
          </a:p>
          <a:p>
            <a:endParaRPr lang="en-US" dirty="0"/>
          </a:p>
        </p:txBody>
      </p:sp>
    </p:spTree>
    <p:extLst>
      <p:ext uri="{BB962C8B-B14F-4D97-AF65-F5344CB8AC3E}">
        <p14:creationId xmlns:p14="http://schemas.microsoft.com/office/powerpoint/2010/main" val="219130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utreach and engagement</a:t>
            </a:r>
            <a:endParaRPr lang="en-US" dirty="0"/>
          </a:p>
        </p:txBody>
      </p:sp>
      <p:sp>
        <p:nvSpPr>
          <p:cNvPr id="3" name="Content Placeholder 2"/>
          <p:cNvSpPr>
            <a:spLocks noGrp="1"/>
          </p:cNvSpPr>
          <p:nvPr>
            <p:ph idx="1"/>
          </p:nvPr>
        </p:nvSpPr>
        <p:spPr/>
        <p:txBody>
          <a:bodyPr/>
          <a:lstStyle/>
          <a:p>
            <a:r>
              <a:rPr lang="en-US" dirty="0"/>
              <a:t>Access to information in as many places as possible is key, as is outreach and informing as many people as possible of the existence of a </a:t>
            </a:r>
            <a:r>
              <a:rPr lang="en-US" dirty="0" smtClean="0"/>
              <a:t>program</a:t>
            </a:r>
            <a:endParaRPr lang="en-US" b="1" dirty="0"/>
          </a:p>
        </p:txBody>
      </p:sp>
    </p:spTree>
    <p:extLst>
      <p:ext uri="{BB962C8B-B14F-4D97-AF65-F5344CB8AC3E}">
        <p14:creationId xmlns:p14="http://schemas.microsoft.com/office/powerpoint/2010/main" val="1415807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utreach and engagement</a:t>
            </a:r>
            <a:endParaRPr lang="en-US" dirty="0"/>
          </a:p>
        </p:txBody>
      </p:sp>
      <p:sp>
        <p:nvSpPr>
          <p:cNvPr id="3" name="Content Placeholder 2"/>
          <p:cNvSpPr>
            <a:spLocks noGrp="1"/>
          </p:cNvSpPr>
          <p:nvPr>
            <p:ph idx="1"/>
          </p:nvPr>
        </p:nvSpPr>
        <p:spPr/>
        <p:txBody>
          <a:bodyPr/>
          <a:lstStyle/>
          <a:p>
            <a:r>
              <a:rPr lang="en-US" dirty="0" smtClean="0"/>
              <a:t>Both </a:t>
            </a:r>
            <a:r>
              <a:rPr lang="en-US" dirty="0"/>
              <a:t>outreach and engagement should be conducted with trusted community partners; would add interested parties to that, because often those trusted community partners have no bandwidth to do new work, so it would be important to consider how to bring new partners into this work</a:t>
            </a:r>
          </a:p>
        </p:txBody>
      </p:sp>
    </p:spTree>
    <p:extLst>
      <p:ext uri="{BB962C8B-B14F-4D97-AF65-F5344CB8AC3E}">
        <p14:creationId xmlns:p14="http://schemas.microsoft.com/office/powerpoint/2010/main" val="151519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RCW 19.405.120 (Sec. 120)</a:t>
            </a:r>
            <a:endParaRPr lang="en-US" dirty="0"/>
          </a:p>
        </p:txBody>
      </p:sp>
      <p:sp>
        <p:nvSpPr>
          <p:cNvPr id="3" name="Content Placeholder 2"/>
          <p:cNvSpPr>
            <a:spLocks noGrp="1"/>
          </p:cNvSpPr>
          <p:nvPr>
            <p:ph idx="1"/>
          </p:nvPr>
        </p:nvSpPr>
        <p:spPr/>
        <p:txBody>
          <a:bodyPr>
            <a:normAutofit/>
          </a:bodyPr>
          <a:lstStyle/>
          <a:p>
            <a:r>
              <a:rPr lang="en-US" dirty="0"/>
              <a:t>An electric utility must make programs and funding available for energy assistance to low-income households by July 31, 2021.</a:t>
            </a:r>
            <a:endParaRPr lang="en-US" dirty="0" smtClean="0"/>
          </a:p>
          <a:p>
            <a:r>
              <a:rPr lang="en-US" dirty="0" smtClean="0"/>
              <a:t>Utilities must collect and report data, and</a:t>
            </a:r>
          </a:p>
          <a:p>
            <a:r>
              <a:rPr lang="en-US" dirty="0" smtClean="0"/>
              <a:t>Must submit </a:t>
            </a:r>
            <a:r>
              <a:rPr lang="en-US" dirty="0"/>
              <a:t>assessments of their low-income programs on a biennial basis</a:t>
            </a:r>
          </a:p>
          <a:p>
            <a:endParaRPr lang="en-US" dirty="0" smtClean="0"/>
          </a:p>
          <a:p>
            <a:pPr lvl="1"/>
            <a:endParaRPr lang="en-US" dirty="0" smtClean="0"/>
          </a:p>
        </p:txBody>
      </p:sp>
    </p:spTree>
    <p:extLst>
      <p:ext uri="{BB962C8B-B14F-4D97-AF65-F5344CB8AC3E}">
        <p14:creationId xmlns:p14="http://schemas.microsoft.com/office/powerpoint/2010/main" val="573063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utreach </a:t>
            </a:r>
            <a:r>
              <a:rPr lang="en-US" dirty="0"/>
              <a:t>and engagement</a:t>
            </a:r>
          </a:p>
        </p:txBody>
      </p:sp>
      <p:sp>
        <p:nvSpPr>
          <p:cNvPr id="3" name="Content Placeholder 2"/>
          <p:cNvSpPr>
            <a:spLocks noGrp="1"/>
          </p:cNvSpPr>
          <p:nvPr>
            <p:ph idx="1"/>
          </p:nvPr>
        </p:nvSpPr>
        <p:spPr/>
        <p:txBody>
          <a:bodyPr/>
          <a:lstStyle/>
          <a:p>
            <a:r>
              <a:rPr lang="en-US" dirty="0" smtClean="0"/>
              <a:t>People </a:t>
            </a:r>
            <a:r>
              <a:rPr lang="en-US" dirty="0"/>
              <a:t>need to be able to visualize the system of services that are available to them; e.g. through a map or some kind of easily accessible visualization</a:t>
            </a:r>
          </a:p>
        </p:txBody>
      </p:sp>
    </p:spTree>
    <p:extLst>
      <p:ext uri="{BB962C8B-B14F-4D97-AF65-F5344CB8AC3E}">
        <p14:creationId xmlns:p14="http://schemas.microsoft.com/office/powerpoint/2010/main" val="264257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utreach </a:t>
            </a:r>
            <a:r>
              <a:rPr lang="en-US" dirty="0"/>
              <a:t>and engagement</a:t>
            </a:r>
          </a:p>
        </p:txBody>
      </p:sp>
      <p:sp>
        <p:nvSpPr>
          <p:cNvPr id="3" name="Content Placeholder 2"/>
          <p:cNvSpPr>
            <a:spLocks noGrp="1"/>
          </p:cNvSpPr>
          <p:nvPr>
            <p:ph idx="1"/>
          </p:nvPr>
        </p:nvSpPr>
        <p:spPr/>
        <p:txBody>
          <a:bodyPr/>
          <a:lstStyle/>
          <a:p>
            <a:r>
              <a:rPr lang="en-US" dirty="0"/>
              <a:t>Awareness messaging that immigration status will not impact, needs to be promoted if that info is not collected or will get them in trouble</a:t>
            </a:r>
          </a:p>
          <a:p>
            <a:endParaRPr lang="en-US" dirty="0"/>
          </a:p>
        </p:txBody>
      </p:sp>
    </p:spTree>
    <p:extLst>
      <p:ext uri="{BB962C8B-B14F-4D97-AF65-F5344CB8AC3E}">
        <p14:creationId xmlns:p14="http://schemas.microsoft.com/office/powerpoint/2010/main" val="991185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pplication methods</a:t>
            </a:r>
            <a:endParaRPr lang="en-US" dirty="0"/>
          </a:p>
        </p:txBody>
      </p:sp>
      <p:sp>
        <p:nvSpPr>
          <p:cNvPr id="3" name="Content Placeholder 2"/>
          <p:cNvSpPr>
            <a:spLocks noGrp="1"/>
          </p:cNvSpPr>
          <p:nvPr>
            <p:ph idx="1"/>
          </p:nvPr>
        </p:nvSpPr>
        <p:spPr/>
        <p:txBody>
          <a:bodyPr/>
          <a:lstStyle/>
          <a:p>
            <a:r>
              <a:rPr lang="en-US" dirty="0" smtClean="0"/>
              <a:t>Not </a:t>
            </a:r>
            <a:r>
              <a:rPr lang="en-US" dirty="0"/>
              <a:t>having access </a:t>
            </a:r>
            <a:r>
              <a:rPr lang="en-US" dirty="0" smtClean="0"/>
              <a:t>and the </a:t>
            </a:r>
            <a:r>
              <a:rPr lang="en-US" dirty="0"/>
              <a:t>time needed to go to appointments or interviews is </a:t>
            </a:r>
            <a:r>
              <a:rPr lang="en-US" dirty="0" smtClean="0"/>
              <a:t>a challenge</a:t>
            </a:r>
          </a:p>
          <a:p>
            <a:r>
              <a:rPr lang="en-US" dirty="0" smtClean="0"/>
              <a:t>In-person technical assistance is needed as it reduces fear</a:t>
            </a:r>
          </a:p>
          <a:p>
            <a:r>
              <a:rPr lang="en-US" dirty="0" smtClean="0"/>
              <a:t>Paper applications can be slow; applications could get lost if they are not digital</a:t>
            </a:r>
            <a:endParaRPr lang="en-US" dirty="0"/>
          </a:p>
        </p:txBody>
      </p:sp>
    </p:spTree>
    <p:extLst>
      <p:ext uri="{BB962C8B-B14F-4D97-AF65-F5344CB8AC3E}">
        <p14:creationId xmlns:p14="http://schemas.microsoft.com/office/powerpoint/2010/main" val="994834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pplication methods</a:t>
            </a:r>
            <a:endParaRPr lang="en-US" dirty="0"/>
          </a:p>
        </p:txBody>
      </p:sp>
      <p:sp>
        <p:nvSpPr>
          <p:cNvPr id="3" name="Content Placeholder 2"/>
          <p:cNvSpPr>
            <a:spLocks noGrp="1"/>
          </p:cNvSpPr>
          <p:nvPr>
            <p:ph idx="1"/>
          </p:nvPr>
        </p:nvSpPr>
        <p:spPr/>
        <p:txBody>
          <a:bodyPr/>
          <a:lstStyle/>
          <a:p>
            <a:r>
              <a:rPr lang="en-US" dirty="0"/>
              <a:t>For undocumented people, there is often fear attached to seeking government assistance; will connecting with a program result in deportation?</a:t>
            </a:r>
          </a:p>
          <a:p>
            <a:endParaRPr lang="en-US" dirty="0"/>
          </a:p>
        </p:txBody>
      </p:sp>
    </p:spTree>
    <p:extLst>
      <p:ext uri="{BB962C8B-B14F-4D97-AF65-F5344CB8AC3E}">
        <p14:creationId xmlns:p14="http://schemas.microsoft.com/office/powerpoint/2010/main" val="1849463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Self-attestation and income verification</a:t>
            </a:r>
            <a:endParaRPr lang="en-US" dirty="0"/>
          </a:p>
        </p:txBody>
      </p:sp>
      <p:sp>
        <p:nvSpPr>
          <p:cNvPr id="3" name="Content Placeholder 2"/>
          <p:cNvSpPr>
            <a:spLocks noGrp="1"/>
          </p:cNvSpPr>
          <p:nvPr>
            <p:ph idx="1"/>
          </p:nvPr>
        </p:nvSpPr>
        <p:spPr/>
        <p:txBody>
          <a:bodyPr/>
          <a:lstStyle/>
          <a:p>
            <a:r>
              <a:rPr lang="en-US" dirty="0"/>
              <a:t>What information does a program administrator really need to do enrollment in a program? Want to avoid duplicating paperwork</a:t>
            </a:r>
          </a:p>
          <a:p>
            <a:r>
              <a:rPr lang="en-US" dirty="0" smtClean="0"/>
              <a:t>What </a:t>
            </a:r>
            <a:r>
              <a:rPr lang="en-US" dirty="0"/>
              <a:t>about people like survivors of domestic violence who flee an abusive situation and can’t take all of their documents with them</a:t>
            </a:r>
            <a:r>
              <a:rPr lang="en-US" dirty="0" smtClean="0"/>
              <a:t>?</a:t>
            </a:r>
          </a:p>
          <a:p>
            <a:r>
              <a:rPr lang="en-US" dirty="0"/>
              <a:t>If people need help they need help, and a program should not have the presumption that people will lie or take advantage of a program</a:t>
            </a:r>
          </a:p>
          <a:p>
            <a:endParaRPr lang="en-US" dirty="0"/>
          </a:p>
        </p:txBody>
      </p:sp>
    </p:spTree>
    <p:extLst>
      <p:ext uri="{BB962C8B-B14F-4D97-AF65-F5344CB8AC3E}">
        <p14:creationId xmlns:p14="http://schemas.microsoft.com/office/powerpoint/2010/main" val="3071913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Self-attestation and income verification</a:t>
            </a:r>
          </a:p>
        </p:txBody>
      </p:sp>
      <p:sp>
        <p:nvSpPr>
          <p:cNvPr id="3" name="Content Placeholder 2"/>
          <p:cNvSpPr>
            <a:spLocks noGrp="1"/>
          </p:cNvSpPr>
          <p:nvPr>
            <p:ph idx="1"/>
          </p:nvPr>
        </p:nvSpPr>
        <p:spPr/>
        <p:txBody>
          <a:bodyPr/>
          <a:lstStyle/>
          <a:p>
            <a:r>
              <a:rPr lang="en-US" dirty="0" smtClean="0"/>
              <a:t>Self-attestation conversation in Colville: </a:t>
            </a:r>
          </a:p>
          <a:p>
            <a:pPr lvl="1"/>
            <a:r>
              <a:rPr lang="en-US" dirty="0" err="1" smtClean="0"/>
              <a:t>Avista’s</a:t>
            </a:r>
            <a:r>
              <a:rPr lang="en-US" dirty="0" smtClean="0"/>
              <a:t> </a:t>
            </a:r>
            <a:r>
              <a:rPr lang="en-US" dirty="0"/>
              <a:t>program found less than 6% of their randomly sampled households in Oregon pilot had discrepancies, and found that this increased enrollment and made the enrollment process faster </a:t>
            </a:r>
          </a:p>
        </p:txBody>
      </p:sp>
    </p:spTree>
    <p:extLst>
      <p:ext uri="{BB962C8B-B14F-4D97-AF65-F5344CB8AC3E}">
        <p14:creationId xmlns:p14="http://schemas.microsoft.com/office/powerpoint/2010/main" val="1528614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cliff</a:t>
            </a:r>
            <a:endParaRPr lang="en-US" dirty="0"/>
          </a:p>
        </p:txBody>
      </p:sp>
      <p:sp>
        <p:nvSpPr>
          <p:cNvPr id="3" name="Content Placeholder 2"/>
          <p:cNvSpPr>
            <a:spLocks noGrp="1"/>
          </p:cNvSpPr>
          <p:nvPr>
            <p:ph idx="1"/>
          </p:nvPr>
        </p:nvSpPr>
        <p:spPr/>
        <p:txBody>
          <a:bodyPr/>
          <a:lstStyle/>
          <a:p>
            <a:pPr lvl="0"/>
            <a:r>
              <a:rPr lang="en-US" dirty="0"/>
              <a:t>Think through a solution to avoid loss of SNAP benefits that trickle to other disparities</a:t>
            </a:r>
          </a:p>
          <a:p>
            <a:pPr lvl="1"/>
            <a:r>
              <a:rPr lang="en-US" dirty="0"/>
              <a:t>Prevents advancement, transitional component (3 month grace period)</a:t>
            </a:r>
          </a:p>
          <a:p>
            <a:pPr lvl="1"/>
            <a:r>
              <a:rPr lang="en-US" dirty="0" smtClean="0"/>
              <a:t>Benefit </a:t>
            </a:r>
            <a:r>
              <a:rPr lang="en-US" dirty="0"/>
              <a:t>cliff crash in childcare, rent (TANF has transitional model)</a:t>
            </a:r>
          </a:p>
          <a:p>
            <a:endParaRPr lang="en-US" dirty="0"/>
          </a:p>
        </p:txBody>
      </p:sp>
    </p:spTree>
    <p:extLst>
      <p:ext uri="{BB962C8B-B14F-4D97-AF65-F5344CB8AC3E}">
        <p14:creationId xmlns:p14="http://schemas.microsoft.com/office/powerpoint/2010/main" val="390330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bill discount mechanism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821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bill discount mechanism </a:t>
            </a:r>
            <a:endParaRPr lang="en-US" dirty="0"/>
          </a:p>
        </p:txBody>
      </p:sp>
      <p:sp>
        <p:nvSpPr>
          <p:cNvPr id="3" name="Content Placeholder 2"/>
          <p:cNvSpPr>
            <a:spLocks noGrp="1"/>
          </p:cNvSpPr>
          <p:nvPr>
            <p:ph idx="1"/>
          </p:nvPr>
        </p:nvSpPr>
        <p:spPr/>
        <p:txBody>
          <a:bodyPr>
            <a:normAutofit/>
          </a:bodyPr>
          <a:lstStyle/>
          <a:p>
            <a:pPr lvl="0"/>
            <a:r>
              <a:rPr lang="en-US" dirty="0" smtClean="0"/>
              <a:t>An income tiered discount mechanism was overwhelmingly the favorite</a:t>
            </a:r>
          </a:p>
          <a:p>
            <a:pPr lvl="1"/>
            <a:r>
              <a:rPr lang="en-US" dirty="0" smtClean="0"/>
              <a:t>Common explanations:</a:t>
            </a:r>
          </a:p>
          <a:p>
            <a:pPr lvl="2"/>
            <a:r>
              <a:rPr lang="en-US" dirty="0" smtClean="0"/>
              <a:t>Equity (income-tiered discount) &gt; equality (uniform discount)</a:t>
            </a:r>
          </a:p>
          <a:p>
            <a:pPr lvl="2"/>
            <a:r>
              <a:rPr lang="en-US" dirty="0" smtClean="0"/>
              <a:t>Less administrative burden some (income tiered discount), than a personalize discount based one energy burden </a:t>
            </a:r>
          </a:p>
          <a:p>
            <a:pPr lvl="2"/>
            <a:r>
              <a:rPr lang="en-US" dirty="0" smtClean="0"/>
              <a:t>Less confusing for households, than a personalized discount based on energy burden </a:t>
            </a:r>
          </a:p>
        </p:txBody>
      </p:sp>
    </p:spTree>
    <p:extLst>
      <p:ext uri="{BB962C8B-B14F-4D97-AF65-F5344CB8AC3E}">
        <p14:creationId xmlns:p14="http://schemas.microsoft.com/office/powerpoint/2010/main" val="951817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bill discount mechanism</a:t>
            </a:r>
            <a:endParaRPr lang="en-US" dirty="0"/>
          </a:p>
        </p:txBody>
      </p:sp>
      <p:sp>
        <p:nvSpPr>
          <p:cNvPr id="3" name="Content Placeholder 2"/>
          <p:cNvSpPr>
            <a:spLocks noGrp="1"/>
          </p:cNvSpPr>
          <p:nvPr>
            <p:ph idx="1"/>
          </p:nvPr>
        </p:nvSpPr>
        <p:spPr/>
        <p:txBody>
          <a:bodyPr>
            <a:normAutofit/>
          </a:bodyPr>
          <a:lstStyle/>
          <a:p>
            <a:pPr lvl="0"/>
            <a:r>
              <a:rPr lang="en-US" dirty="0" smtClean="0"/>
              <a:t>Alternative visions</a:t>
            </a:r>
          </a:p>
          <a:p>
            <a:pPr lvl="1"/>
            <a:r>
              <a:rPr lang="en-US" dirty="0"/>
              <a:t>Uniform discount may be easier to administer when a program starts; the program could add tiers at a later </a:t>
            </a:r>
            <a:r>
              <a:rPr lang="en-US" dirty="0" smtClean="0"/>
              <a:t>date</a:t>
            </a:r>
          </a:p>
          <a:p>
            <a:pPr lvl="1"/>
            <a:r>
              <a:rPr lang="en-US" dirty="0" smtClean="0"/>
              <a:t>Some favored a personalized discount based on energy burden</a:t>
            </a:r>
          </a:p>
          <a:p>
            <a:pPr lvl="2"/>
            <a:r>
              <a:rPr lang="en-US" dirty="0" smtClean="0"/>
              <a:t>Many folks viewed this as most equitable that more directly targets the problem</a:t>
            </a:r>
          </a:p>
          <a:p>
            <a:pPr lvl="2"/>
            <a:r>
              <a:rPr lang="en-US" dirty="0" smtClean="0"/>
              <a:t>Some were concerned about conservation, particularly if there was a cap on household energy costs</a:t>
            </a:r>
          </a:p>
        </p:txBody>
      </p:sp>
    </p:spTree>
    <p:extLst>
      <p:ext uri="{BB962C8B-B14F-4D97-AF65-F5344CB8AC3E}">
        <p14:creationId xmlns:p14="http://schemas.microsoft.com/office/powerpoint/2010/main" val="287693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 120</a:t>
            </a:r>
            <a:endParaRPr lang="en-US" dirty="0"/>
          </a:p>
        </p:txBody>
      </p:sp>
      <p:sp>
        <p:nvSpPr>
          <p:cNvPr id="3" name="Content Placeholder 2"/>
          <p:cNvSpPr>
            <a:spLocks noGrp="1"/>
          </p:cNvSpPr>
          <p:nvPr>
            <p:ph idx="1"/>
          </p:nvPr>
        </p:nvSpPr>
        <p:spPr/>
        <p:txBody>
          <a:bodyPr>
            <a:normAutofit/>
          </a:bodyPr>
          <a:lstStyle/>
          <a:p>
            <a:r>
              <a:rPr lang="en-US" dirty="0" smtClean="0"/>
              <a:t>Commerce submits a biennial report to the Legislature that among other things</a:t>
            </a:r>
          </a:p>
          <a:p>
            <a:pPr lvl="1"/>
            <a:r>
              <a:rPr lang="en-US" dirty="0" smtClean="0"/>
              <a:t>Evaluates additional mechanisms for assistance, including </a:t>
            </a:r>
            <a:r>
              <a:rPr lang="en-US" dirty="0"/>
              <a:t>s</a:t>
            </a:r>
            <a:r>
              <a:rPr lang="en-US" dirty="0" smtClean="0"/>
              <a:t>ystem benefits charges</a:t>
            </a:r>
          </a:p>
          <a:p>
            <a:pPr lvl="1"/>
            <a:r>
              <a:rPr lang="en-US" dirty="0"/>
              <a:t>A</a:t>
            </a:r>
            <a:r>
              <a:rPr lang="en-US" dirty="0" smtClean="0"/>
              <a:t>ssess </a:t>
            </a:r>
            <a:r>
              <a:rPr lang="en-US" dirty="0"/>
              <a:t>mechanisms to prioritize energy assistance towards low-income households with a higher energy burden</a:t>
            </a:r>
            <a:endParaRPr lang="en-US" dirty="0" smtClean="0"/>
          </a:p>
          <a:p>
            <a:pPr lvl="1"/>
            <a:endParaRPr lang="en-US" dirty="0" smtClean="0"/>
          </a:p>
        </p:txBody>
      </p:sp>
    </p:spTree>
    <p:extLst>
      <p:ext uri="{BB962C8B-B14F-4D97-AF65-F5344CB8AC3E}">
        <p14:creationId xmlns:p14="http://schemas.microsoft.com/office/powerpoint/2010/main" val="3815804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takeaways from our workshops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2281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takeaways</a:t>
            </a:r>
            <a:endParaRPr lang="en-US" dirty="0"/>
          </a:p>
        </p:txBody>
      </p:sp>
      <p:sp>
        <p:nvSpPr>
          <p:cNvPr id="3" name="Content Placeholder 2"/>
          <p:cNvSpPr>
            <a:spLocks noGrp="1"/>
          </p:cNvSpPr>
          <p:nvPr>
            <p:ph idx="1"/>
          </p:nvPr>
        </p:nvSpPr>
        <p:spPr/>
        <p:txBody>
          <a:bodyPr>
            <a:normAutofit lnSpcReduction="10000"/>
          </a:bodyPr>
          <a:lstStyle/>
          <a:p>
            <a:r>
              <a:rPr lang="en-US" dirty="0" smtClean="0"/>
              <a:t>While regions have unique challenges and opportunities, service providers face many of the same challenges across the state, and see similar challenges for households in accessing services </a:t>
            </a:r>
          </a:p>
          <a:p>
            <a:r>
              <a:rPr lang="en-US" dirty="0" smtClean="0"/>
              <a:t>Programs cannot be designed for one type of household</a:t>
            </a:r>
          </a:p>
          <a:p>
            <a:r>
              <a:rPr lang="en-US" dirty="0" smtClean="0"/>
              <a:t>Community relationships and multiple doors to access programs are crucial for program success</a:t>
            </a:r>
          </a:p>
          <a:p>
            <a:r>
              <a:rPr lang="en-US" dirty="0" smtClean="0"/>
              <a:t>User-friendly applications and enrollment processes for households and service providers</a:t>
            </a:r>
          </a:p>
          <a:p>
            <a:r>
              <a:rPr lang="en-US" dirty="0" smtClean="0"/>
              <a:t>A program will need to grapple with a multitude of challenges </a:t>
            </a:r>
            <a:endParaRPr lang="en-US" dirty="0"/>
          </a:p>
        </p:txBody>
      </p:sp>
    </p:spTree>
    <p:extLst>
      <p:ext uri="{BB962C8B-B14F-4D97-AF65-F5344CB8AC3E}">
        <p14:creationId xmlns:p14="http://schemas.microsoft.com/office/powerpoint/2010/main" val="395496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report outline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403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outline goals for feedback</a:t>
            </a:r>
            <a:endParaRPr lang="en-US" dirty="0"/>
          </a:p>
        </p:txBody>
      </p:sp>
      <p:sp>
        <p:nvSpPr>
          <p:cNvPr id="3" name="Content Placeholder 2"/>
          <p:cNvSpPr>
            <a:spLocks noGrp="1"/>
          </p:cNvSpPr>
          <p:nvPr>
            <p:ph idx="1"/>
          </p:nvPr>
        </p:nvSpPr>
        <p:spPr/>
        <p:txBody>
          <a:bodyPr/>
          <a:lstStyle/>
          <a:p>
            <a:r>
              <a:rPr lang="en-US" dirty="0" smtClean="0"/>
              <a:t>Helps identify and clarify issues to be discussed in the report, and additional issues folks would like to discuss</a:t>
            </a:r>
          </a:p>
          <a:p>
            <a:r>
              <a:rPr lang="en-US" dirty="0" smtClean="0"/>
              <a:t>Helps surface questions about program elements</a:t>
            </a:r>
          </a:p>
          <a:p>
            <a:r>
              <a:rPr lang="en-US" dirty="0"/>
              <a:t>Helps us clarify terms or raise </a:t>
            </a:r>
            <a:r>
              <a:rPr lang="en-US" dirty="0" smtClean="0"/>
              <a:t>questions</a:t>
            </a:r>
          </a:p>
        </p:txBody>
      </p:sp>
    </p:spTree>
    <p:extLst>
      <p:ext uri="{BB962C8B-B14F-4D97-AF65-F5344CB8AC3E}">
        <p14:creationId xmlns:p14="http://schemas.microsoft.com/office/powerpoint/2010/main" val="3117445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6530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0" indent="0">
              <a:buNone/>
            </a:pPr>
            <a:r>
              <a:rPr lang="en-US" dirty="0" smtClean="0"/>
              <a:t>Statewide program design study</a:t>
            </a:r>
          </a:p>
          <a:p>
            <a:r>
              <a:rPr lang="en-US" dirty="0" smtClean="0"/>
              <a:t>Draft outline posted on CETA Energy Assistance webpage</a:t>
            </a:r>
          </a:p>
          <a:p>
            <a:r>
              <a:rPr lang="en-US" dirty="0" smtClean="0"/>
              <a:t>Comment deadline: Friday, Feb. 9</a:t>
            </a:r>
          </a:p>
          <a:p>
            <a:r>
              <a:rPr lang="en-US" dirty="0" smtClean="0"/>
              <a:t>Next workshop: Thursday, Feb. 22, 1 pm to 3 pm</a:t>
            </a:r>
          </a:p>
          <a:p>
            <a:endParaRPr lang="en-US" dirty="0" smtClean="0"/>
          </a:p>
          <a:p>
            <a:pPr marL="0" indent="0">
              <a:buNone/>
            </a:pPr>
            <a:r>
              <a:rPr lang="en-US" dirty="0" smtClean="0"/>
              <a:t>Sec. 120 Reporting</a:t>
            </a:r>
          </a:p>
          <a:p>
            <a:r>
              <a:rPr lang="en-US" dirty="0" smtClean="0"/>
              <a:t>Reporting template is published for reporting years 2022-2023</a:t>
            </a:r>
          </a:p>
          <a:p>
            <a:r>
              <a:rPr lang="en-US" dirty="0" smtClean="0"/>
              <a:t>Reporting deadline: April 1, 2024</a:t>
            </a:r>
          </a:p>
          <a:p>
            <a:endParaRPr lang="en-US" dirty="0"/>
          </a:p>
          <a:p>
            <a:pPr marL="0" indent="0">
              <a:buNone/>
            </a:pPr>
            <a:endParaRPr lang="en-US" dirty="0" smtClean="0"/>
          </a:p>
        </p:txBody>
      </p:sp>
    </p:spTree>
    <p:extLst>
      <p:ext uri="{BB962C8B-B14F-4D97-AF65-F5344CB8AC3E}">
        <p14:creationId xmlns:p14="http://schemas.microsoft.com/office/powerpoint/2010/main" val="1798002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Michael Furze</a:t>
            </a:r>
            <a:endParaRPr lang="en-US" dirty="0"/>
          </a:p>
        </p:txBody>
      </p:sp>
      <p:sp>
        <p:nvSpPr>
          <p:cNvPr id="3" name="Text Placeholder 2"/>
          <p:cNvSpPr>
            <a:spLocks noGrp="1"/>
          </p:cNvSpPr>
          <p:nvPr>
            <p:ph type="body" sz="quarter" idx="11"/>
          </p:nvPr>
        </p:nvSpPr>
        <p:spPr/>
        <p:txBody>
          <a:bodyPr/>
          <a:lstStyle/>
          <a:p>
            <a:r>
              <a:rPr lang="en-US" dirty="0" smtClean="0"/>
              <a:t>Assistant Director, Energy Division</a:t>
            </a:r>
            <a:endParaRPr lang="en-US" dirty="0"/>
          </a:p>
        </p:txBody>
      </p:sp>
      <p:sp>
        <p:nvSpPr>
          <p:cNvPr id="4" name="Text Placeholder 3"/>
          <p:cNvSpPr>
            <a:spLocks noGrp="1"/>
          </p:cNvSpPr>
          <p:nvPr>
            <p:ph type="body" sz="quarter" idx="12"/>
          </p:nvPr>
        </p:nvSpPr>
        <p:spPr/>
        <p:txBody>
          <a:bodyPr/>
          <a:lstStyle/>
          <a:p>
            <a:r>
              <a:rPr lang="en-US" dirty="0" smtClean="0"/>
              <a:t>michael.furze@commerce.wa.gov</a:t>
            </a:r>
            <a:endParaRPr lang="en-US" dirty="0"/>
          </a:p>
        </p:txBody>
      </p:sp>
      <p:sp>
        <p:nvSpPr>
          <p:cNvPr id="5" name="Text Placeholder 4"/>
          <p:cNvSpPr>
            <a:spLocks noGrp="1"/>
          </p:cNvSpPr>
          <p:nvPr>
            <p:ph type="body" sz="quarter" idx="13"/>
          </p:nvPr>
        </p:nvSpPr>
        <p:spPr/>
        <p:txBody>
          <a:bodyPr/>
          <a:lstStyle/>
          <a:p>
            <a:r>
              <a:rPr lang="en-US" dirty="0"/>
              <a:t>(360) 529-9587</a:t>
            </a:r>
          </a:p>
        </p:txBody>
      </p:sp>
      <p:sp>
        <p:nvSpPr>
          <p:cNvPr id="6" name="Text Placeholder 5"/>
          <p:cNvSpPr>
            <a:spLocks noGrp="1"/>
          </p:cNvSpPr>
          <p:nvPr>
            <p:ph type="body" sz="quarter" idx="14"/>
          </p:nvPr>
        </p:nvSpPr>
        <p:spPr/>
        <p:txBody>
          <a:bodyPr/>
          <a:lstStyle/>
          <a:p>
            <a:r>
              <a:rPr lang="en-US" dirty="0" smtClean="0"/>
              <a:t>Glenn Blackmon</a:t>
            </a:r>
            <a:endParaRPr lang="en-US" dirty="0"/>
          </a:p>
        </p:txBody>
      </p:sp>
      <p:sp>
        <p:nvSpPr>
          <p:cNvPr id="7" name="Text Placeholder 6"/>
          <p:cNvSpPr>
            <a:spLocks noGrp="1"/>
          </p:cNvSpPr>
          <p:nvPr>
            <p:ph type="body" sz="quarter" idx="15"/>
          </p:nvPr>
        </p:nvSpPr>
        <p:spPr/>
        <p:txBody>
          <a:bodyPr/>
          <a:lstStyle/>
          <a:p>
            <a:r>
              <a:rPr lang="en-US" dirty="0" smtClean="0"/>
              <a:t>Manager, Energy Policy Office</a:t>
            </a:r>
            <a:endParaRPr lang="en-US" dirty="0"/>
          </a:p>
        </p:txBody>
      </p:sp>
      <p:sp>
        <p:nvSpPr>
          <p:cNvPr id="8" name="Text Placeholder 7"/>
          <p:cNvSpPr>
            <a:spLocks noGrp="1"/>
          </p:cNvSpPr>
          <p:nvPr>
            <p:ph type="body" sz="quarter" idx="16"/>
          </p:nvPr>
        </p:nvSpPr>
        <p:spPr/>
        <p:txBody>
          <a:bodyPr/>
          <a:lstStyle/>
          <a:p>
            <a:r>
              <a:rPr lang="en-US" dirty="0"/>
              <a:t>glenn.blackmon@commerce.wa.gov</a:t>
            </a:r>
          </a:p>
        </p:txBody>
      </p:sp>
      <p:sp>
        <p:nvSpPr>
          <p:cNvPr id="9" name="Text Placeholder 8"/>
          <p:cNvSpPr>
            <a:spLocks noGrp="1"/>
          </p:cNvSpPr>
          <p:nvPr>
            <p:ph type="body" sz="quarter" idx="17"/>
          </p:nvPr>
        </p:nvSpPr>
        <p:spPr/>
        <p:txBody>
          <a:bodyPr/>
          <a:lstStyle/>
          <a:p>
            <a:r>
              <a:rPr lang="en-US" dirty="0"/>
              <a:t>(360) 725-2915</a:t>
            </a:r>
          </a:p>
        </p:txBody>
      </p:sp>
      <p:sp>
        <p:nvSpPr>
          <p:cNvPr id="10" name="Text Placeholder 9"/>
          <p:cNvSpPr>
            <a:spLocks noGrp="1"/>
          </p:cNvSpPr>
          <p:nvPr>
            <p:ph type="body" sz="quarter" idx="18"/>
          </p:nvPr>
        </p:nvSpPr>
        <p:spPr/>
        <p:txBody>
          <a:bodyPr/>
          <a:lstStyle/>
          <a:p>
            <a:r>
              <a:rPr lang="en-US" dirty="0" smtClean="0"/>
              <a:t>Austin Scharff</a:t>
            </a:r>
            <a:endParaRPr lang="en-US" dirty="0"/>
          </a:p>
        </p:txBody>
      </p:sp>
      <p:sp>
        <p:nvSpPr>
          <p:cNvPr id="11" name="Text Placeholder 10"/>
          <p:cNvSpPr>
            <a:spLocks noGrp="1"/>
          </p:cNvSpPr>
          <p:nvPr>
            <p:ph type="body" sz="quarter" idx="19"/>
          </p:nvPr>
        </p:nvSpPr>
        <p:spPr/>
        <p:txBody>
          <a:bodyPr/>
          <a:lstStyle/>
          <a:p>
            <a:r>
              <a:rPr lang="en-US" dirty="0" smtClean="0"/>
              <a:t>Energy Policy Specialist</a:t>
            </a:r>
            <a:endParaRPr lang="en-US" dirty="0"/>
          </a:p>
        </p:txBody>
      </p:sp>
      <p:sp>
        <p:nvSpPr>
          <p:cNvPr id="12" name="Text Placeholder 11"/>
          <p:cNvSpPr>
            <a:spLocks noGrp="1"/>
          </p:cNvSpPr>
          <p:nvPr>
            <p:ph type="body" sz="quarter" idx="20"/>
          </p:nvPr>
        </p:nvSpPr>
        <p:spPr/>
        <p:txBody>
          <a:bodyPr/>
          <a:lstStyle/>
          <a:p>
            <a:r>
              <a:rPr lang="en-US" dirty="0" smtClean="0"/>
              <a:t>austin.scharff@commerce.wa.gov</a:t>
            </a:r>
            <a:endParaRPr lang="en-US" dirty="0"/>
          </a:p>
        </p:txBody>
      </p:sp>
      <p:sp>
        <p:nvSpPr>
          <p:cNvPr id="13" name="Text Placeholder 12"/>
          <p:cNvSpPr>
            <a:spLocks noGrp="1"/>
          </p:cNvSpPr>
          <p:nvPr>
            <p:ph type="body" sz="quarter" idx="21"/>
          </p:nvPr>
        </p:nvSpPr>
        <p:spPr>
          <a:xfrm>
            <a:off x="833327" y="5983566"/>
            <a:ext cx="3670301" cy="297335"/>
          </a:xfrm>
        </p:spPr>
        <p:txBody>
          <a:bodyPr/>
          <a:lstStyle/>
          <a:p>
            <a:r>
              <a:rPr lang="en-US" dirty="0" smtClean="0"/>
              <a:t>(360) 764-9632</a:t>
            </a:r>
            <a:endParaRPr lang="en-US" dirty="0"/>
          </a:p>
        </p:txBody>
      </p:sp>
      <p:sp>
        <p:nvSpPr>
          <p:cNvPr id="14" name="Text Placeholder 9"/>
          <p:cNvSpPr txBox="1">
            <a:spLocks/>
          </p:cNvSpPr>
          <p:nvPr/>
        </p:nvSpPr>
        <p:spPr>
          <a:xfrm>
            <a:off x="4505104" y="3358954"/>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Dave Pringle</a:t>
            </a:r>
            <a:endParaRPr lang="en-US" dirty="0"/>
          </a:p>
        </p:txBody>
      </p:sp>
      <p:sp>
        <p:nvSpPr>
          <p:cNvPr id="15" name="Text Placeholder 10"/>
          <p:cNvSpPr txBox="1">
            <a:spLocks/>
          </p:cNvSpPr>
          <p:nvPr/>
        </p:nvSpPr>
        <p:spPr>
          <a:xfrm>
            <a:off x="4496237" y="3692442"/>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all"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Interim Gov. Affairs and Policy Director</a:t>
            </a:r>
            <a:endParaRPr lang="en-US" dirty="0"/>
          </a:p>
        </p:txBody>
      </p:sp>
      <p:sp>
        <p:nvSpPr>
          <p:cNvPr id="16" name="Text Placeholder 11"/>
          <p:cNvSpPr txBox="1">
            <a:spLocks/>
          </p:cNvSpPr>
          <p:nvPr/>
        </p:nvSpPr>
        <p:spPr>
          <a:xfrm>
            <a:off x="4502150" y="4034542"/>
            <a:ext cx="3670300"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dave.pringle@commerce.wa.gov</a:t>
            </a:r>
            <a:endParaRPr lang="en-US" dirty="0"/>
          </a:p>
        </p:txBody>
      </p:sp>
      <p:sp>
        <p:nvSpPr>
          <p:cNvPr id="17" name="Text Placeholder 12"/>
          <p:cNvSpPr txBox="1">
            <a:spLocks/>
          </p:cNvSpPr>
          <p:nvPr/>
        </p:nvSpPr>
        <p:spPr>
          <a:xfrm>
            <a:off x="4502149" y="4340332"/>
            <a:ext cx="3670301"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(360) 918-6033</a:t>
            </a:r>
            <a:endParaRPr lang="en-US" dirty="0"/>
          </a:p>
        </p:txBody>
      </p:sp>
      <p:sp>
        <p:nvSpPr>
          <p:cNvPr id="18" name="Text Placeholder 9"/>
          <p:cNvSpPr txBox="1">
            <a:spLocks/>
          </p:cNvSpPr>
          <p:nvPr/>
        </p:nvSpPr>
        <p:spPr>
          <a:xfrm>
            <a:off x="4499195" y="5040370"/>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Amanda Hathaway </a:t>
            </a:r>
            <a:endParaRPr lang="en-US" dirty="0"/>
          </a:p>
        </p:txBody>
      </p:sp>
      <p:sp>
        <p:nvSpPr>
          <p:cNvPr id="19" name="Text Placeholder 10"/>
          <p:cNvSpPr txBox="1">
            <a:spLocks/>
          </p:cNvSpPr>
          <p:nvPr/>
        </p:nvSpPr>
        <p:spPr>
          <a:xfrm>
            <a:off x="4499195" y="5359641"/>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all"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Legislative Coordinator</a:t>
            </a:r>
            <a:endParaRPr lang="en-US" dirty="0"/>
          </a:p>
        </p:txBody>
      </p:sp>
      <p:sp>
        <p:nvSpPr>
          <p:cNvPr id="20" name="Text Placeholder 11"/>
          <p:cNvSpPr txBox="1">
            <a:spLocks/>
          </p:cNvSpPr>
          <p:nvPr/>
        </p:nvSpPr>
        <p:spPr>
          <a:xfrm>
            <a:off x="4502149" y="5691935"/>
            <a:ext cx="3670300"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amanda.hathaway@commerce.wa.gov</a:t>
            </a:r>
            <a:endParaRPr lang="en-US" dirty="0"/>
          </a:p>
        </p:txBody>
      </p:sp>
      <p:sp>
        <p:nvSpPr>
          <p:cNvPr id="23" name="Text Placeholder 12"/>
          <p:cNvSpPr txBox="1">
            <a:spLocks/>
          </p:cNvSpPr>
          <p:nvPr/>
        </p:nvSpPr>
        <p:spPr>
          <a:xfrm>
            <a:off x="4499194" y="5987660"/>
            <a:ext cx="3670301"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(360) 789-0843</a:t>
            </a:r>
            <a:endParaRPr lang="en-US" dirty="0"/>
          </a:p>
        </p:txBody>
      </p:sp>
      <p:sp>
        <p:nvSpPr>
          <p:cNvPr id="24" name="Text Placeholder 9"/>
          <p:cNvSpPr txBox="1">
            <a:spLocks/>
          </p:cNvSpPr>
          <p:nvPr/>
        </p:nvSpPr>
        <p:spPr>
          <a:xfrm>
            <a:off x="8166537" y="5008473"/>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Amelia Fujikawa</a:t>
            </a:r>
            <a:endParaRPr lang="en-US" dirty="0"/>
          </a:p>
        </p:txBody>
      </p:sp>
      <p:sp>
        <p:nvSpPr>
          <p:cNvPr id="25" name="Text Placeholder 10"/>
          <p:cNvSpPr txBox="1">
            <a:spLocks/>
          </p:cNvSpPr>
          <p:nvPr/>
        </p:nvSpPr>
        <p:spPr>
          <a:xfrm>
            <a:off x="8166537" y="5347447"/>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all"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Americorp fellow</a:t>
            </a:r>
            <a:endParaRPr lang="en-US" dirty="0"/>
          </a:p>
        </p:txBody>
      </p:sp>
      <p:sp>
        <p:nvSpPr>
          <p:cNvPr id="26" name="Text Placeholder 11"/>
          <p:cNvSpPr txBox="1">
            <a:spLocks/>
          </p:cNvSpPr>
          <p:nvPr/>
        </p:nvSpPr>
        <p:spPr>
          <a:xfrm>
            <a:off x="8169494" y="5696029"/>
            <a:ext cx="3670300"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Amelia.Fujikawa@commerce.wa.gov</a:t>
            </a:r>
            <a:endParaRPr lang="en-US" dirty="0"/>
          </a:p>
        </p:txBody>
      </p:sp>
      <p:pic>
        <p:nvPicPr>
          <p:cNvPr id="21" name="Picture 20"/>
          <p:cNvPicPr>
            <a:picLocks noChangeAspect="1"/>
          </p:cNvPicPr>
          <p:nvPr/>
        </p:nvPicPr>
        <p:blipFill>
          <a:blip r:embed="rId2"/>
          <a:stretch>
            <a:fillRect/>
          </a:stretch>
        </p:blipFill>
        <p:spPr>
          <a:xfrm>
            <a:off x="8175404" y="3281310"/>
            <a:ext cx="3724979" cy="499915"/>
          </a:xfrm>
          <a:prstGeom prst="rect">
            <a:avLst/>
          </a:prstGeom>
        </p:spPr>
      </p:pic>
      <p:sp>
        <p:nvSpPr>
          <p:cNvPr id="29" name="Text Placeholder 10"/>
          <p:cNvSpPr txBox="1">
            <a:spLocks/>
          </p:cNvSpPr>
          <p:nvPr/>
        </p:nvSpPr>
        <p:spPr>
          <a:xfrm>
            <a:off x="8238950" y="3690919"/>
            <a:ext cx="367030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all"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Legislative Coordinator, Energy Division</a:t>
            </a:r>
            <a:endParaRPr lang="en-US" dirty="0"/>
          </a:p>
        </p:txBody>
      </p:sp>
      <p:sp>
        <p:nvSpPr>
          <p:cNvPr id="30" name="Text Placeholder 11"/>
          <p:cNvSpPr txBox="1">
            <a:spLocks/>
          </p:cNvSpPr>
          <p:nvPr/>
        </p:nvSpPr>
        <p:spPr>
          <a:xfrm>
            <a:off x="8238950" y="4035635"/>
            <a:ext cx="3670300"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nick.manning@commerce.wa.gov</a:t>
            </a:r>
            <a:endParaRPr lang="en-US" dirty="0"/>
          </a:p>
        </p:txBody>
      </p:sp>
      <p:sp>
        <p:nvSpPr>
          <p:cNvPr id="31" name="Text Placeholder 12"/>
          <p:cNvSpPr txBox="1">
            <a:spLocks/>
          </p:cNvSpPr>
          <p:nvPr/>
        </p:nvSpPr>
        <p:spPr>
          <a:xfrm>
            <a:off x="8230082" y="4340332"/>
            <a:ext cx="3670301" cy="297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(360) 918-6033</a:t>
            </a:r>
            <a:endParaRPr lang="en-US" dirty="0"/>
          </a:p>
        </p:txBody>
      </p:sp>
    </p:spTree>
    <p:extLst>
      <p:ext uri="{BB962C8B-B14F-4D97-AF65-F5344CB8AC3E}">
        <p14:creationId xmlns:p14="http://schemas.microsoft.com/office/powerpoint/2010/main" val="683017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Utility program participation is significantly low across the board</a:t>
            </a:r>
          </a:p>
        </p:txBody>
      </p:sp>
      <p:sp>
        <p:nvSpPr>
          <p:cNvPr id="3" name="Content Placeholder 2"/>
          <p:cNvSpPr>
            <a:spLocks noGrp="1"/>
          </p:cNvSpPr>
          <p:nvPr>
            <p:ph idx="1"/>
          </p:nvPr>
        </p:nvSpPr>
        <p:spPr/>
        <p:txBody>
          <a:bodyPr/>
          <a:lstStyle/>
          <a:p>
            <a:r>
              <a:rPr lang="en-US" dirty="0"/>
              <a:t>Utility programs serve only a small percentage (about 25%) of low-income households compared to individual statewide programs, such as the Supplemental Nutrition Assistance Program (SNAP), that have similar eligibility </a:t>
            </a:r>
            <a:r>
              <a:rPr lang="en-US" dirty="0" smtClean="0"/>
              <a:t>standards</a:t>
            </a:r>
          </a:p>
          <a:p>
            <a:endParaRPr lang="en-US" dirty="0"/>
          </a:p>
        </p:txBody>
      </p:sp>
    </p:spTree>
    <p:extLst>
      <p:ext uri="{BB962C8B-B14F-4D97-AF65-F5344CB8AC3E}">
        <p14:creationId xmlns:p14="http://schemas.microsoft.com/office/powerpoint/2010/main" val="360840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tatewide Approach</a:t>
            </a:r>
            <a:endParaRPr lang="en-US" dirty="0"/>
          </a:p>
        </p:txBody>
      </p:sp>
      <p:sp>
        <p:nvSpPr>
          <p:cNvPr id="3" name="Content Placeholder 2"/>
          <p:cNvSpPr>
            <a:spLocks noGrp="1"/>
          </p:cNvSpPr>
          <p:nvPr>
            <p:ph idx="1"/>
          </p:nvPr>
        </p:nvSpPr>
        <p:spPr/>
        <p:txBody>
          <a:bodyPr/>
          <a:lstStyle/>
          <a:p>
            <a:pPr lvl="0"/>
            <a:r>
              <a:rPr lang="en-US" dirty="0" smtClean="0"/>
              <a:t>Potential benefits</a:t>
            </a:r>
          </a:p>
          <a:p>
            <a:pPr lvl="1"/>
            <a:r>
              <a:rPr lang="en-US" dirty="0" smtClean="0"/>
              <a:t>Universal </a:t>
            </a:r>
            <a:r>
              <a:rPr lang="en-US" dirty="0"/>
              <a:t>access to energy assistance </a:t>
            </a:r>
          </a:p>
          <a:p>
            <a:pPr lvl="1"/>
            <a:r>
              <a:rPr lang="en-US" dirty="0"/>
              <a:t>Increased program </a:t>
            </a:r>
            <a:r>
              <a:rPr lang="en-US" dirty="0" smtClean="0"/>
              <a:t>participation</a:t>
            </a:r>
            <a:endParaRPr lang="en-US" dirty="0"/>
          </a:p>
          <a:p>
            <a:pPr lvl="1"/>
            <a:r>
              <a:rPr lang="en-US" dirty="0"/>
              <a:t>Improved targeting of assistance to those with the most need</a:t>
            </a:r>
          </a:p>
          <a:p>
            <a:pPr lvl="1"/>
            <a:r>
              <a:rPr lang="en-US" dirty="0"/>
              <a:t>Protection from potential rate </a:t>
            </a:r>
            <a:r>
              <a:rPr lang="en-US" dirty="0" smtClean="0"/>
              <a:t>hikes </a:t>
            </a:r>
          </a:p>
          <a:p>
            <a:pPr lvl="1"/>
            <a:r>
              <a:rPr lang="en-US" dirty="0" smtClean="0"/>
              <a:t>Reduced </a:t>
            </a:r>
            <a:r>
              <a:rPr lang="en-US" dirty="0"/>
              <a:t>administrative </a:t>
            </a:r>
            <a:r>
              <a:rPr lang="en-US" dirty="0" smtClean="0"/>
              <a:t>costs statewide</a:t>
            </a:r>
            <a:endParaRPr lang="en-US" dirty="0"/>
          </a:p>
          <a:p>
            <a:pPr lvl="1"/>
            <a:r>
              <a:rPr lang="en-US" dirty="0"/>
              <a:t>Reliable funding (with </a:t>
            </a:r>
            <a:r>
              <a:rPr lang="en-US" dirty="0" smtClean="0"/>
              <a:t>system </a:t>
            </a:r>
            <a:r>
              <a:rPr lang="en-US" dirty="0"/>
              <a:t>benefits charge)</a:t>
            </a:r>
          </a:p>
          <a:p>
            <a:endParaRPr lang="en-US" dirty="0"/>
          </a:p>
        </p:txBody>
      </p:sp>
    </p:spTree>
    <p:extLst>
      <p:ext uri="{BB962C8B-B14F-4D97-AF65-F5344CB8AC3E}">
        <p14:creationId xmlns:p14="http://schemas.microsoft.com/office/powerpoint/2010/main" val="310078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program design study</a:t>
            </a:r>
            <a:endParaRPr lang="en-US" dirty="0"/>
          </a:p>
        </p:txBody>
      </p:sp>
      <p:sp>
        <p:nvSpPr>
          <p:cNvPr id="3" name="Content Placeholder 2"/>
          <p:cNvSpPr>
            <a:spLocks noGrp="1"/>
          </p:cNvSpPr>
          <p:nvPr>
            <p:ph idx="1"/>
          </p:nvPr>
        </p:nvSpPr>
        <p:spPr>
          <a:xfrm>
            <a:off x="838200" y="1825625"/>
            <a:ext cx="10515600" cy="4609042"/>
          </a:xfrm>
        </p:spPr>
        <p:txBody>
          <a:bodyPr>
            <a:normAutofit/>
          </a:bodyPr>
          <a:lstStyle/>
          <a:p>
            <a:r>
              <a:rPr lang="en-US" dirty="0" smtClean="0">
                <a:ea typeface="Calibri" panose="020F0502020204030204" pitchFamily="34" charset="0"/>
                <a:cs typeface="Times New Roman" panose="02020603050405020304" pitchFamily="18" charset="0"/>
              </a:rPr>
              <a:t>Engrossed Substitute Senate Bill 5187 (2023)</a:t>
            </a:r>
          </a:p>
          <a:p>
            <a:pPr lvl="1"/>
            <a:r>
              <a:rPr lang="en-US" dirty="0" smtClean="0">
                <a:ea typeface="Calibri" panose="020F0502020204030204" pitchFamily="34" charset="0"/>
                <a:cs typeface="Times New Roman" panose="02020603050405020304" pitchFamily="18" charset="0"/>
              </a:rPr>
              <a:t>“[A] state </a:t>
            </a:r>
            <a:r>
              <a:rPr lang="en-US" dirty="0">
                <a:ea typeface="Calibri" panose="020F0502020204030204" pitchFamily="34" charset="0"/>
                <a:cs typeface="Times New Roman" panose="02020603050405020304" pitchFamily="18" charset="0"/>
              </a:rPr>
              <a:t>appropriation is provided solely for the department to </a:t>
            </a:r>
            <a:r>
              <a:rPr lang="en-US" b="1" dirty="0">
                <a:ea typeface="Calibri" panose="020F0502020204030204" pitchFamily="34" charset="0"/>
                <a:cs typeface="Times New Roman" panose="02020603050405020304" pitchFamily="18" charset="0"/>
              </a:rPr>
              <a:t>develop recommendations on a design for a statewide energy assistance program</a:t>
            </a:r>
            <a:r>
              <a:rPr lang="en-US" dirty="0">
                <a:ea typeface="Calibri" panose="020F0502020204030204" pitchFamily="34" charset="0"/>
                <a:cs typeface="Times New Roman" panose="02020603050405020304" pitchFamily="18" charset="0"/>
              </a:rPr>
              <a:t> to address the energy burden </a:t>
            </a:r>
            <a:r>
              <a:rPr lang="en-US" dirty="0" smtClean="0">
                <a:ea typeface="Calibri" panose="020F0502020204030204" pitchFamily="34" charset="0"/>
                <a:cs typeface="Times New Roman" panose="02020603050405020304" pitchFamily="18" charset="0"/>
              </a:rPr>
              <a:t>[of] and </a:t>
            </a:r>
            <a:r>
              <a:rPr lang="en-US" dirty="0">
                <a:ea typeface="Calibri" panose="020F0502020204030204" pitchFamily="34" charset="0"/>
                <a:cs typeface="Times New Roman" panose="02020603050405020304" pitchFamily="18" charset="0"/>
              </a:rPr>
              <a:t>provide access to energy assistance for low-income households</a:t>
            </a:r>
            <a:r>
              <a:rPr lang="en-US" dirty="0" smtClean="0">
                <a:ea typeface="Calibri" panose="020F0502020204030204" pitchFamily="34" charset="0"/>
                <a:cs typeface="Times New Roman" panose="02020603050405020304" pitchFamily="18" charset="0"/>
              </a:rPr>
              <a:t>.” </a:t>
            </a:r>
          </a:p>
          <a:p>
            <a:r>
              <a:rPr lang="en-US" dirty="0" smtClean="0"/>
              <a:t>Deadline: </a:t>
            </a:r>
            <a:r>
              <a:rPr lang="en-US" strike="sngStrike" dirty="0" smtClean="0"/>
              <a:t>Jan. 1, 2024</a:t>
            </a:r>
            <a:r>
              <a:rPr lang="en-US" dirty="0" smtClean="0"/>
              <a:t> July 2024</a:t>
            </a:r>
            <a:endParaRPr lang="en-US" dirty="0"/>
          </a:p>
        </p:txBody>
      </p:sp>
    </p:spTree>
    <p:extLst>
      <p:ext uri="{BB962C8B-B14F-4D97-AF65-F5344CB8AC3E}">
        <p14:creationId xmlns:p14="http://schemas.microsoft.com/office/powerpoint/2010/main" val="162492485"/>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53b778cf922205d66970237c7f7ceec">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85D596-05F2-4EC9-9F8F-470A3D522F4E}">
  <ds:schemaRefs>
    <ds:schemaRef ds:uri="http://schemas.microsoft.com/sharepoint/v3"/>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F4827E9-4D78-4C06-A3F1-7210DBEFFBFA}">
  <ds:schemaRefs>
    <ds:schemaRef ds:uri="http://schemas.microsoft.com/sharepoint/v3/contenttype/forms"/>
  </ds:schemaRefs>
</ds:datastoreItem>
</file>

<file path=customXml/itemProps3.xml><?xml version="1.0" encoding="utf-8"?>
<ds:datastoreItem xmlns:ds="http://schemas.openxmlformats.org/officeDocument/2006/customXml" ds:itemID="{C7F46D5B-4B97-4A49-8A82-29528A79E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8531</TotalTime>
  <Words>2256</Words>
  <Application>Microsoft Office PowerPoint</Application>
  <PresentationFormat>Widescreen</PresentationFormat>
  <Paragraphs>283</Paragraphs>
  <Slides>66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Abril Fatface</vt:lpstr>
      <vt:lpstr>Roboto Condensed</vt:lpstr>
      <vt:lpstr>Roboto Black</vt:lpstr>
      <vt:lpstr>Calibri</vt:lpstr>
      <vt:lpstr>Roboto Light</vt:lpstr>
      <vt:lpstr>Arial</vt:lpstr>
      <vt:lpstr>Roboto</vt:lpstr>
      <vt:lpstr>Times New Roman</vt:lpstr>
      <vt:lpstr>Office Theme</vt:lpstr>
      <vt:lpstr>Statewide Monthly Low-Income Energy Bill Assistance Program Design Study</vt:lpstr>
      <vt:lpstr>PowerPoint Presentation</vt:lpstr>
      <vt:lpstr>Background</vt:lpstr>
      <vt:lpstr>Clean Energy Transformation Act (CETA): Washington’s 100% Clean Electricity Law</vt:lpstr>
      <vt:lpstr>RCW 19.405.120 (Sec. 120)</vt:lpstr>
      <vt:lpstr>Sec. 120</vt:lpstr>
      <vt:lpstr>Utility program participation is significantly low across the board</vt:lpstr>
      <vt:lpstr>Statewide Approach</vt:lpstr>
      <vt:lpstr>Legislative program design study</vt:lpstr>
      <vt:lpstr>Legislative program design study</vt:lpstr>
      <vt:lpstr>Public workshops</vt:lpstr>
      <vt:lpstr>Service provider workshops</vt:lpstr>
      <vt:lpstr>Meeting locations, and regions served by participants</vt:lpstr>
      <vt:lpstr>Meeting sites</vt:lpstr>
      <vt:lpstr>Workshop meeting agenda</vt:lpstr>
      <vt:lpstr>Workshop agenda</vt:lpstr>
      <vt:lpstr>Workshop agenda</vt:lpstr>
      <vt:lpstr>Workshop agenda</vt:lpstr>
      <vt:lpstr>Workshop agenda</vt:lpstr>
      <vt:lpstr>Workshop agenda</vt:lpstr>
      <vt:lpstr>Who attended?</vt:lpstr>
      <vt:lpstr>Regional diversity</vt:lpstr>
      <vt:lpstr>Expertise</vt:lpstr>
      <vt:lpstr>Types of organizations that participated</vt:lpstr>
      <vt:lpstr>What we did not accomplish in this workshop series</vt:lpstr>
      <vt:lpstr>Summary</vt:lpstr>
      <vt:lpstr>What is most inspirational about the clients you serve?</vt:lpstr>
      <vt:lpstr>What is most inspirational about the clients you serve?</vt:lpstr>
      <vt:lpstr>What is most inspirational about the clients you serve?</vt:lpstr>
      <vt:lpstr>What is most inspirational about the clients you serve?</vt:lpstr>
      <vt:lpstr>What challenges do you encounter most when serving clients?</vt:lpstr>
      <vt:lpstr>What challenges do you encounter most when serving clients?</vt:lpstr>
      <vt:lpstr>What challenges do you encounter most when serving clients?</vt:lpstr>
      <vt:lpstr>What challenges do you encounter most when serving clients?</vt:lpstr>
      <vt:lpstr>What challenges do you encounter most when serving clients?</vt:lpstr>
      <vt:lpstr>What challenges do you encounter most when serving clients?</vt:lpstr>
      <vt:lpstr>What challenges do you encounter most when serving clients?</vt:lpstr>
      <vt:lpstr>What do clients need to successfully access resources? </vt:lpstr>
      <vt:lpstr>What do clients need to successfully access resources? </vt:lpstr>
      <vt:lpstr>What do clients need to successfully access resources? </vt:lpstr>
      <vt:lpstr>What do clients need to successfully access resources? </vt:lpstr>
      <vt:lpstr>What do clients need to successfully access resources? </vt:lpstr>
      <vt:lpstr>What do clients need to successfully access resources? </vt:lpstr>
      <vt:lpstr>What do clients need to successfully access resources? </vt:lpstr>
      <vt:lpstr>Program accessibility principles</vt:lpstr>
      <vt:lpstr>Program accessibility </vt:lpstr>
      <vt:lpstr>Program accessibility </vt:lpstr>
      <vt:lpstr>Outreach and engagement</vt:lpstr>
      <vt:lpstr>Outreach and engagement</vt:lpstr>
      <vt:lpstr>Outreach and engagement</vt:lpstr>
      <vt:lpstr>Outreach and engagement</vt:lpstr>
      <vt:lpstr>Application methods</vt:lpstr>
      <vt:lpstr>Application methods</vt:lpstr>
      <vt:lpstr>Self-attestation and income verification</vt:lpstr>
      <vt:lpstr>Self-attestation and income verification</vt:lpstr>
      <vt:lpstr>Benefits cliff</vt:lpstr>
      <vt:lpstr>Monthly bill discount mechanism</vt:lpstr>
      <vt:lpstr>Monthly bill discount mechanism </vt:lpstr>
      <vt:lpstr>Monthly bill discount mechanism</vt:lpstr>
      <vt:lpstr>Preliminary takeaways from our workshops</vt:lpstr>
      <vt:lpstr>Preliminary takeaways</vt:lpstr>
      <vt:lpstr>Draft report outline</vt:lpstr>
      <vt:lpstr>Draft outline goals for feedback</vt:lpstr>
      <vt:lpstr>Next steps</vt:lpstr>
      <vt:lpstr>Next steps</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v1.5</dc:title>
  <dc:creator>Dept of Commerce</dc:creator>
  <cp:lastModifiedBy>Scharff, Austin (COM)</cp:lastModifiedBy>
  <cp:revision>125</cp:revision>
  <dcterms:created xsi:type="dcterms:W3CDTF">2019-11-27T17:34:07Z</dcterms:created>
  <dcterms:modified xsi:type="dcterms:W3CDTF">2024-01-26T21:43:31Z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