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notesMasterIdLst>
    <p:notesMasterId r:id="rId14"/>
  </p:notesMasterIdLst>
  <p:handoutMasterIdLst>
    <p:handoutMasterId r:id="rId15"/>
  </p:handoutMasterIdLst>
  <p:sldIdLst>
    <p:sldId id="439" r:id="rId5"/>
    <p:sldId id="460" r:id="rId6"/>
    <p:sldId id="464" r:id="rId7"/>
    <p:sldId id="463" r:id="rId8"/>
    <p:sldId id="465" r:id="rId9"/>
    <p:sldId id="466" r:id="rId10"/>
    <p:sldId id="462" r:id="rId11"/>
    <p:sldId id="448" r:id="rId12"/>
    <p:sldId id="467" r:id="rId13"/>
  </p:sldIdLst>
  <p:sldSz cx="12192000" cy="6858000"/>
  <p:notesSz cx="7010400" cy="9296400"/>
  <p:embeddedFontLst>
    <p:embeddedFont>
      <p:font typeface="Roboto Black" panose="020B0604020202020204" charset="0"/>
      <p:regular r:id="rId16"/>
      <p:bold r:id="rId17"/>
      <p:italic r:id="rId18"/>
      <p:boldItalic r:id="rId19"/>
    </p:embeddedFont>
    <p:embeddedFont>
      <p:font typeface="Trebuchet MS" panose="020B0603020202020204" pitchFamily="34" charset="0"/>
      <p:regular r:id="rId20"/>
      <p:bold r:id="rId21"/>
      <p:italic r:id="rId22"/>
      <p:boldItalic r:id="rId23"/>
    </p:embeddedFont>
    <p:embeddedFont>
      <p:font typeface="Abril Fatface" panose="020B0604020202020204" charset="0"/>
      <p:regular r:id="rId24"/>
    </p:embeddedFont>
    <p:embeddedFont>
      <p:font typeface="Roboto" panose="020B0604020202020204" charset="0"/>
      <p:regular r:id="rId25"/>
      <p:bold r:id="rId26"/>
      <p:italic r:id="rId27"/>
      <p:boldItalic r:id="rId28"/>
    </p:embeddedFont>
    <p:embeddedFont>
      <p:font typeface="Roboto Condensed" panose="020B0604020202020204" charset="0"/>
      <p:regular r:id="rId29"/>
      <p:bold r:id="rId30"/>
      <p:italic r:id="rId31"/>
      <p:boldItalic r:id="rId32"/>
    </p:embeddedFont>
    <p:embeddedFont>
      <p:font typeface="Roboto Light"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Jaime (COM)" initials="SJ(" lastIdx="14" clrIdx="0">
    <p:extLst>
      <p:ext uri="{19B8F6BF-5375-455C-9EA6-DF929625EA0E}">
        <p15:presenceInfo xmlns:p15="http://schemas.microsoft.com/office/powerpoint/2012/main" userId="S-1-5-21-745485368-1234062759-1797159998-21541" providerId="AD"/>
      </p:ext>
    </p:extLst>
  </p:cmAuthor>
  <p:cmAuthor id="2" name="Smith, Jaime (COM)" initials="SJ( [2]" lastIdx="6" clrIdx="3">
    <p:extLst>
      <p:ext uri="{19B8F6BF-5375-455C-9EA6-DF929625EA0E}">
        <p15:presenceInfo xmlns:p15="http://schemas.microsoft.com/office/powerpoint/2012/main" userId="S-1-5-21-3259981362-1198918190-2026780590-23844" providerId="AD"/>
      </p:ext>
    </p:extLst>
  </p:cmAuthor>
  <p:cmAuthor id="3" name="Kelleher, Tedd (COM)" initials="KT(" lastIdx="6" clrIdx="2">
    <p:extLst>
      <p:ext uri="{19B8F6BF-5375-455C-9EA6-DF929625EA0E}">
        <p15:presenceInfo xmlns:p15="http://schemas.microsoft.com/office/powerpoint/2012/main" userId="S-1-5-21-745485368-1234062759-1797159998-3659" providerId="AD"/>
      </p:ext>
    </p:extLst>
  </p:cmAuthor>
  <p:cmAuthor id="4" name="Marie Davis" initials="MD" lastIdx="13" clrIdx="4">
    <p:extLst>
      <p:ext uri="{19B8F6BF-5375-455C-9EA6-DF929625EA0E}">
        <p15:presenceInfo xmlns:p15="http://schemas.microsoft.com/office/powerpoint/2012/main" userId="S-1-5-21-3259981362-1198918190-2026780590-14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CD1"/>
    <a:srgbClr val="EA0086"/>
    <a:srgbClr val="1199FF"/>
    <a:srgbClr val="0B9BBD"/>
    <a:srgbClr val="32CDF2"/>
    <a:srgbClr val="0FC1EB"/>
    <a:srgbClr val="0A82A0"/>
    <a:srgbClr val="2F99C3"/>
    <a:srgbClr val="0CA3C6"/>
    <a:srgbClr val="6D9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5349"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notesViewPr>
    <p:cSldViewPr snapToGrid="0">
      <p:cViewPr varScale="1">
        <p:scale>
          <a:sx n="87" d="100"/>
          <a:sy n="87" d="100"/>
        </p:scale>
        <p:origin x="376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20" Type="http://schemas.openxmlformats.org/officeDocument/2006/relationships/font" Target="fonts/font5.fntdata"/><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8340FB-8262-4866-B26C-23098791355B}" type="datetimeFigureOut">
              <a:rPr lang="en-US" smtClean="0"/>
              <a:t>8/15/2022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E3A0FF-DEEA-4179-9580-0F3BB0D823C7}" type="slidenum">
              <a:rPr lang="en-US" smtClean="0"/>
              <a:t>‹#›</a:t>
            </a:fld>
            <a:endParaRPr lang="en-US" dirty="0"/>
          </a:p>
        </p:txBody>
      </p:sp>
    </p:spTree>
    <p:extLst>
      <p:ext uri="{BB962C8B-B14F-4D97-AF65-F5344CB8AC3E}">
        <p14:creationId xmlns:p14="http://schemas.microsoft.com/office/powerpoint/2010/main" val="3395707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945097-0C93-4633-B2C8-0F7632769D86}" type="datetimeFigureOut">
              <a:rPr lang="en-US" smtClean="0"/>
              <a:t>8/15/2022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3086B1-B54E-4EC4-88B4-9F22145784D8}" type="slidenum">
              <a:rPr lang="en-US" smtClean="0"/>
              <a:t>‹#›</a:t>
            </a:fld>
            <a:endParaRPr lang="en-US" dirty="0"/>
          </a:p>
        </p:txBody>
      </p:sp>
    </p:spTree>
    <p:extLst>
      <p:ext uri="{BB962C8B-B14F-4D97-AF65-F5344CB8AC3E}">
        <p14:creationId xmlns:p14="http://schemas.microsoft.com/office/powerpoint/2010/main" val="384291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cc02.safelinks.protection.outlook.com/?url=https%3A%2F%2Fdeptofcommerce.app.box.com%2Fs%2Ff89ytc0qtime7dl6wpqke5h2zl1jwzlm&amp;data=05%7C01%7Clinda.womack%40commerce.wa.gov%7Ce0bea88cc1ea459e08c208da6f425171%7C11d0e217264e400a8ba057dcc127d72d%7C0%7C0%7C637944627873323339%7CUnknown%7CTWFpbGZsb3d8eyJWIjoiMC4wLjAwMDAiLCJQIjoiV2luMzIiLCJBTiI6Ik1haWwiLCJXVCI6Mn0%3D%7C3000%7C%7C%7C&amp;sdata=vlr0uQbyHcDo6KetWi4aDWsyd%2BwT9h%2BMBfY7W0C3WSs%3D&amp;reserved=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gcc02.safelinks.protection.outlook.com/?url=https%3A%2F%2Fdeptofcommerce.app.box.com%2Fs%2Fphsqana1a6k6addbx6veir8pqf03h3ud&amp;data=05%7C01%7Clinda.womack%40commerce.wa.gov%7Ce0bea88cc1ea459e08c208da6f425171%7C11d0e217264e400a8ba057dcc127d72d%7C0%7C0%7C637944627873323339%7CUnknown%7CTWFpbGZsb3d8eyJWIjoiMC4wLjAwMDAiLCJQIjoiV2luMzIiLCJBTiI6Ik1haWwiLCJXVCI6Mn0%3D%7C3000%7C%7C%7C&amp;sdata=qCXhrn6YKBSyQMT8GcjF8TIodV2rv1DHHMlN7dBOEMw%3D&amp;reserved=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086B1-B54E-4EC4-88B4-9F22145784D8}" type="slidenum">
              <a:rPr lang="en-US" smtClean="0"/>
              <a:t>1</a:t>
            </a:fld>
            <a:endParaRPr lang="en-US" dirty="0"/>
          </a:p>
        </p:txBody>
      </p:sp>
    </p:spTree>
    <p:extLst>
      <p:ext uri="{BB962C8B-B14F-4D97-AF65-F5344CB8AC3E}">
        <p14:creationId xmlns:p14="http://schemas.microsoft.com/office/powerpoint/2010/main" val="332517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086B1-B54E-4EC4-88B4-9F22145784D8}" type="slidenum">
              <a:rPr lang="en-US" smtClean="0"/>
              <a:t>3</a:t>
            </a:fld>
            <a:endParaRPr lang="en-US" dirty="0"/>
          </a:p>
        </p:txBody>
      </p:sp>
    </p:spTree>
    <p:extLst>
      <p:ext uri="{BB962C8B-B14F-4D97-AF65-F5344CB8AC3E}">
        <p14:creationId xmlns:p14="http://schemas.microsoft.com/office/powerpoint/2010/main" val="79796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That’s the “rule of thumb” for HTF – 1/3 King, Urban, Rural.  HTF’s statute say’s we’re to target 30% of funding for Rural communities, as defined by Commerce.  Our definition is in the handbook.  </a:t>
            </a:r>
            <a:r>
              <a:rPr lang="en-US" sz="1200" u="sng" kern="1200" dirty="0" smtClean="0">
                <a:solidFill>
                  <a:schemeClr val="tx1"/>
                </a:solidFill>
                <a:effectLst/>
                <a:latin typeface="+mn-lt"/>
                <a:ea typeface="+mn-ea"/>
                <a:cs typeface="+mn-cs"/>
                <a:hlinkClick r:id="rId3"/>
              </a:rPr>
              <a:t>HTF Handbook Version 3-4-2021.pdf | Powered by Box</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differentiate “regional” and “geographic” distribution – geographic is Urban/Rural/King.  Here’s the NOFA for the current round.  </a:t>
            </a:r>
            <a:r>
              <a:rPr lang="en-US" sz="1200" u="sng" kern="1200" dirty="0" smtClean="0">
                <a:solidFill>
                  <a:schemeClr val="tx1"/>
                </a:solidFill>
                <a:effectLst/>
                <a:latin typeface="+mn-lt"/>
                <a:ea typeface="+mn-ea"/>
                <a:cs typeface="+mn-cs"/>
                <a:hlinkClick r:id="rId4"/>
              </a:rPr>
              <a:t>2022 Funding Round | Powered by Box</a:t>
            </a:r>
            <a:endParaRPr lang="en-US" sz="1200" kern="1200" dirty="0" smtClean="0">
              <a:solidFill>
                <a:schemeClr val="tx1"/>
              </a:solidFill>
              <a:effectLst/>
              <a:latin typeface="+mn-lt"/>
              <a:ea typeface="+mn-ea"/>
              <a:cs typeface="+mn-cs"/>
            </a:endParaRPr>
          </a:p>
          <a:p>
            <a:endParaRPr lang="en-US" dirty="0" smtClean="0"/>
          </a:p>
          <a:p>
            <a:r>
              <a:rPr lang="en-US" sz="1200" b="0" i="0" kern="1200" dirty="0" smtClean="0">
                <a:solidFill>
                  <a:schemeClr val="tx1"/>
                </a:solidFill>
                <a:effectLst/>
                <a:latin typeface="+mn-lt"/>
                <a:ea typeface="+mn-ea"/>
                <a:cs typeface="+mn-cs"/>
              </a:rPr>
              <a:t>Deliverables Contract: Allows Commerce to pay for work in a non-reimbursable manner, i.e. progress reports, marketing strategies, media, etc.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Deliverables contracts deal more in incomes/outcomes, where the contractor gives us something that we then pay for. As opposed to reimbursement contracts, where we need line-item budgets and will reimburse once work is done, deliverables contracts allow us to pay when we receive we the materials we have specified for that invoice period in the contract. Allows us more flexibility and makes exactly what we need clear, and as long as we get those materials, we can pay with no problem</a:t>
            </a:r>
            <a:endParaRPr lang="en-US" dirty="0"/>
          </a:p>
        </p:txBody>
      </p:sp>
      <p:sp>
        <p:nvSpPr>
          <p:cNvPr id="4" name="Slide Number Placeholder 3"/>
          <p:cNvSpPr>
            <a:spLocks noGrp="1"/>
          </p:cNvSpPr>
          <p:nvPr>
            <p:ph type="sldNum" sz="quarter" idx="10"/>
          </p:nvPr>
        </p:nvSpPr>
        <p:spPr/>
        <p:txBody>
          <a:bodyPr/>
          <a:lstStyle/>
          <a:p>
            <a:fld id="{7B3086B1-B54E-4EC4-88B4-9F22145784D8}" type="slidenum">
              <a:rPr lang="en-US" smtClean="0"/>
              <a:t>4</a:t>
            </a:fld>
            <a:endParaRPr lang="en-US" dirty="0"/>
          </a:p>
        </p:txBody>
      </p:sp>
    </p:spTree>
    <p:extLst>
      <p:ext uri="{BB962C8B-B14F-4D97-AF65-F5344CB8AC3E}">
        <p14:creationId xmlns:p14="http://schemas.microsoft.com/office/powerpoint/2010/main" val="311309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086B1-B54E-4EC4-88B4-9F22145784D8}" type="slidenum">
              <a:rPr lang="en-US" smtClean="0"/>
              <a:t>8</a:t>
            </a:fld>
            <a:endParaRPr lang="en-US" dirty="0"/>
          </a:p>
        </p:txBody>
      </p:sp>
    </p:spTree>
    <p:extLst>
      <p:ext uri="{BB962C8B-B14F-4D97-AF65-F5344CB8AC3E}">
        <p14:creationId xmlns:p14="http://schemas.microsoft.com/office/powerpoint/2010/main" val="2138497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43" name="Rectangle 42"/>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1"/>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21" name="Text Placeholder 31"/>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22" name="Text Placeholder 31"/>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XX/XX/2019 (date goes here)</a:t>
            </a:r>
          </a:p>
        </p:txBody>
      </p:sp>
      <p:pic>
        <p:nvPicPr>
          <p:cNvPr id="47" name="Picture 46"/>
          <p:cNvPicPr>
            <a:picLocks noChangeAspect="1"/>
          </p:cNvPicPr>
          <p:nvPr userDrawn="1"/>
        </p:nvPicPr>
        <p:blipFill>
          <a:blip r:embed="rId2"/>
          <a:stretch>
            <a:fillRect/>
          </a:stretch>
        </p:blipFill>
        <p:spPr>
          <a:xfrm>
            <a:off x="8909050" y="805225"/>
            <a:ext cx="2146300" cy="2523273"/>
          </a:xfrm>
          <a:prstGeom prst="rect">
            <a:avLst/>
          </a:prstGeom>
        </p:spPr>
      </p:pic>
      <p:cxnSp>
        <p:nvCxnSpPr>
          <p:cNvPr id="48" name="Straight Connector 47"/>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smtClean="0"/>
              <a:t>Presentation title goes here</a:t>
            </a:r>
            <a:endParaRPr lang="en-US" dirty="0"/>
          </a:p>
        </p:txBody>
      </p:sp>
      <p:sp>
        <p:nvSpPr>
          <p:cNvPr id="12" name="Text Placeholder 31"/>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smtClean="0"/>
              <a:t>Click to add subtitle (28)</a:t>
            </a:r>
            <a:endParaRPr lang="en-US" dirty="0"/>
          </a:p>
        </p:txBody>
      </p:sp>
    </p:spTree>
    <p:extLst>
      <p:ext uri="{BB962C8B-B14F-4D97-AF65-F5344CB8AC3E}">
        <p14:creationId xmlns:p14="http://schemas.microsoft.com/office/powerpoint/2010/main" val="39911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8" name="Text Placeholder 31"/>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9" name="Text Placeholder 31"/>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11" name="Text Placeholder 31"/>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12" name="Text Placeholder 31"/>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smtClean="0">
                <a:solidFill>
                  <a:srgbClr val="000000"/>
                </a:solidFill>
              </a:rPr>
              <a:t>www.commerce.wa.gov</a:t>
            </a:r>
            <a:endParaRPr lang="en-US" sz="1400" dirty="0">
              <a:solidFill>
                <a:srgbClr val="000000"/>
              </a:solidFill>
            </a:endParaRP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smtClean="0"/>
              <a:t>Type a thank you message here</a:t>
            </a:r>
            <a:endParaRPr lang="en-US" dirty="0"/>
          </a:p>
        </p:txBody>
      </p:sp>
    </p:spTree>
    <p:extLst>
      <p:ext uri="{BB962C8B-B14F-4D97-AF65-F5344CB8AC3E}">
        <p14:creationId xmlns:p14="http://schemas.microsoft.com/office/powerpoint/2010/main" val="8569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smtClean="0">
                <a:solidFill>
                  <a:schemeClr val="bg1"/>
                </a:solidFill>
              </a:rPr>
              <a:t>www.commerce.wa.gov</a:t>
            </a:r>
            <a:endParaRPr lang="en-US" sz="1400" dirty="0">
              <a:solidFill>
                <a:schemeClr val="bg1"/>
              </a:solidFill>
            </a:endParaRP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29" name="Text Placeholder 31"/>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0" name="Text Placeholder 31"/>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3" name="Text Placeholder 31"/>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4" name="Text Placeholder 31"/>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5" name="Text Placeholder 31"/>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6" name="Text Placeholder 31"/>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7" name="Text Placeholder 31"/>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8" name="Text Placeholder 31"/>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9" name="Text Placeholder 31"/>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40" name="Text Placeholder 31"/>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41" name="Text Placeholder 31"/>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42" name="Text Placeholder 31"/>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2" name="TextBox 1"/>
          <p:cNvSpPr txBox="1"/>
          <p:nvPr userDrawn="1"/>
        </p:nvSpPr>
        <p:spPr>
          <a:xfrm>
            <a:off x="831850" y="539177"/>
            <a:ext cx="5839883" cy="1015663"/>
          </a:xfrm>
          <a:prstGeom prst="rect">
            <a:avLst/>
          </a:prstGeom>
          <a:noFill/>
        </p:spPr>
        <p:txBody>
          <a:bodyPr wrap="square" rtlCol="0">
            <a:spAutoFit/>
          </a:bodyPr>
          <a:lstStyle/>
          <a:p>
            <a:r>
              <a:rPr lang="en-US" sz="6000" dirty="0" smtClean="0">
                <a:solidFill>
                  <a:schemeClr val="bg1"/>
                </a:solidFill>
                <a:latin typeface="Abril Fatface" panose="02000503000000020003" pitchFamily="2" charset="0"/>
              </a:rPr>
              <a:t>Thank you!</a:t>
            </a:r>
            <a:endParaRPr lang="en-US" sz="6000" dirty="0">
              <a:solidFill>
                <a:schemeClr val="bg1"/>
              </a:solidFill>
              <a:latin typeface="Abril Fatface" panose="02000503000000020003" pitchFamily="2" charset="0"/>
            </a:endParaRPr>
          </a:p>
        </p:txBody>
      </p:sp>
    </p:spTree>
    <p:extLst>
      <p:ext uri="{BB962C8B-B14F-4D97-AF65-F5344CB8AC3E}">
        <p14:creationId xmlns:p14="http://schemas.microsoft.com/office/powerpoint/2010/main" val="548782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SEABLUE Basic Content">
    <p:spTree>
      <p:nvGrpSpPr>
        <p:cNvPr id="1" name=""/>
        <p:cNvGrpSpPr/>
        <p:nvPr/>
      </p:nvGrpSpPr>
      <p:grpSpPr>
        <a:xfrm>
          <a:off x="0" y="0"/>
          <a:ext cx="0" cy="0"/>
          <a:chOff x="0" y="0"/>
          <a:chExt cx="0" cy="0"/>
        </a:xfrm>
      </p:grpSpPr>
      <p:sp>
        <p:nvSpPr>
          <p:cNvPr id="15" name="Rectangle 14"/>
          <p:cNvSpPr/>
          <p:nvPr userDrawn="1"/>
        </p:nvSpPr>
        <p:spPr>
          <a:xfrm>
            <a:off x="0" y="6185647"/>
            <a:ext cx="12192000" cy="67235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TextBox 15"/>
          <p:cNvSpPr txBox="1"/>
          <p:nvPr userDrawn="1"/>
        </p:nvSpPr>
        <p:spPr>
          <a:xfrm>
            <a:off x="752475" y="6398790"/>
            <a:ext cx="3441263" cy="276999"/>
          </a:xfrm>
          <a:prstGeom prst="rect">
            <a:avLst/>
          </a:prstGeom>
          <a:noFill/>
        </p:spPr>
        <p:txBody>
          <a:bodyPr wrap="none" rtlCol="0">
            <a:spAutoFit/>
          </a:bodyPr>
          <a:lstStyle/>
          <a:p>
            <a:r>
              <a:rPr lang="en-US" sz="1200" b="1" cap="all" dirty="0" smtClean="0">
                <a:solidFill>
                  <a:schemeClr val="bg1"/>
                </a:solidFill>
              </a:rPr>
              <a:t>Washington</a:t>
            </a:r>
            <a:r>
              <a:rPr lang="en-US" sz="1200" b="1" cap="all" baseline="0" dirty="0" smtClean="0">
                <a:solidFill>
                  <a:schemeClr val="bg1"/>
                </a:solidFill>
              </a:rPr>
              <a:t> state department of commerce</a:t>
            </a:r>
            <a:endParaRPr lang="en-US" sz="1200" b="1" cap="all" dirty="0">
              <a:solidFill>
                <a:schemeClr val="bg1"/>
              </a:solidFill>
            </a:endParaRPr>
          </a:p>
        </p:txBody>
      </p:sp>
      <p:sp>
        <p:nvSpPr>
          <p:cNvPr id="2" name="Title 1"/>
          <p:cNvSpPr>
            <a:spLocks noGrp="1"/>
          </p:cNvSpPr>
          <p:nvPr>
            <p:ph type="title"/>
          </p:nvPr>
        </p:nvSpPr>
        <p:spPr>
          <a:xfrm>
            <a:off x="838200" y="312737"/>
            <a:ext cx="10515600" cy="1325563"/>
          </a:xfrm>
        </p:spPr>
        <p:txBody>
          <a:bodyPr anchor="b">
            <a:normAutofit/>
          </a:bodyPr>
          <a:lstStyle>
            <a:lvl1pPr algn="l" defTabSz="914400" rtl="0" eaLnBrk="1" latinLnBrk="0" hangingPunct="1">
              <a:lnSpc>
                <a:spcPct val="90000"/>
              </a:lnSpc>
              <a:spcBef>
                <a:spcPct val="0"/>
              </a:spcBef>
              <a:buNone/>
              <a:defRPr lang="en-US" sz="4400" kern="1200" dirty="0">
                <a:solidFill>
                  <a:srgbClr val="5C5C5C"/>
                </a:solidFill>
                <a:latin typeface="+mj-lt"/>
                <a:ea typeface="Roboto Light" panose="02000000000000000000" pitchFamily="2" charset="0"/>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5"/>
              </a:buClr>
              <a:defRPr>
                <a:solidFill>
                  <a:schemeClr val="accent6"/>
                </a:solidFill>
                <a:latin typeface="+mn-lt"/>
              </a:defRPr>
            </a:lvl1pPr>
            <a:lvl2pPr marL="685800" indent="-228600">
              <a:buClr>
                <a:schemeClr val="accent6"/>
              </a:buClr>
              <a:buSzPct val="100000"/>
              <a:buFont typeface="Arial" panose="020B0604020202020204" pitchFamily="34" charset="0"/>
              <a:buChar char="•"/>
              <a:defRPr>
                <a:solidFill>
                  <a:schemeClr val="tx1"/>
                </a:solidFill>
                <a:latin typeface="+mn-lt"/>
              </a:defRPr>
            </a:lvl2pPr>
            <a:lvl3pPr>
              <a:defRPr>
                <a:solidFill>
                  <a:schemeClr val="accent5"/>
                </a:solidFill>
                <a:latin typeface="+mn-lt"/>
              </a:defRPr>
            </a:lvl3pPr>
            <a:lvl4pPr>
              <a:defRPr>
                <a:solidFill>
                  <a:schemeClr val="accent5"/>
                </a:solidFill>
                <a:latin typeface="+mn-lt"/>
              </a:defRPr>
            </a:lvl4pPr>
            <a:lvl5pPr>
              <a:defRPr>
                <a:solidFill>
                  <a:schemeClr val="accent5"/>
                </a:solidFill>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11427564" y="6366891"/>
            <a:ext cx="39626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endParaRPr>
          </a:p>
        </p:txBody>
      </p:sp>
      <p:cxnSp>
        <p:nvCxnSpPr>
          <p:cNvPr id="13" name="Straight Connector 12"/>
          <p:cNvCxnSpPr/>
          <p:nvPr userDrawn="1"/>
        </p:nvCxnSpPr>
        <p:spPr>
          <a:xfrm>
            <a:off x="838200" y="1642238"/>
            <a:ext cx="10515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208149" y="334256"/>
            <a:ext cx="1046349" cy="1061525"/>
            <a:chOff x="8060799" y="250252"/>
            <a:chExt cx="2775141" cy="2815391"/>
          </a:xfrm>
        </p:grpSpPr>
        <p:sp>
          <p:nvSpPr>
            <p:cNvPr id="18" name="Oval 17"/>
            <p:cNvSpPr/>
            <p:nvPr userDrawn="1"/>
          </p:nvSpPr>
          <p:spPr>
            <a:xfrm>
              <a:off x="9174562" y="2544274"/>
              <a:ext cx="521369" cy="521369"/>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Oval 18"/>
            <p:cNvSpPr/>
            <p:nvPr userDrawn="1"/>
          </p:nvSpPr>
          <p:spPr>
            <a:xfrm>
              <a:off x="9198628" y="250252"/>
              <a:ext cx="521369" cy="5213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9985710" y="591145"/>
              <a:ext cx="521369" cy="52136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Oval 20"/>
            <p:cNvSpPr/>
            <p:nvPr userDrawn="1"/>
          </p:nvSpPr>
          <p:spPr>
            <a:xfrm>
              <a:off x="10314571" y="1405147"/>
              <a:ext cx="521369" cy="521369"/>
            </a:xfrm>
            <a:prstGeom prst="ellipse">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Oval 21"/>
            <p:cNvSpPr/>
            <p:nvPr userDrawn="1"/>
          </p:nvSpPr>
          <p:spPr>
            <a:xfrm>
              <a:off x="9971492" y="2211127"/>
              <a:ext cx="521369" cy="5213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userDrawn="1"/>
          </p:nvSpPr>
          <p:spPr>
            <a:xfrm>
              <a:off x="8381643" y="2199094"/>
              <a:ext cx="521369" cy="52136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Oval 23"/>
            <p:cNvSpPr/>
            <p:nvPr userDrawn="1"/>
          </p:nvSpPr>
          <p:spPr>
            <a:xfrm>
              <a:off x="8060799" y="1383600"/>
              <a:ext cx="521369" cy="52136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Oval 24"/>
            <p:cNvSpPr/>
            <p:nvPr userDrawn="1"/>
          </p:nvSpPr>
          <p:spPr>
            <a:xfrm>
              <a:off x="8396940" y="575168"/>
              <a:ext cx="521369" cy="521369"/>
            </a:xfrm>
            <a:prstGeom prst="ellipse">
              <a:avLst/>
            </a:prstGeom>
            <a:solidFill>
              <a:srgbClr val="5E341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33304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3816">
          <p15:clr>
            <a:srgbClr val="FBAE40"/>
          </p15:clr>
        </p15:guide>
        <p15:guide id="4" pos="7152">
          <p15:clr>
            <a:srgbClr val="FBAE40"/>
          </p15:clr>
        </p15:guide>
        <p15:guide id="5" orient="horz" pos="1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engthening Communiti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241370" y="2501513"/>
            <a:ext cx="1322250" cy="546833"/>
          </a:xfrm>
          <a:prstGeom prst="rect">
            <a:avLst/>
          </a:prstGeom>
        </p:spPr>
      </p:pic>
      <p:sp>
        <p:nvSpPr>
          <p:cNvPr id="8" name="TextBox 7"/>
          <p:cNvSpPr txBox="1"/>
          <p:nvPr userDrawn="1"/>
        </p:nvSpPr>
        <p:spPr>
          <a:xfrm>
            <a:off x="6383465" y="5403378"/>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Crime Victims &amp; Public Safety </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0" name="TextBox 9"/>
          <p:cNvSpPr txBox="1"/>
          <p:nvPr userDrawn="1"/>
        </p:nvSpPr>
        <p:spPr>
          <a:xfrm>
            <a:off x="6369305" y="3050681"/>
            <a:ext cx="2246086" cy="646331"/>
          </a:xfrm>
          <a:prstGeom prst="rect">
            <a:avLst/>
          </a:prstGeom>
          <a:noFill/>
        </p:spPr>
        <p:txBody>
          <a:bodyPr wrap="squar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Business Assistance</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1" name="TextBox 10"/>
          <p:cNvSpPr txBox="1"/>
          <p:nvPr userDrawn="1"/>
        </p:nvSpPr>
        <p:spPr>
          <a:xfrm>
            <a:off x="1234409" y="5689286"/>
            <a:ext cx="1329211" cy="369332"/>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Planning</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2" name="TextBox 11"/>
          <p:cNvSpPr txBox="1"/>
          <p:nvPr userDrawn="1"/>
        </p:nvSpPr>
        <p:spPr>
          <a:xfrm>
            <a:off x="3604660" y="3291256"/>
            <a:ext cx="2177199" cy="369332"/>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Infrastructure</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3" name="TextBox 12"/>
          <p:cNvSpPr txBox="1"/>
          <p:nvPr userDrawn="1"/>
        </p:nvSpPr>
        <p:spPr>
          <a:xfrm>
            <a:off x="3877170" y="5411655"/>
            <a:ext cx="1632177" cy="646331"/>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Community </a:t>
            </a:r>
          </a:p>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Facilities</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4" name="TextBox 13"/>
          <p:cNvSpPr txBox="1"/>
          <p:nvPr userDrawn="1"/>
        </p:nvSpPr>
        <p:spPr>
          <a:xfrm>
            <a:off x="920741" y="3050681"/>
            <a:ext cx="1960793" cy="646331"/>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Housing</a:t>
            </a:r>
          </a:p>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homelessness</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5" name="TextBox 14"/>
          <p:cNvSpPr txBox="1"/>
          <p:nvPr userDrawn="1"/>
        </p:nvSpPr>
        <p:spPr>
          <a:xfrm>
            <a:off x="9758800" y="3301163"/>
            <a:ext cx="1058303" cy="369332"/>
          </a:xfrm>
          <a:prstGeom prst="rect">
            <a:avLst/>
          </a:prstGeom>
          <a:noFill/>
        </p:spPr>
        <p:txBody>
          <a:bodyPr wrap="none" rtlCol="0">
            <a:spAutoFit/>
          </a:bodyPr>
          <a:lstStyle/>
          <a:p>
            <a:pPr algn="ctr"/>
            <a:r>
              <a:rPr lang="en-US" sz="1800" b="1" cap="all" baseline="0" dirty="0" smtClean="0">
                <a:solidFill>
                  <a:srgbClr val="5C5C5C"/>
                </a:solidFill>
                <a:latin typeface="Roboto Black" panose="02000000000000000000" pitchFamily="2" charset="0"/>
                <a:ea typeface="Roboto Light" panose="02000000000000000000" pitchFamily="2" charset="0"/>
              </a:rPr>
              <a:t>ENERGY</a:t>
            </a:r>
            <a:endParaRPr lang="en-US" sz="1800" b="1" cap="all" baseline="0" dirty="0">
              <a:solidFill>
                <a:srgbClr val="5C5C5C"/>
              </a:solidFill>
              <a:latin typeface="Roboto Black" panose="02000000000000000000" pitchFamily="2" charset="0"/>
              <a:ea typeface="Roboto Light" panose="02000000000000000000" pitchFamily="2" charset="0"/>
            </a:endParaRPr>
          </a:p>
        </p:txBody>
      </p:sp>
      <p:sp>
        <p:nvSpPr>
          <p:cNvPr id="16" name="TextBox 15"/>
          <p:cNvSpPr txBox="1"/>
          <p:nvPr userDrawn="1"/>
        </p:nvSpPr>
        <p:spPr>
          <a:xfrm>
            <a:off x="9179068" y="5408149"/>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Community Services</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pic>
        <p:nvPicPr>
          <p:cNvPr id="17" name="Picture 16"/>
          <p:cNvPicPr>
            <a:picLocks noChangeAspect="1"/>
          </p:cNvPicPr>
          <p:nvPr userDrawn="1"/>
        </p:nvPicPr>
        <p:blipFill>
          <a:blip r:embed="rId3"/>
          <a:stretch>
            <a:fillRect/>
          </a:stretch>
        </p:blipFill>
        <p:spPr>
          <a:xfrm>
            <a:off x="1325921" y="4743586"/>
            <a:ext cx="1161000" cy="945700"/>
          </a:xfrm>
          <a:prstGeom prst="rect">
            <a:avLst/>
          </a:prstGeom>
        </p:spPr>
      </p:pic>
      <p:pic>
        <p:nvPicPr>
          <p:cNvPr id="18" name="Picture 17"/>
          <p:cNvPicPr>
            <a:picLocks noChangeAspect="1"/>
          </p:cNvPicPr>
          <p:nvPr userDrawn="1"/>
        </p:nvPicPr>
        <p:blipFill>
          <a:blip r:embed="rId4"/>
          <a:stretch>
            <a:fillRect/>
          </a:stretch>
        </p:blipFill>
        <p:spPr>
          <a:xfrm>
            <a:off x="3867658" y="4440222"/>
            <a:ext cx="1651200" cy="971433"/>
          </a:xfrm>
          <a:prstGeom prst="rect">
            <a:avLst/>
          </a:prstGeom>
        </p:spPr>
      </p:pic>
      <p:pic>
        <p:nvPicPr>
          <p:cNvPr id="19" name="Picture 18"/>
          <p:cNvPicPr>
            <a:picLocks noChangeAspect="1"/>
          </p:cNvPicPr>
          <p:nvPr userDrawn="1"/>
        </p:nvPicPr>
        <p:blipFill>
          <a:blip r:embed="rId5"/>
          <a:stretch>
            <a:fillRect/>
          </a:stretch>
        </p:blipFill>
        <p:spPr>
          <a:xfrm>
            <a:off x="6937648" y="1851746"/>
            <a:ext cx="1109400" cy="1196600"/>
          </a:xfrm>
          <a:prstGeom prst="rect">
            <a:avLst/>
          </a:prstGeom>
        </p:spPr>
      </p:pic>
      <p:pic>
        <p:nvPicPr>
          <p:cNvPr id="20" name="Picture 19"/>
          <p:cNvPicPr>
            <a:picLocks noChangeAspect="1"/>
          </p:cNvPicPr>
          <p:nvPr userDrawn="1"/>
        </p:nvPicPr>
        <p:blipFill>
          <a:blip r:embed="rId6"/>
          <a:stretch>
            <a:fillRect/>
          </a:stretch>
        </p:blipFill>
        <p:spPr>
          <a:xfrm>
            <a:off x="9869334" y="2070479"/>
            <a:ext cx="715950" cy="977867"/>
          </a:xfrm>
          <a:prstGeom prst="rect">
            <a:avLst/>
          </a:prstGeom>
        </p:spPr>
      </p:pic>
      <p:pic>
        <p:nvPicPr>
          <p:cNvPr id="21" name="Picture 20"/>
          <p:cNvPicPr>
            <a:picLocks noChangeAspect="1"/>
          </p:cNvPicPr>
          <p:nvPr userDrawn="1"/>
        </p:nvPicPr>
        <p:blipFill>
          <a:blip r:embed="rId7"/>
          <a:stretch>
            <a:fillRect/>
          </a:stretch>
        </p:blipFill>
        <p:spPr>
          <a:xfrm>
            <a:off x="7069872" y="4394740"/>
            <a:ext cx="844950" cy="894233"/>
          </a:xfrm>
          <a:prstGeom prst="rect">
            <a:avLst/>
          </a:prstGeom>
        </p:spPr>
      </p:pic>
      <p:pic>
        <p:nvPicPr>
          <p:cNvPr id="22" name="Picture 21"/>
          <p:cNvPicPr>
            <a:picLocks noChangeAspect="1"/>
          </p:cNvPicPr>
          <p:nvPr userDrawn="1"/>
        </p:nvPicPr>
        <p:blipFill>
          <a:blip r:embed="rId8"/>
          <a:stretch>
            <a:fillRect/>
          </a:stretch>
        </p:blipFill>
        <p:spPr>
          <a:xfrm>
            <a:off x="9697775" y="4285373"/>
            <a:ext cx="1180350" cy="1003600"/>
          </a:xfrm>
          <a:prstGeom prst="rect">
            <a:avLst/>
          </a:prstGeom>
        </p:spPr>
      </p:pic>
      <p:sp>
        <p:nvSpPr>
          <p:cNvPr id="23" name="TextBox 22"/>
          <p:cNvSpPr txBox="1"/>
          <p:nvPr userDrawn="1"/>
        </p:nvSpPr>
        <p:spPr>
          <a:xfrm>
            <a:off x="890922" y="470889"/>
            <a:ext cx="7156126" cy="769441"/>
          </a:xfrm>
          <a:prstGeom prst="rect">
            <a:avLst/>
          </a:prstGeom>
          <a:noFill/>
        </p:spPr>
        <p:txBody>
          <a:bodyPr wrap="none" rtlCol="0">
            <a:spAutoFit/>
          </a:bodyPr>
          <a:lstStyle/>
          <a:p>
            <a:r>
              <a:rPr lang="en-US" sz="4400" dirty="0" smtClean="0">
                <a:solidFill>
                  <a:schemeClr val="accent5"/>
                </a:solidFill>
                <a:latin typeface="Roboto Light" panose="02000000000000000000" pitchFamily="2" charset="0"/>
                <a:ea typeface="Roboto Light" panose="02000000000000000000" pitchFamily="2" charset="0"/>
              </a:rPr>
              <a:t>We strengthen</a:t>
            </a:r>
            <a:r>
              <a:rPr lang="en-US" sz="4400" baseline="0" dirty="0" smtClean="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pic>
        <p:nvPicPr>
          <p:cNvPr id="4" name="Picture 3"/>
          <p:cNvPicPr>
            <a:picLocks noChangeAspect="1"/>
          </p:cNvPicPr>
          <p:nvPr userDrawn="1"/>
        </p:nvPicPr>
        <p:blipFill>
          <a:blip r:embed="rId9"/>
          <a:stretch>
            <a:fillRect/>
          </a:stretch>
        </p:blipFill>
        <p:spPr>
          <a:xfrm>
            <a:off x="3922546" y="2141679"/>
            <a:ext cx="1518750" cy="906667"/>
          </a:xfrm>
          <a:prstGeom prst="rect">
            <a:avLst/>
          </a:prstGeom>
        </p:spPr>
      </p:pic>
    </p:spTree>
    <p:extLst>
      <p:ext uri="{BB962C8B-B14F-4D97-AF65-F5344CB8AC3E}">
        <p14:creationId xmlns:p14="http://schemas.microsoft.com/office/powerpoint/2010/main" val="20834702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smtClean="0"/>
              <a:t>Section title goes here</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Section subheading goes here</a:t>
            </a:r>
          </a:p>
        </p:txBody>
      </p:sp>
      <p:grpSp>
        <p:nvGrpSpPr>
          <p:cNvPr id="17" name="Group 16"/>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18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959720"/>
          </a:xfrm>
        </p:spPr>
        <p:txBody>
          <a:bodyPr/>
          <a:lstStyle/>
          <a:p>
            <a:r>
              <a:rPr lang="en-US" smtClean="0"/>
              <a:t>Click to edit Master title style</a:t>
            </a:r>
            <a:endParaRPr lang="en-US"/>
          </a:p>
        </p:txBody>
      </p:sp>
      <p:sp>
        <p:nvSpPr>
          <p:cNvPr id="9" name="Content Placeholder 2"/>
          <p:cNvSpPr>
            <a:spLocks noGrp="1"/>
          </p:cNvSpPr>
          <p:nvPr>
            <p:ph idx="1"/>
          </p:nvPr>
        </p:nvSpPr>
        <p:spPr>
          <a:xfrm>
            <a:off x="838200" y="182562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88770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1"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5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2" name="Content Placeholder 2"/>
          <p:cNvSpPr>
            <a:spLocks noGrp="1"/>
          </p:cNvSpPr>
          <p:nvPr>
            <p:ph sz="half" idx="1"/>
          </p:nvPr>
        </p:nvSpPr>
        <p:spPr>
          <a:xfrm>
            <a:off x="83820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sz="half" idx="10"/>
          </p:nvPr>
        </p:nvSpPr>
        <p:spPr>
          <a:xfrm>
            <a:off x="447294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half" idx="11"/>
          </p:nvPr>
        </p:nvSpPr>
        <p:spPr>
          <a:xfrm>
            <a:off x="810768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27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97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dirty="0"/>
          </a:p>
        </p:txBody>
      </p:sp>
    </p:spTree>
    <p:extLst>
      <p:ext uri="{BB962C8B-B14F-4D97-AF65-F5344CB8AC3E}">
        <p14:creationId xmlns:p14="http://schemas.microsoft.com/office/powerpoint/2010/main" val="6539296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Title 1"/>
          <p:cNvSpPr>
            <a:spLocks noGrp="1"/>
          </p:cNvSpPr>
          <p:nvPr>
            <p:ph type="title"/>
          </p:nvPr>
        </p:nvSpPr>
        <p:spPr>
          <a:xfrm>
            <a:off x="838200" y="281940"/>
            <a:ext cx="10515600" cy="1218948"/>
          </a:xfrm>
        </p:spPr>
        <p:txBody>
          <a:bodyPr/>
          <a:lstStyle/>
          <a:p>
            <a:r>
              <a:rPr lang="en-US" smtClean="0"/>
              <a:t>Click to edit Master title style</a:t>
            </a:r>
            <a:endParaRPr lang="en-US"/>
          </a:p>
        </p:txBody>
      </p:sp>
    </p:spTree>
    <p:extLst>
      <p:ext uri="{BB962C8B-B14F-4D97-AF65-F5344CB8AC3E}">
        <p14:creationId xmlns:p14="http://schemas.microsoft.com/office/powerpoint/2010/main" val="1159114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853841"/>
          </a:xfrm>
          <a:prstGeom prst="rect">
            <a:avLst/>
          </a:prstGeom>
        </p:spPr>
        <p:txBody>
          <a:bodyPr vert="horz" lIns="91440" tIns="45720" rIns="91440" bIns="45720" rtlCol="0" anchor="b">
            <a:normAutofit/>
          </a:bodyPr>
          <a:lstStyle/>
          <a:p>
            <a:r>
              <a:rPr lang="en-US" dirty="0" smtClean="0"/>
              <a:t>Click to edit Master title style </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grpSp>
        <p:nvGrpSpPr>
          <p:cNvPr id="7" name="Group 6"/>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p:cNvSpPr txBox="1"/>
          <p:nvPr userDrawn="1"/>
        </p:nvSpPr>
        <p:spPr>
          <a:xfrm>
            <a:off x="752475" y="6493524"/>
            <a:ext cx="3868367" cy="276999"/>
          </a:xfrm>
          <a:prstGeom prst="rect">
            <a:avLst/>
          </a:prstGeom>
          <a:noFill/>
        </p:spPr>
        <p:txBody>
          <a:bodyPr wrap="none" rtlCol="0">
            <a:spAutoFit/>
          </a:bodyPr>
          <a:lstStyle/>
          <a:p>
            <a:r>
              <a:rPr lang="en-US" sz="1200" b="1" cap="all" dirty="0" smtClean="0">
                <a:solidFill>
                  <a:schemeClr val="bg1"/>
                </a:solidFill>
                <a:latin typeface="+mn-lt"/>
                <a:ea typeface="Roboto Condensed" panose="02000000000000000000" pitchFamily="2" charset="0"/>
              </a:rPr>
              <a:t>Washington</a:t>
            </a:r>
            <a:r>
              <a:rPr lang="en-US" sz="1200" b="1" cap="all" baseline="0" dirty="0" smtClean="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TextBox 17"/>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latin typeface="+mn-lt"/>
              <a:ea typeface="Roboto Black" panose="02000000000000000000" pitchFamily="2" charset="0"/>
            </a:endParaRPr>
          </a:p>
        </p:txBody>
      </p:sp>
      <p:cxnSp>
        <p:nvCxnSpPr>
          <p:cNvPr id="19" name="Straight Connector 18"/>
          <p:cNvCxnSpPr/>
          <p:nvPr userDrawn="1"/>
        </p:nvCxnSpPr>
        <p:spPr>
          <a:xfrm>
            <a:off x="838200" y="1229163"/>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 id="2147483777"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gcc02.safelinks.protection.outlook.com/?url=https%3A%2F%2Fapp.smartsheet.com%2Fb%2Fform%2F640e4d504f5145239b363875ca54e7b5&amp;data=05%7C01%7Clinda.womack%40commerce.wa.gov%7Ce4c889027a19427c4da108da610e50ca%7C11d0e217264e400a8ba057dcc127d72d%7C0%7C0%7C637929011353228208%7CUnknown%7CTWFpbGZsb3d8eyJWIjoiMC4wLjAwMDAiLCJQIjoiV2luMzIiLCJBTiI6Ik1haWwiLCJXVCI6Mn0%3D%7C3000%7C%7C%7C&amp;sdata=YEdkjkmdfeaRJ3i4QHg8Uu%2BHbCHJJlMPsriFZYzeE9w%3D&amp;reserved=0" TargetMode="External"/><Relationship Id="rId3" Type="http://schemas.openxmlformats.org/officeDocument/2006/relationships/tags" Target="../tags/tag2.xml"/><Relationship Id="rId7" Type="http://schemas.openxmlformats.org/officeDocument/2006/relationships/image" Target="../media/image1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mailto:josh.woodson@commerce.wa.gov"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7327" y="5218484"/>
            <a:ext cx="5429212" cy="292100"/>
          </a:xfrm>
        </p:spPr>
        <p:txBody>
          <a:bodyPr/>
          <a:lstStyle/>
          <a:p>
            <a:r>
              <a:rPr lang="en-US" dirty="0" smtClean="0"/>
              <a:t>Linda Womack</a:t>
            </a:r>
          </a:p>
          <a:p>
            <a:endParaRPr lang="en-US" dirty="0"/>
          </a:p>
        </p:txBody>
      </p:sp>
      <p:sp>
        <p:nvSpPr>
          <p:cNvPr id="3" name="Text Placeholder 2"/>
          <p:cNvSpPr>
            <a:spLocks noGrp="1"/>
          </p:cNvSpPr>
          <p:nvPr>
            <p:ph type="body" sz="quarter" idx="11"/>
          </p:nvPr>
        </p:nvSpPr>
        <p:spPr>
          <a:xfrm>
            <a:off x="567327" y="5530828"/>
            <a:ext cx="5196164" cy="254935"/>
          </a:xfrm>
        </p:spPr>
        <p:txBody>
          <a:bodyPr/>
          <a:lstStyle/>
          <a:p>
            <a:r>
              <a:rPr lang="en-US" sz="1200" dirty="0" smtClean="0"/>
              <a:t>Managing Director, </a:t>
            </a:r>
          </a:p>
          <a:p>
            <a:r>
              <a:rPr lang="en-US" sz="1200" dirty="0" smtClean="0"/>
              <a:t>Office of Economic DEVELOPMENT &amp; Competitiveness </a:t>
            </a:r>
            <a:endParaRPr lang="en-US" sz="1200" dirty="0"/>
          </a:p>
        </p:txBody>
      </p:sp>
      <p:sp>
        <p:nvSpPr>
          <p:cNvPr id="4" name="Text Placeholder 3"/>
          <p:cNvSpPr>
            <a:spLocks noGrp="1"/>
          </p:cNvSpPr>
          <p:nvPr>
            <p:ph type="body" sz="quarter" idx="12"/>
          </p:nvPr>
        </p:nvSpPr>
        <p:spPr>
          <a:xfrm>
            <a:off x="488949" y="6227491"/>
            <a:ext cx="4180705" cy="292100"/>
          </a:xfrm>
        </p:spPr>
        <p:txBody>
          <a:bodyPr/>
          <a:lstStyle/>
          <a:p>
            <a:r>
              <a:rPr lang="en-US" dirty="0" smtClean="0"/>
              <a:t>August 8, 2022/ WEDA hosted</a:t>
            </a:r>
            <a:endParaRPr lang="en-US" dirty="0"/>
          </a:p>
        </p:txBody>
      </p:sp>
      <p:sp>
        <p:nvSpPr>
          <p:cNvPr id="5" name="Title 4"/>
          <p:cNvSpPr>
            <a:spLocks noGrp="1"/>
          </p:cNvSpPr>
          <p:nvPr>
            <p:ph type="title"/>
          </p:nvPr>
        </p:nvSpPr>
        <p:spPr>
          <a:xfrm>
            <a:off x="175491" y="454089"/>
            <a:ext cx="7850909" cy="3563729"/>
          </a:xfrm>
        </p:spPr>
        <p:txBody>
          <a:bodyPr>
            <a:normAutofit/>
          </a:bodyPr>
          <a:lstStyle/>
          <a:p>
            <a:r>
              <a:rPr lang="en-US" dirty="0" smtClean="0"/>
              <a:t>Small Business Innovation Fund </a:t>
            </a:r>
            <a:br>
              <a:rPr lang="en-US" dirty="0" smtClean="0"/>
            </a:br>
            <a:r>
              <a:rPr lang="en-US" dirty="0" smtClean="0"/>
              <a:t>( SBIF)</a:t>
            </a:r>
            <a:endParaRPr lang="en-US" dirty="0"/>
          </a:p>
        </p:txBody>
      </p:sp>
    </p:spTree>
    <p:extLst>
      <p:ext uri="{BB962C8B-B14F-4D97-AF65-F5344CB8AC3E}">
        <p14:creationId xmlns:p14="http://schemas.microsoft.com/office/powerpoint/2010/main" val="311810428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Parameters</a:t>
            </a:r>
            <a:endParaRPr lang="en-US" dirty="0"/>
          </a:p>
        </p:txBody>
      </p:sp>
      <p:sp>
        <p:nvSpPr>
          <p:cNvPr id="3" name="Rectangle 2"/>
          <p:cNvSpPr/>
          <p:nvPr/>
        </p:nvSpPr>
        <p:spPr>
          <a:xfrm>
            <a:off x="602674" y="1135781"/>
            <a:ext cx="10751126" cy="7017306"/>
          </a:xfrm>
          <a:prstGeom prst="rect">
            <a:avLst/>
          </a:prstGeom>
        </p:spPr>
        <p:txBody>
          <a:bodyPr wrap="square">
            <a:spAutoFit/>
          </a:bodyPr>
          <a:lstStyle/>
          <a:p>
            <a:r>
              <a:rPr lang="en-US" b="1" dirty="0">
                <a:solidFill>
                  <a:srgbClr val="000000"/>
                </a:solidFill>
                <a:latin typeface="Calibri" panose="020F0502020204030204" pitchFamily="34" charset="0"/>
              </a:rPr>
              <a:t>$34,500,000 of the coronavirus state fiscal recovery fund</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federal appropriation </a:t>
            </a:r>
            <a:r>
              <a:rPr lang="en-US" dirty="0">
                <a:solidFill>
                  <a:srgbClr val="000000"/>
                </a:solidFill>
                <a:latin typeface="Calibri" panose="020F0502020204030204" pitchFamily="34" charset="0"/>
              </a:rPr>
              <a:t>is provided solely for a </a:t>
            </a:r>
            <a:r>
              <a:rPr lang="en-US" b="1" dirty="0">
                <a:solidFill>
                  <a:srgbClr val="000000"/>
                </a:solidFill>
                <a:latin typeface="Calibri" panose="020F0502020204030204" pitchFamily="34" charset="0"/>
              </a:rPr>
              <a:t>small business innovation and competitiveness fund program</a:t>
            </a:r>
            <a:r>
              <a:rPr lang="en-US" dirty="0">
                <a:solidFill>
                  <a:srgbClr val="000000"/>
                </a:solidFill>
                <a:latin typeface="Calibri" panose="020F0502020204030204" pitchFamily="34" charset="0"/>
              </a:rPr>
              <a:t> to </a:t>
            </a:r>
            <a:r>
              <a:rPr lang="en-US" i="1" u="sng" dirty="0">
                <a:solidFill>
                  <a:srgbClr val="000000"/>
                </a:solidFill>
                <a:latin typeface="Calibri" panose="020F0502020204030204" pitchFamily="34" charset="0"/>
              </a:rPr>
              <a:t>spur s</a:t>
            </a:r>
            <a:r>
              <a:rPr lang="en-US" dirty="0">
                <a:solidFill>
                  <a:srgbClr val="000000"/>
                </a:solidFill>
                <a:latin typeface="Calibri" panose="020F0502020204030204" pitchFamily="34" charset="0"/>
              </a:rPr>
              <a:t>mall business recovery, startup, and growth, with a focus on initiatives that will serve </a:t>
            </a:r>
            <a:r>
              <a:rPr lang="en-US" b="1" dirty="0">
                <a:solidFill>
                  <a:srgbClr val="000000"/>
                </a:solidFill>
                <a:latin typeface="Calibri" panose="020F0502020204030204" pitchFamily="34" charset="0"/>
              </a:rPr>
              <a:t>BIPOC entrepreneurs and small businesses </a:t>
            </a:r>
            <a:r>
              <a:rPr lang="en-US" dirty="0">
                <a:solidFill>
                  <a:srgbClr val="000000"/>
                </a:solidFill>
                <a:latin typeface="Calibri" panose="020F0502020204030204" pitchFamily="34" charset="0"/>
              </a:rPr>
              <a:t>located in underserved, low-income, and rural areas. </a:t>
            </a:r>
            <a:endParaRPr lang="en-US" dirty="0" smtClean="0">
              <a:solidFill>
                <a:srgbClr val="000000"/>
              </a:solidFill>
              <a:latin typeface="Calibri" panose="020F0502020204030204" pitchFamily="34" charset="0"/>
            </a:endParaRPr>
          </a:p>
          <a:p>
            <a:endParaRPr lang="en-US" dirty="0" smtClean="0">
              <a:solidFill>
                <a:srgbClr val="000000"/>
              </a:solidFill>
              <a:latin typeface="Calibri" panose="020F0502020204030204" pitchFamily="34" charset="0"/>
            </a:endParaRPr>
          </a:p>
          <a:p>
            <a:r>
              <a:rPr lang="en-US" dirty="0" smtClean="0"/>
              <a:t>The department will </a:t>
            </a:r>
            <a:r>
              <a:rPr lang="en-US" b="1" dirty="0" smtClean="0"/>
              <a:t>competitively </a:t>
            </a:r>
            <a:r>
              <a:rPr lang="en-US" b="1" dirty="0"/>
              <a:t>award grants </a:t>
            </a:r>
            <a:r>
              <a:rPr lang="en-US" dirty="0"/>
              <a:t>to nonprofit organizations that work with or provide assistance to small businesses. </a:t>
            </a:r>
            <a:r>
              <a:rPr lang="en-US" dirty="0" smtClean="0"/>
              <a:t> ( Municipalities, CBOs, EDOs, and not for profit entities </a:t>
            </a:r>
            <a:r>
              <a:rPr lang="en-US" dirty="0" smtClean="0">
                <a:solidFill>
                  <a:srgbClr val="C00000"/>
                </a:solidFill>
              </a:rPr>
              <a:t>statewide</a:t>
            </a:r>
            <a:r>
              <a:rPr lang="en-US" dirty="0" smtClean="0"/>
              <a:t>)</a:t>
            </a:r>
          </a:p>
          <a:p>
            <a:endParaRPr lang="en-US" dirty="0"/>
          </a:p>
          <a:p>
            <a:pPr marL="285750" indent="-285750">
              <a:buFont typeface="Arial" panose="020B0604020202020204" pitchFamily="34" charset="0"/>
              <a:buChar char="•"/>
            </a:pPr>
            <a:r>
              <a:rPr lang="en-US" dirty="0"/>
              <a:t>Local </a:t>
            </a:r>
            <a:r>
              <a:rPr lang="en-US" dirty="0">
                <a:solidFill>
                  <a:srgbClr val="FF0000"/>
                </a:solidFill>
              </a:rPr>
              <a:t>one-to-one match </a:t>
            </a:r>
            <a:r>
              <a:rPr lang="en-US" dirty="0"/>
              <a:t>of state funding  - encouraged but </a:t>
            </a:r>
            <a:r>
              <a:rPr lang="en-US" i="1" dirty="0">
                <a:solidFill>
                  <a:srgbClr val="FF0000"/>
                </a:solidFill>
              </a:rPr>
              <a:t>not </a:t>
            </a:r>
            <a:r>
              <a:rPr lang="en-US" i="1" dirty="0" smtClean="0">
                <a:solidFill>
                  <a:srgbClr val="FF0000"/>
                </a:solidFill>
              </a:rPr>
              <a:t>required</a:t>
            </a:r>
            <a:endParaRPr lang="en-US" dirty="0">
              <a:solidFill>
                <a:srgbClr val="FF0000"/>
              </a:solidFill>
            </a:endParaRPr>
          </a:p>
          <a:p>
            <a:pPr marL="285750" indent="-285750">
              <a:buFont typeface="Arial" panose="020B0604020202020204" pitchFamily="34" charset="0"/>
              <a:buChar char="•"/>
            </a:pPr>
            <a:r>
              <a:rPr lang="en-US" b="1" dirty="0" smtClean="0"/>
              <a:t>equitable </a:t>
            </a:r>
            <a:r>
              <a:rPr lang="en-US" b="1" dirty="0"/>
              <a:t>geographic distribution </a:t>
            </a:r>
            <a:r>
              <a:rPr lang="en-US" dirty="0"/>
              <a:t>of </a:t>
            </a:r>
            <a:r>
              <a:rPr lang="en-US" dirty="0" smtClean="0"/>
              <a:t>funding statewide</a:t>
            </a:r>
            <a:endParaRPr lang="en-US" dirty="0"/>
          </a:p>
          <a:p>
            <a:endParaRPr lang="en-US" dirty="0"/>
          </a:p>
          <a:p>
            <a:r>
              <a:rPr lang="en-US" b="1" dirty="0" smtClean="0"/>
              <a:t>Use of Funds:</a:t>
            </a:r>
          </a:p>
          <a:p>
            <a:pPr marL="285750" indent="-285750">
              <a:buFont typeface="Arial" panose="020B0604020202020204" pitchFamily="34" charset="0"/>
              <a:buChar char="•"/>
            </a:pPr>
            <a:r>
              <a:rPr lang="en-US" dirty="0" smtClean="0"/>
              <a:t>Small </a:t>
            </a:r>
            <a:r>
              <a:rPr lang="en-US" dirty="0"/>
              <a:t>business incubator programs; </a:t>
            </a:r>
          </a:p>
          <a:p>
            <a:pPr marL="285750" indent="-285750">
              <a:buFont typeface="Arial" panose="020B0604020202020204" pitchFamily="34" charset="0"/>
              <a:buChar char="•"/>
            </a:pPr>
            <a:r>
              <a:rPr lang="en-US" dirty="0" smtClean="0"/>
              <a:t>Small </a:t>
            </a:r>
            <a:r>
              <a:rPr lang="en-US" dirty="0"/>
              <a:t>business accelerator programs; </a:t>
            </a:r>
          </a:p>
          <a:p>
            <a:pPr marL="285750" indent="-285750">
              <a:buFont typeface="Arial" panose="020B0604020202020204" pitchFamily="34" charset="0"/>
              <a:buChar char="•"/>
            </a:pPr>
            <a:r>
              <a:rPr lang="en-US" dirty="0" smtClean="0"/>
              <a:t>Local </a:t>
            </a:r>
            <a:r>
              <a:rPr lang="en-US" dirty="0"/>
              <a:t>procurement initiatives; </a:t>
            </a:r>
          </a:p>
          <a:p>
            <a:pPr marL="285750" indent="-285750">
              <a:buFont typeface="Arial" panose="020B0604020202020204" pitchFamily="34" charset="0"/>
              <a:buChar char="•"/>
            </a:pPr>
            <a:r>
              <a:rPr lang="en-US" dirty="0" smtClean="0"/>
              <a:t>Small </a:t>
            </a:r>
            <a:r>
              <a:rPr lang="en-US" dirty="0"/>
              <a:t>business competitiveness programs focused on hiring and retention; </a:t>
            </a:r>
          </a:p>
          <a:p>
            <a:pPr marL="285750" indent="-285750">
              <a:buFont typeface="Arial" panose="020B0604020202020204" pitchFamily="34" charset="0"/>
              <a:buChar char="•"/>
            </a:pPr>
            <a:r>
              <a:rPr lang="en-US" dirty="0" smtClean="0"/>
              <a:t>Improvements </a:t>
            </a:r>
            <a:r>
              <a:rPr lang="en-US" dirty="0"/>
              <a:t>and repairs to physical workplaces, including in response to public health guidelines or acts of </a:t>
            </a:r>
            <a:r>
              <a:rPr lang="en-US" dirty="0" smtClean="0"/>
              <a:t>vandalism</a:t>
            </a:r>
          </a:p>
          <a:p>
            <a:pPr marL="285750" indent="-285750">
              <a:buFont typeface="Arial" panose="020B0604020202020204" pitchFamily="34" charset="0"/>
              <a:buChar char="•"/>
            </a:pPr>
            <a:r>
              <a:rPr lang="en-US" dirty="0"/>
              <a:t>Other </a:t>
            </a:r>
            <a:r>
              <a:rPr lang="en-US" dirty="0" smtClean="0"/>
              <a:t>initiatives determined </a:t>
            </a:r>
            <a:r>
              <a:rPr lang="en-US" dirty="0"/>
              <a:t>by the </a:t>
            </a:r>
            <a:r>
              <a:rPr lang="en-US" dirty="0" smtClean="0"/>
              <a:t>department that supports the mission of the grant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dirty="0" smtClean="0"/>
              <a:t> </a:t>
            </a:r>
            <a:endParaRPr lang="en-US" dirty="0"/>
          </a:p>
          <a:p>
            <a:endParaRPr lang="en-US" dirty="0" smtClean="0"/>
          </a:p>
          <a:p>
            <a:r>
              <a:rPr lang="en-US" dirty="0" smtClean="0">
                <a:solidFill>
                  <a:srgbClr val="000000"/>
                </a:solidFill>
                <a:latin typeface="Calibri" panose="020F0502020204030204" pitchFamily="34" charset="0"/>
              </a:rPr>
              <a:t>	</a:t>
            </a:r>
            <a:endParaRPr lang="en-US" dirty="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	</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04086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Concerns of BIPOC/S/W business</a:t>
            </a:r>
            <a:endParaRPr lang="en-US" dirty="0"/>
          </a:p>
        </p:txBody>
      </p:sp>
      <p:sp>
        <p:nvSpPr>
          <p:cNvPr id="3" name="Rectangle 2"/>
          <p:cNvSpPr/>
          <p:nvPr/>
        </p:nvSpPr>
        <p:spPr>
          <a:xfrm>
            <a:off x="708891" y="4128655"/>
            <a:ext cx="8305800" cy="923330"/>
          </a:xfrm>
          <a:prstGeom prst="rect">
            <a:avLst/>
          </a:prstGeom>
        </p:spPr>
        <p:txBody>
          <a:bodyPr wrap="square">
            <a:spAutoFit/>
          </a:bodyPr>
          <a:lstStyle/>
          <a:p>
            <a:pPr fontAlgn="base"/>
            <a:r>
              <a:rPr lang="en-US" dirty="0"/>
              <a:t>79% said they are likely to use accounting support in the next 6-12 months</a:t>
            </a:r>
          </a:p>
          <a:p>
            <a:pPr fontAlgn="base"/>
            <a:r>
              <a:rPr lang="en-US" dirty="0"/>
              <a:t>59% said they are likely to use marketing support the next 6-12 months</a:t>
            </a:r>
          </a:p>
          <a:p>
            <a:pPr fontAlgn="base"/>
            <a:r>
              <a:rPr lang="en-US" dirty="0"/>
              <a:t>35% cite the lack of capital as their biggest obstacle</a:t>
            </a:r>
          </a:p>
        </p:txBody>
      </p:sp>
      <p:sp>
        <p:nvSpPr>
          <p:cNvPr id="4" name="TextBox 3"/>
          <p:cNvSpPr txBox="1"/>
          <p:nvPr/>
        </p:nvSpPr>
        <p:spPr>
          <a:xfrm>
            <a:off x="708891" y="1477818"/>
            <a:ext cx="10915662" cy="2031325"/>
          </a:xfrm>
          <a:prstGeom prst="rect">
            <a:avLst/>
          </a:prstGeom>
          <a:noFill/>
        </p:spPr>
        <p:txBody>
          <a:bodyPr wrap="square" rtlCol="0">
            <a:spAutoFit/>
          </a:bodyPr>
          <a:lstStyle/>
          <a:p>
            <a:pPr fontAlgn="base"/>
            <a:r>
              <a:rPr lang="en-US" dirty="0" smtClean="0"/>
              <a:t>1. Managing </a:t>
            </a:r>
            <a:r>
              <a:rPr lang="en-US" dirty="0"/>
              <a:t>supply, logistics and demand </a:t>
            </a:r>
          </a:p>
          <a:p>
            <a:pPr fontAlgn="base"/>
            <a:r>
              <a:rPr lang="en-US" dirty="0"/>
              <a:t>2. </a:t>
            </a:r>
            <a:r>
              <a:rPr lang="en-US" dirty="0" smtClean="0"/>
              <a:t>Keeping </a:t>
            </a:r>
            <a:r>
              <a:rPr lang="en-US" dirty="0"/>
              <a:t>track of customers ( Business Operations efficiency)</a:t>
            </a:r>
          </a:p>
          <a:p>
            <a:pPr fontAlgn="base"/>
            <a:r>
              <a:rPr lang="en-US" dirty="0" smtClean="0"/>
              <a:t>3. Understanding </a:t>
            </a:r>
            <a:r>
              <a:rPr lang="en-US" dirty="0"/>
              <a:t>cash flow &amp; Keeping up with Taxes</a:t>
            </a:r>
          </a:p>
          <a:p>
            <a:pPr fontAlgn="base"/>
            <a:r>
              <a:rPr lang="en-US" dirty="0"/>
              <a:t>4. </a:t>
            </a:r>
            <a:r>
              <a:rPr lang="en-US" dirty="0" smtClean="0"/>
              <a:t>Creating </a:t>
            </a:r>
            <a:r>
              <a:rPr lang="en-US" dirty="0"/>
              <a:t>financial reports to inform business decisions</a:t>
            </a:r>
          </a:p>
          <a:p>
            <a:pPr fontAlgn="base"/>
            <a:r>
              <a:rPr lang="en-US" dirty="0" smtClean="0"/>
              <a:t>5. Sourcing </a:t>
            </a:r>
            <a:r>
              <a:rPr lang="en-US" dirty="0"/>
              <a:t>and applying for business capital (least confident)</a:t>
            </a:r>
          </a:p>
          <a:p>
            <a:pPr lvl="0" fontAlgn="base"/>
            <a:r>
              <a:rPr lang="en-US" dirty="0" smtClean="0"/>
              <a:t>6. Retaining workforce &amp; HR related matters ( has become more pervasive during and post </a:t>
            </a:r>
            <a:r>
              <a:rPr lang="en-US" dirty="0" err="1" smtClean="0"/>
              <a:t>covid</a:t>
            </a:r>
            <a:r>
              <a:rPr lang="en-US" dirty="0" smtClean="0"/>
              <a:t>)</a:t>
            </a:r>
          </a:p>
          <a:p>
            <a:pPr lvl="0" fontAlgn="base"/>
            <a:r>
              <a:rPr lang="en-US" dirty="0" smtClean="0"/>
              <a:t>7. Legal ( contract review and articles of incorporation)</a:t>
            </a:r>
            <a:endParaRPr lang="en-US" dirty="0"/>
          </a:p>
        </p:txBody>
      </p:sp>
    </p:spTree>
    <p:extLst>
      <p:ext uri="{BB962C8B-B14F-4D97-AF65-F5344CB8AC3E}">
        <p14:creationId xmlns:p14="http://schemas.microsoft.com/office/powerpoint/2010/main" val="2020324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Equitable Distribution</a:t>
            </a:r>
            <a:endParaRPr lang="en-US" dirty="0"/>
          </a:p>
        </p:txBody>
      </p:sp>
      <p:sp>
        <p:nvSpPr>
          <p:cNvPr id="3" name="Content Placeholder 2"/>
          <p:cNvSpPr>
            <a:spLocks noGrp="1"/>
          </p:cNvSpPr>
          <p:nvPr>
            <p:ph idx="1"/>
          </p:nvPr>
        </p:nvSpPr>
        <p:spPr>
          <a:xfrm>
            <a:off x="699655" y="1354570"/>
            <a:ext cx="10799618" cy="4852266"/>
          </a:xfrm>
        </p:spPr>
        <p:txBody>
          <a:bodyPr>
            <a:normAutofit fontScale="85000" lnSpcReduction="20000"/>
          </a:bodyPr>
          <a:lstStyle/>
          <a:p>
            <a:pPr marL="0" indent="0">
              <a:buNone/>
            </a:pPr>
            <a:r>
              <a:rPr lang="en-US" dirty="0"/>
              <a:t> </a:t>
            </a:r>
            <a:r>
              <a:rPr lang="en-US" b="1" dirty="0" smtClean="0"/>
              <a:t>Geographical distribution of funding?</a:t>
            </a:r>
          </a:p>
          <a:p>
            <a:pPr marL="0" marR="0" indent="0">
              <a:spcBef>
                <a:spcPts val="0"/>
              </a:spcBef>
              <a:spcAft>
                <a:spcPts val="0"/>
              </a:spcAft>
              <a:buNone/>
            </a:pPr>
            <a:endParaRPr lang="en-US" dirty="0" smtClean="0">
              <a:solidFill>
                <a:srgbClr val="FF0000"/>
              </a:solidFill>
              <a:latin typeface="Times New Roman" panose="02020603050405020304" pitchFamily="18" charset="0"/>
              <a:ea typeface="Calibri" panose="020F0502020204030204" pitchFamily="34" charset="0"/>
            </a:endParaRPr>
          </a:p>
          <a:p>
            <a:pPr marL="0" marR="0" indent="0" fontAlgn="base">
              <a:spcBef>
                <a:spcPts val="0"/>
              </a:spcBef>
              <a:spcAft>
                <a:spcPts val="0"/>
              </a:spcAft>
              <a:buNone/>
            </a:pPr>
            <a:endParaRPr lang="en-US" sz="2700" dirty="0">
              <a:solidFill>
                <a:schemeClr val="accent5"/>
              </a:solidFill>
              <a:cs typeface="Arial" panose="020B0604020202020204" pitchFamily="34" charset="0"/>
            </a:endParaRPr>
          </a:p>
          <a:p>
            <a:pPr marL="0" marR="0" indent="0" fontAlgn="base">
              <a:spcBef>
                <a:spcPts val="0"/>
              </a:spcBef>
              <a:spcAft>
                <a:spcPts val="0"/>
              </a:spcAft>
              <a:buNone/>
            </a:pPr>
            <a:r>
              <a:rPr lang="en-US" sz="2700" dirty="0">
                <a:solidFill>
                  <a:schemeClr val="accent5"/>
                </a:solidFill>
                <a:cs typeface="Arial" panose="020B0604020202020204" pitchFamily="34" charset="0"/>
              </a:rPr>
              <a:t>The legislature has specified that: “The department may establish regional targets or other benchmarks to ensure equitable geographic distribution of funding.” In response to this, funds will be distributed according to the following </a:t>
            </a:r>
            <a:r>
              <a:rPr lang="en-US" sz="2700" dirty="0" smtClean="0">
                <a:solidFill>
                  <a:schemeClr val="accent5"/>
                </a:solidFill>
                <a:cs typeface="Arial" panose="020B0604020202020204" pitchFamily="34" charset="0"/>
              </a:rPr>
              <a:t>regional framework</a:t>
            </a:r>
            <a:r>
              <a:rPr lang="en-US" sz="2700" dirty="0">
                <a:solidFill>
                  <a:schemeClr val="accent5"/>
                </a:solidFill>
                <a:cs typeface="Arial" panose="020B0604020202020204" pitchFamily="34" charset="0"/>
              </a:rPr>
              <a:t>:</a:t>
            </a:r>
          </a:p>
          <a:p>
            <a:pPr marL="0" marR="0" indent="0" fontAlgn="base">
              <a:spcBef>
                <a:spcPts val="0"/>
              </a:spcBef>
              <a:spcAft>
                <a:spcPts val="0"/>
              </a:spcAft>
              <a:buNone/>
            </a:pPr>
            <a:r>
              <a:rPr lang="en-US" sz="2700" dirty="0" smtClean="0">
                <a:solidFill>
                  <a:schemeClr val="accent5"/>
                </a:solidFill>
                <a:cs typeface="Arial" panose="020B0604020202020204" pitchFamily="34" charset="0"/>
              </a:rPr>
              <a:t> </a:t>
            </a:r>
          </a:p>
          <a:p>
            <a:pPr marL="0" marR="0" fontAlgn="base">
              <a:spcBef>
                <a:spcPts val="0"/>
              </a:spcBef>
              <a:spcAft>
                <a:spcPts val="0"/>
              </a:spcAft>
            </a:pPr>
            <a:r>
              <a:rPr lang="en-US" sz="2700" dirty="0" smtClean="0">
                <a:solidFill>
                  <a:schemeClr val="accent5"/>
                </a:solidFill>
                <a:cs typeface="Arial" panose="020B0604020202020204" pitchFamily="34" charset="0"/>
              </a:rPr>
              <a:t>1/3 all other urban counties </a:t>
            </a:r>
          </a:p>
          <a:p>
            <a:pPr marL="0" marR="0" fontAlgn="base">
              <a:spcBef>
                <a:spcPts val="0"/>
              </a:spcBef>
              <a:spcAft>
                <a:spcPts val="0"/>
              </a:spcAft>
            </a:pPr>
            <a:r>
              <a:rPr lang="en-US" sz="2700" dirty="0" smtClean="0">
                <a:solidFill>
                  <a:schemeClr val="accent5"/>
                </a:solidFill>
                <a:cs typeface="Arial" panose="020B0604020202020204" pitchFamily="34" charset="0"/>
              </a:rPr>
              <a:t>1/3 </a:t>
            </a:r>
            <a:r>
              <a:rPr lang="en-US" sz="2700" dirty="0">
                <a:solidFill>
                  <a:schemeClr val="accent5"/>
                </a:solidFill>
                <a:cs typeface="Arial" panose="020B0604020202020204" pitchFamily="34" charset="0"/>
              </a:rPr>
              <a:t>all </a:t>
            </a:r>
            <a:r>
              <a:rPr lang="en-US" sz="2700" dirty="0" smtClean="0">
                <a:solidFill>
                  <a:schemeClr val="accent5"/>
                </a:solidFill>
                <a:cs typeface="Arial" panose="020B0604020202020204" pitchFamily="34" charset="0"/>
              </a:rPr>
              <a:t>other rural counties</a:t>
            </a:r>
          </a:p>
          <a:p>
            <a:pPr marL="0" fontAlgn="base">
              <a:spcBef>
                <a:spcPts val="0"/>
              </a:spcBef>
            </a:pPr>
            <a:r>
              <a:rPr lang="en-US" sz="2700" dirty="0">
                <a:solidFill>
                  <a:schemeClr val="accent5"/>
                </a:solidFill>
                <a:cs typeface="Arial" panose="020B0604020202020204" pitchFamily="34" charset="0"/>
              </a:rPr>
              <a:t>1/3 King County</a:t>
            </a:r>
          </a:p>
          <a:p>
            <a:pPr marL="0" marR="0" indent="0" fontAlgn="base">
              <a:spcBef>
                <a:spcPts val="0"/>
              </a:spcBef>
              <a:spcAft>
                <a:spcPts val="0"/>
              </a:spcAft>
              <a:buNone/>
            </a:pPr>
            <a:endParaRPr lang="en-US" sz="2700" dirty="0">
              <a:solidFill>
                <a:schemeClr val="accent5"/>
              </a:solidFill>
              <a:cs typeface="Arial" panose="020B0604020202020204" pitchFamily="34" charset="0"/>
            </a:endParaRPr>
          </a:p>
          <a:p>
            <a:pPr marL="0" marR="0" indent="0">
              <a:spcBef>
                <a:spcPts val="0"/>
              </a:spcBef>
              <a:spcAft>
                <a:spcPts val="0"/>
              </a:spcAft>
              <a:buNone/>
            </a:pPr>
            <a:r>
              <a:rPr lang="en-US" sz="2000" dirty="0">
                <a:solidFill>
                  <a:schemeClr val="bg2">
                    <a:lumMod val="10000"/>
                  </a:schemeClr>
                </a:solidFill>
                <a:latin typeface="Arial" panose="020B0604020202020204" pitchFamily="34" charset="0"/>
                <a:ea typeface="Calibri" panose="020F0502020204030204" pitchFamily="34" charset="0"/>
              </a:rPr>
              <a:t> </a:t>
            </a:r>
            <a:endParaRPr lang="en-US" dirty="0">
              <a:ea typeface="Calibri" panose="020F0502020204030204" pitchFamily="34" charset="0"/>
            </a:endParaRPr>
          </a:p>
          <a:p>
            <a:pPr marL="0" marR="0" indent="0">
              <a:spcBef>
                <a:spcPts val="0"/>
              </a:spcBef>
              <a:spcAft>
                <a:spcPts val="0"/>
              </a:spcAft>
              <a:buNone/>
            </a:pPr>
            <a:r>
              <a:rPr lang="en-US" sz="2000" dirty="0">
                <a:ea typeface="Calibri" panose="020F0502020204030204" pitchFamily="34" charset="0"/>
              </a:rPr>
              <a:t>**Commerce has the discretion to negotiate dollar amounts of approved awards</a:t>
            </a:r>
            <a:r>
              <a:rPr lang="en-US" sz="2000" dirty="0" smtClean="0">
                <a:ea typeface="Calibri" panose="020F0502020204030204" pitchFamily="34" charset="0"/>
              </a:rPr>
              <a:t>.</a:t>
            </a:r>
            <a:endParaRPr lang="en-US" dirty="0" smtClean="0">
              <a:ea typeface="Calibri" panose="020F0502020204030204" pitchFamily="34" charset="0"/>
            </a:endParaRPr>
          </a:p>
          <a:p>
            <a:pPr marL="0" marR="0" indent="0">
              <a:spcBef>
                <a:spcPts val="0"/>
              </a:spcBef>
              <a:spcAft>
                <a:spcPts val="0"/>
              </a:spcAft>
              <a:buNone/>
            </a:pPr>
            <a:r>
              <a:rPr lang="en-US" sz="2000" dirty="0" smtClean="0">
                <a:ea typeface="Calibri" panose="020F0502020204030204" pitchFamily="34" charset="0"/>
              </a:rPr>
              <a:t>***</a:t>
            </a:r>
            <a:r>
              <a:rPr lang="en-US" sz="2000" dirty="0">
                <a:ea typeface="Calibri" panose="020F0502020204030204" pitchFamily="34" charset="0"/>
              </a:rPr>
              <a:t>Commerce reserves the right to not allocate all funding</a:t>
            </a:r>
            <a:endParaRPr lang="en-US" dirty="0">
              <a:ea typeface="Calibri" panose="020F0502020204030204" pitchFamily="34" charset="0"/>
            </a:endParaRPr>
          </a:p>
          <a:p>
            <a:pPr marL="0" indent="0">
              <a:buNone/>
            </a:pPr>
            <a:endParaRPr lang="en-US" b="1" dirty="0"/>
          </a:p>
          <a:p>
            <a:pPr marL="0" indent="0">
              <a:buNone/>
            </a:pPr>
            <a:r>
              <a:rPr lang="en-US" b="1" dirty="0"/>
              <a:t>	</a:t>
            </a:r>
            <a:endParaRPr lang="en-US" b="1" dirty="0" smtClean="0"/>
          </a:p>
          <a:p>
            <a:pPr marL="0" indent="0">
              <a:buNone/>
            </a:pPr>
            <a:endParaRPr lang="en-US" dirty="0" smtClean="0"/>
          </a:p>
        </p:txBody>
      </p:sp>
    </p:spTree>
    <p:extLst>
      <p:ext uri="{BB962C8B-B14F-4D97-AF65-F5344CB8AC3E}">
        <p14:creationId xmlns:p14="http://schemas.microsoft.com/office/powerpoint/2010/main" val="3542956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76009" y="0"/>
            <a:ext cx="10515600" cy="1325563"/>
          </a:xfrm>
        </p:spPr>
        <p:txBody>
          <a:bodyPr>
            <a:normAutofit/>
          </a:bodyPr>
          <a:lstStyle/>
          <a:p>
            <a:r>
              <a:rPr lang="en-US" sz="3600" dirty="0" smtClean="0"/>
              <a:t>Geographic Breakdown of Rural/Urban Counties</a:t>
            </a:r>
            <a:endParaRPr lang="en-US" sz="3600" dirty="0"/>
          </a:p>
        </p:txBody>
      </p:sp>
      <p:pic>
        <p:nvPicPr>
          <p:cNvPr id="5" name="Content Placeholder 4"/>
          <p:cNvPicPr>
            <a:picLocks noGrp="1" noChangeAspect="1"/>
          </p:cNvPicPr>
          <p:nvPr>
            <p:ph idx="4294967295"/>
          </p:nvPr>
        </p:nvPicPr>
        <p:blipFill>
          <a:blip r:embed="rId2"/>
          <a:stretch>
            <a:fillRect/>
          </a:stretch>
        </p:blipFill>
        <p:spPr>
          <a:xfrm>
            <a:off x="3699754" y="1325563"/>
            <a:ext cx="7791855" cy="4841773"/>
          </a:xfrm>
          <a:prstGeom prst="rect">
            <a:avLst/>
          </a:prstGeom>
        </p:spPr>
      </p:pic>
      <p:sp>
        <p:nvSpPr>
          <p:cNvPr id="7" name="TextBox 6"/>
          <p:cNvSpPr txBox="1"/>
          <p:nvPr/>
        </p:nvSpPr>
        <p:spPr>
          <a:xfrm>
            <a:off x="204282" y="1429966"/>
            <a:ext cx="3339830" cy="3139321"/>
          </a:xfrm>
          <a:prstGeom prst="rect">
            <a:avLst/>
          </a:prstGeom>
          <a:noFill/>
        </p:spPr>
        <p:txBody>
          <a:bodyPr wrap="square" rtlCol="0">
            <a:spAutoFit/>
          </a:bodyPr>
          <a:lstStyle/>
          <a:p>
            <a:pPr marL="171450" indent="-171450">
              <a:buFont typeface="Arial" panose="020B0604020202020204" pitchFamily="34" charset="0"/>
              <a:buChar char="•"/>
            </a:pPr>
            <a:r>
              <a:rPr lang="en-US" sz="1200" dirty="0"/>
              <a:t>In 1999, RCW 82.14.370 was revised to include a rural county definition based on population density. In this </a:t>
            </a:r>
            <a:r>
              <a:rPr lang="en-US" sz="1200" dirty="0" smtClean="0"/>
              <a:t>legislation, rural</a:t>
            </a:r>
            <a:r>
              <a:rPr lang="en-US" sz="1200" dirty="0"/>
              <a:t>: Counties with a population density less than 100 persons per square mile or counties smaller than 225 square miles</a:t>
            </a:r>
          </a:p>
          <a:p>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King County is a large population center, composed of both rural and urban areas. Using our application and gathering legislative districts served data, we will ensure we fund both urban and rural areas within King County.</a:t>
            </a:r>
          </a:p>
          <a:p>
            <a:endParaRPr lang="en-US" sz="1200" dirty="0" smtClean="0"/>
          </a:p>
          <a:p>
            <a:r>
              <a:rPr lang="en-US" dirty="0"/>
              <a:t> </a:t>
            </a:r>
          </a:p>
        </p:txBody>
      </p:sp>
      <p:sp>
        <p:nvSpPr>
          <p:cNvPr id="8" name="TextBox 7"/>
          <p:cNvSpPr txBox="1"/>
          <p:nvPr/>
        </p:nvSpPr>
        <p:spPr>
          <a:xfrm>
            <a:off x="4756827" y="5476672"/>
            <a:ext cx="282101" cy="261610"/>
          </a:xfrm>
          <a:prstGeom prst="rect">
            <a:avLst/>
          </a:prstGeom>
          <a:noFill/>
        </p:spPr>
        <p:txBody>
          <a:bodyPr wrap="square" rtlCol="0">
            <a:spAutoFit/>
          </a:bodyPr>
          <a:lstStyle/>
          <a:p>
            <a:r>
              <a:rPr lang="en-US" sz="1100" dirty="0" smtClean="0"/>
              <a:t>9</a:t>
            </a:r>
            <a:endParaRPr lang="en-US" sz="1100" dirty="0"/>
          </a:p>
        </p:txBody>
      </p:sp>
      <p:sp>
        <p:nvSpPr>
          <p:cNvPr id="9" name="TextBox 8"/>
          <p:cNvSpPr txBox="1"/>
          <p:nvPr/>
        </p:nvSpPr>
        <p:spPr>
          <a:xfrm>
            <a:off x="4756827" y="5215062"/>
            <a:ext cx="457198" cy="261610"/>
          </a:xfrm>
          <a:prstGeom prst="rect">
            <a:avLst/>
          </a:prstGeom>
          <a:noFill/>
        </p:spPr>
        <p:txBody>
          <a:bodyPr wrap="square" rtlCol="0">
            <a:spAutoFit/>
          </a:bodyPr>
          <a:lstStyle/>
          <a:p>
            <a:r>
              <a:rPr lang="en-US" sz="1100" dirty="0" smtClean="0"/>
              <a:t>30</a:t>
            </a:r>
            <a:endParaRPr lang="en-US" sz="1100" dirty="0"/>
          </a:p>
        </p:txBody>
      </p:sp>
    </p:spTree>
    <p:extLst>
      <p:ext uri="{BB962C8B-B14F-4D97-AF65-F5344CB8AC3E}">
        <p14:creationId xmlns:p14="http://schemas.microsoft.com/office/powerpoint/2010/main" val="539624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Rollout Strategy</a:t>
            </a:r>
            <a:endParaRPr lang="en-US" dirty="0"/>
          </a:p>
        </p:txBody>
      </p:sp>
      <p:sp>
        <p:nvSpPr>
          <p:cNvPr id="3" name="Content Placeholder 2"/>
          <p:cNvSpPr>
            <a:spLocks noGrp="1"/>
          </p:cNvSpPr>
          <p:nvPr>
            <p:ph idx="1"/>
          </p:nvPr>
        </p:nvSpPr>
        <p:spPr/>
        <p:txBody>
          <a:bodyPr/>
          <a:lstStyle/>
          <a:p>
            <a:pPr marL="0" lvl="0" indent="0">
              <a:buClr>
                <a:srgbClr val="555555"/>
              </a:buClr>
              <a:buNone/>
            </a:pPr>
            <a:r>
              <a:rPr lang="en-US" sz="1500" b="1" dirty="0" smtClean="0">
                <a:solidFill>
                  <a:srgbClr val="EA5F14"/>
                </a:solidFill>
              </a:rPr>
              <a:t>1. Roll-out</a:t>
            </a:r>
            <a:r>
              <a:rPr lang="en-US" sz="1500" b="1" dirty="0">
                <a:solidFill>
                  <a:srgbClr val="EA5F14"/>
                </a:solidFill>
              </a:rPr>
              <a:t>:</a:t>
            </a:r>
          </a:p>
          <a:p>
            <a:pPr marL="0" lvl="0" indent="0">
              <a:buClr>
                <a:srgbClr val="555555"/>
              </a:buClr>
              <a:buNone/>
            </a:pPr>
            <a:r>
              <a:rPr lang="en-US" sz="1500" b="1" dirty="0">
                <a:solidFill>
                  <a:srgbClr val="EA5F14"/>
                </a:solidFill>
              </a:rPr>
              <a:t>	</a:t>
            </a:r>
            <a:r>
              <a:rPr lang="en-US" sz="1500" b="1" dirty="0">
                <a:solidFill>
                  <a:schemeClr val="accent5"/>
                </a:solidFill>
              </a:rPr>
              <a:t>- Won WA, SBRN, WA small business recovery group, ICAP , WEDA, Washington workforce </a:t>
            </a:r>
            <a:r>
              <a:rPr lang="en-US" sz="1500" b="1" dirty="0" smtClean="0">
                <a:solidFill>
                  <a:schemeClr val="accent5"/>
                </a:solidFill>
              </a:rPr>
              <a:t>association, 	internal agency-wide engagement and outreach teams</a:t>
            </a:r>
            <a:endParaRPr lang="en-US" sz="1500" b="1" dirty="0">
              <a:solidFill>
                <a:schemeClr val="accent5"/>
              </a:solidFill>
            </a:endParaRPr>
          </a:p>
          <a:p>
            <a:pPr marL="0" lvl="0" indent="0">
              <a:buClr>
                <a:srgbClr val="555555"/>
              </a:buClr>
              <a:buNone/>
            </a:pPr>
            <a:r>
              <a:rPr lang="en-US" sz="1500" b="1" dirty="0">
                <a:solidFill>
                  <a:srgbClr val="EA5F14"/>
                </a:solidFill>
              </a:rPr>
              <a:t>2. Scoring and Evaluation criteria</a:t>
            </a:r>
            <a:r>
              <a:rPr lang="en-US" sz="1500" b="1" dirty="0">
                <a:solidFill>
                  <a:srgbClr val="EA5F14"/>
                </a:solidFill>
                <a:sym typeface="Wingdings" panose="05000000000000000000" pitchFamily="2" charset="2"/>
              </a:rPr>
              <a:t>:</a:t>
            </a:r>
            <a:endParaRPr lang="en-US" sz="1500" b="1" dirty="0">
              <a:solidFill>
                <a:srgbClr val="EA5F14"/>
              </a:solidFill>
            </a:endParaRPr>
          </a:p>
          <a:p>
            <a:pPr marL="0" lvl="0" indent="0">
              <a:buClr>
                <a:srgbClr val="555555"/>
              </a:buClr>
              <a:buNone/>
            </a:pPr>
            <a:r>
              <a:rPr lang="en-US" sz="1500" b="1" dirty="0">
                <a:solidFill>
                  <a:srgbClr val="EA5F14"/>
                </a:solidFill>
              </a:rPr>
              <a:t>	</a:t>
            </a:r>
            <a:r>
              <a:rPr lang="en-US" sz="1500" b="1" dirty="0">
                <a:solidFill>
                  <a:schemeClr val="accent5"/>
                </a:solidFill>
              </a:rPr>
              <a:t>- Weighted for regional and geographic non profits servicing S/W/BIPOC </a:t>
            </a:r>
            <a:r>
              <a:rPr lang="en-US" sz="1500" b="1" dirty="0">
                <a:solidFill>
                  <a:srgbClr val="EA5F14"/>
                </a:solidFill>
              </a:rPr>
              <a:t>		</a:t>
            </a:r>
          </a:p>
          <a:p>
            <a:pPr marL="0" lvl="0" indent="0">
              <a:buClr>
                <a:srgbClr val="555555"/>
              </a:buClr>
              <a:buNone/>
            </a:pPr>
            <a:r>
              <a:rPr lang="en-US" sz="1500" b="1" dirty="0">
                <a:solidFill>
                  <a:srgbClr val="EA5F14"/>
                </a:solidFill>
              </a:rPr>
              <a:t>3. Are we equitable/ Equity:</a:t>
            </a:r>
          </a:p>
          <a:p>
            <a:pPr marL="0" lvl="0" indent="0">
              <a:buClr>
                <a:srgbClr val="555555"/>
              </a:buClr>
              <a:buNone/>
            </a:pPr>
            <a:r>
              <a:rPr lang="en-US" sz="1500" b="1" dirty="0">
                <a:solidFill>
                  <a:srgbClr val="EA5F14"/>
                </a:solidFill>
              </a:rPr>
              <a:t>	</a:t>
            </a:r>
            <a:r>
              <a:rPr lang="en-US" sz="1500" b="1" dirty="0" smtClean="0">
                <a:solidFill>
                  <a:schemeClr val="tx1"/>
                </a:solidFill>
              </a:rPr>
              <a:t>- </a:t>
            </a:r>
            <a:r>
              <a:rPr lang="en-US" sz="1500" b="1" dirty="0">
                <a:solidFill>
                  <a:schemeClr val="accent5"/>
                </a:solidFill>
              </a:rPr>
              <a:t>Open application, consultative process, diverse assessors, 2 scheduled webinars during the submittal 	   	process</a:t>
            </a:r>
          </a:p>
          <a:p>
            <a:pPr marL="0" lvl="0" indent="0">
              <a:buClr>
                <a:srgbClr val="555555"/>
              </a:buClr>
              <a:buNone/>
            </a:pPr>
            <a:r>
              <a:rPr lang="en-US" sz="1500" b="1" dirty="0">
                <a:solidFill>
                  <a:srgbClr val="EA5F14"/>
                </a:solidFill>
              </a:rPr>
              <a:t>4. Deliverables based contracting </a:t>
            </a:r>
            <a:r>
              <a:rPr lang="en-US" sz="1500" b="1" dirty="0" smtClean="0">
                <a:solidFill>
                  <a:srgbClr val="EA5F14"/>
                </a:solidFill>
              </a:rPr>
              <a:t>method:</a:t>
            </a:r>
          </a:p>
          <a:p>
            <a:pPr marL="0" indent="0">
              <a:buClr>
                <a:srgbClr val="555555"/>
              </a:buClr>
              <a:buNone/>
            </a:pPr>
            <a:r>
              <a:rPr lang="en-US" sz="1500" b="1" dirty="0">
                <a:solidFill>
                  <a:srgbClr val="EA5F14"/>
                </a:solidFill>
              </a:rPr>
              <a:t>	</a:t>
            </a:r>
            <a:r>
              <a:rPr lang="en-US" sz="1500" b="1" dirty="0">
                <a:solidFill>
                  <a:schemeClr val="accent5"/>
                </a:solidFill>
              </a:rPr>
              <a:t>- Deliverables Contract: Allows Commerce to pay for work in a non-reimbursable manner, i.e. progress 	reports, marketing strategies, media, etc. </a:t>
            </a:r>
          </a:p>
          <a:p>
            <a:pPr marL="0" lvl="0" indent="0">
              <a:buClr>
                <a:srgbClr val="555555"/>
              </a:buClr>
              <a:buNone/>
            </a:pPr>
            <a:endParaRPr lang="en-US" sz="1500" b="1" dirty="0">
              <a:solidFill>
                <a:srgbClr val="EA5F14"/>
              </a:solidFill>
            </a:endParaRPr>
          </a:p>
          <a:p>
            <a:endParaRPr lang="en-US" dirty="0"/>
          </a:p>
        </p:txBody>
      </p:sp>
    </p:spTree>
    <p:extLst>
      <p:ext uri="{BB962C8B-B14F-4D97-AF65-F5344CB8AC3E}">
        <p14:creationId xmlns:p14="http://schemas.microsoft.com/office/powerpoint/2010/main" val="770629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Deliverables</a:t>
            </a:r>
            <a:endParaRPr lang="en-US" dirty="0"/>
          </a:p>
        </p:txBody>
      </p:sp>
      <p:sp>
        <p:nvSpPr>
          <p:cNvPr id="3" name="Content Placeholder 2"/>
          <p:cNvSpPr>
            <a:spLocks noGrp="1"/>
          </p:cNvSpPr>
          <p:nvPr>
            <p:ph idx="1"/>
          </p:nvPr>
        </p:nvSpPr>
        <p:spPr>
          <a:xfrm>
            <a:off x="699655" y="1354570"/>
            <a:ext cx="10515600" cy="4852266"/>
          </a:xfrm>
        </p:spPr>
        <p:txBody>
          <a:bodyPr>
            <a:normAutofit/>
          </a:bodyPr>
          <a:lstStyle/>
          <a:p>
            <a:pPr marL="0" indent="0">
              <a:buNone/>
            </a:pPr>
            <a:r>
              <a:rPr lang="en-US" dirty="0"/>
              <a:t> </a:t>
            </a:r>
            <a:r>
              <a:rPr lang="en-US" b="1" dirty="0" smtClean="0"/>
              <a:t>Reporting </a:t>
            </a:r>
            <a:r>
              <a:rPr lang="en-US" b="1" dirty="0"/>
              <a:t>Requirements: </a:t>
            </a:r>
            <a:r>
              <a:rPr lang="en-US" dirty="0"/>
              <a:t>Quarterly </a:t>
            </a:r>
            <a:endParaRPr lang="en-US" dirty="0" smtClean="0"/>
          </a:p>
          <a:p>
            <a:r>
              <a:rPr lang="en-US" sz="2000" dirty="0" smtClean="0">
                <a:solidFill>
                  <a:schemeClr val="tx1"/>
                </a:solidFill>
              </a:rPr>
              <a:t>The </a:t>
            </a:r>
            <a:r>
              <a:rPr lang="en-US" sz="2000" dirty="0">
                <a:solidFill>
                  <a:schemeClr val="tx1"/>
                </a:solidFill>
              </a:rPr>
              <a:t>report will require the sub recipient to report on the following measurable outcomes quarterly:</a:t>
            </a:r>
          </a:p>
          <a:p>
            <a:pPr lvl="0"/>
            <a:r>
              <a:rPr lang="en-US" sz="2000" dirty="0">
                <a:solidFill>
                  <a:schemeClr val="tx1"/>
                </a:solidFill>
              </a:rPr>
              <a:t>Number of Small Businesses Served </a:t>
            </a:r>
            <a:r>
              <a:rPr lang="en-US" sz="2000" i="1" dirty="0">
                <a:solidFill>
                  <a:schemeClr val="tx1"/>
                </a:solidFill>
              </a:rPr>
              <a:t>(RCW 39.26.010 (22))</a:t>
            </a:r>
          </a:p>
          <a:p>
            <a:pPr lvl="1"/>
            <a:r>
              <a:rPr lang="en-US" sz="2000" i="1" dirty="0"/>
              <a:t>Less than 50 employees OR less than $7M in gross revenue annually</a:t>
            </a:r>
          </a:p>
          <a:p>
            <a:r>
              <a:rPr lang="en-US" sz="2000" dirty="0">
                <a:solidFill>
                  <a:schemeClr val="tx1"/>
                </a:solidFill>
              </a:rPr>
              <a:t>Jobs Created</a:t>
            </a:r>
          </a:p>
          <a:p>
            <a:r>
              <a:rPr lang="en-US" sz="2000" dirty="0">
                <a:solidFill>
                  <a:schemeClr val="tx1"/>
                </a:solidFill>
              </a:rPr>
              <a:t>Jobs Retained (Sole proprietorship included</a:t>
            </a:r>
            <a:r>
              <a:rPr lang="en-US" sz="2000" dirty="0" smtClean="0">
                <a:solidFill>
                  <a:schemeClr val="tx1"/>
                </a:solidFill>
              </a:rPr>
              <a:t>)</a:t>
            </a:r>
          </a:p>
          <a:p>
            <a:r>
              <a:rPr lang="en-US" sz="2000" dirty="0" smtClean="0">
                <a:solidFill>
                  <a:schemeClr val="tx1"/>
                </a:solidFill>
              </a:rPr>
              <a:t>Women small businesses</a:t>
            </a:r>
            <a:endParaRPr lang="en-US" sz="2000" dirty="0">
              <a:solidFill>
                <a:schemeClr val="tx1"/>
              </a:solidFill>
            </a:endParaRPr>
          </a:p>
          <a:p>
            <a:r>
              <a:rPr lang="en-US" sz="2000" dirty="0" smtClean="0">
                <a:solidFill>
                  <a:schemeClr val="tx1"/>
                </a:solidFill>
              </a:rPr>
              <a:t>Number of BIPOC Businesses served ( Self Select and OMWBE certified)</a:t>
            </a:r>
          </a:p>
          <a:p>
            <a:r>
              <a:rPr lang="en-US" sz="2000" dirty="0" smtClean="0">
                <a:solidFill>
                  <a:schemeClr val="tx1"/>
                </a:solidFill>
              </a:rPr>
              <a:t>Location of serviced BIPOC business by county</a:t>
            </a:r>
          </a:p>
          <a:p>
            <a:r>
              <a:rPr lang="en-US" sz="2000" dirty="0" smtClean="0">
                <a:solidFill>
                  <a:schemeClr val="tx1"/>
                </a:solidFill>
              </a:rPr>
              <a:t>Served industry sector ( NAICS) code</a:t>
            </a:r>
            <a:endParaRPr lang="en-US" sz="2000" dirty="0">
              <a:solidFill>
                <a:schemeClr val="tx1"/>
              </a:solidFill>
            </a:endParaRPr>
          </a:p>
          <a:p>
            <a:endParaRPr lang="en-US" dirty="0"/>
          </a:p>
        </p:txBody>
      </p:sp>
    </p:spTree>
    <p:extLst>
      <p:ext uri="{BB962C8B-B14F-4D97-AF65-F5344CB8AC3E}">
        <p14:creationId xmlns:p14="http://schemas.microsoft.com/office/powerpoint/2010/main" val="939560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AEC3008-DFF6-4A6D-8D8E-981AAC55F31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30" name="think-cell Slide" r:id="rId6" imgW="395" imgH="396" progId="TCLayout.ActiveDocument.1">
                  <p:embed/>
                </p:oleObj>
              </mc:Choice>
              <mc:Fallback>
                <p:oleObj name="think-cell Slide" r:id="rId6" imgW="395" imgH="396" progId="TCLayout.ActiveDocument.1">
                  <p:embed/>
                  <p:pic>
                    <p:nvPicPr>
                      <p:cNvPr id="5" name="Object 4" hidden="1">
                        <a:extLst>
                          <a:ext uri="{FF2B5EF4-FFF2-40B4-BE49-F238E27FC236}">
                            <a16:creationId xmlns:a16="http://schemas.microsoft.com/office/drawing/2014/main" id="{7AEC3008-DFF6-4A6D-8D8E-981AAC55F31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521B399-4EC7-4571-8B84-1B7FEDF6CEA5}"/>
              </a:ext>
            </a:extLst>
          </p:cNvPr>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3" name="Title 2"/>
          <p:cNvSpPr>
            <a:spLocks noGrp="1"/>
          </p:cNvSpPr>
          <p:nvPr>
            <p:ph type="title" idx="4294967295"/>
          </p:nvPr>
        </p:nvSpPr>
        <p:spPr>
          <a:xfrm>
            <a:off x="755386" y="278801"/>
            <a:ext cx="10933113" cy="939800"/>
          </a:xfrm>
        </p:spPr>
        <p:txBody>
          <a:bodyPr>
            <a:noAutofit/>
          </a:bodyPr>
          <a:lstStyle/>
          <a:p>
            <a:r>
              <a:rPr lang="en-US" sz="4000" dirty="0" smtClean="0"/>
              <a:t>Application Schedule:</a:t>
            </a:r>
            <a:endParaRPr lang="en-US" sz="4000" dirty="0"/>
          </a:p>
        </p:txBody>
      </p:sp>
      <p:sp>
        <p:nvSpPr>
          <p:cNvPr id="4" name="Rectangle 3"/>
          <p:cNvSpPr/>
          <p:nvPr/>
        </p:nvSpPr>
        <p:spPr>
          <a:xfrm>
            <a:off x="755386" y="1675233"/>
            <a:ext cx="9544208" cy="4001095"/>
          </a:xfrm>
          <a:prstGeom prst="rect">
            <a:avLst/>
          </a:prstGeom>
        </p:spPr>
        <p:txBody>
          <a:bodyPr wrap="square">
            <a:spAutoFit/>
          </a:bodyPr>
          <a:lstStyle/>
          <a:p>
            <a:endParaRPr lang="en-US" dirty="0" smtClean="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smtClean="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smtClean="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dirty="0" smtClean="0">
              <a:solidFill>
                <a:srgbClr val="1F497D"/>
              </a:solidFill>
              <a:latin typeface="Calibri" panose="020F0502020204030204" pitchFamily="34"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endParaRPr lang="en-US" sz="1400" dirty="0" smtClean="0">
              <a:solidFill>
                <a:srgbClr val="1F497D"/>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400" dirty="0">
                <a:latin typeface="Arial" panose="020B0604020202020204" pitchFamily="34" charset="0"/>
                <a:ea typeface="Calibri" panose="020F0502020204030204" pitchFamily="34" charset="0"/>
              </a:rPr>
              <a:t>Contract award amounts: Maximum of $5M, minimum of $500,000 awarded to each successful applicant. We will award based on quality of project within the application and ability to execute the timeline of the contract. Minimum of 10 awardees, maximum of 25.</a:t>
            </a:r>
            <a:endParaRPr lang="en-US" sz="1400" dirty="0">
              <a:latin typeface="Times New Roman" panose="02020603050405020304" pitchFamily="18" charset="0"/>
              <a:ea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endParaRPr>
          </a:p>
          <a:p>
            <a:r>
              <a:rPr lang="en-US" b="1" dirty="0" smtClean="0">
                <a:solidFill>
                  <a:srgbClr val="1F497D"/>
                </a:solidFill>
                <a:latin typeface="Calibri" panose="020F0502020204030204" pitchFamily="34" charset="0"/>
                <a:ea typeface="Calibri" panose="020F0502020204030204" pitchFamily="34" charset="0"/>
              </a:rPr>
              <a:t>Application Portal</a:t>
            </a:r>
          </a:p>
          <a:p>
            <a:r>
              <a:rPr lang="en-US" u="sng" dirty="0" err="1" smtClean="0">
                <a:solidFill>
                  <a:srgbClr val="1F497D"/>
                </a:solidFill>
                <a:latin typeface="Calibri" panose="020F0502020204030204" pitchFamily="34" charset="0"/>
                <a:ea typeface="Calibri" panose="020F0502020204030204" pitchFamily="34" charset="0"/>
                <a:hlinkClick r:id="rId8"/>
              </a:rPr>
              <a:t>Smartsheet</a:t>
            </a:r>
            <a:r>
              <a:rPr lang="en-US" u="sng" dirty="0" smtClean="0">
                <a:solidFill>
                  <a:srgbClr val="1F497D"/>
                </a:solidFill>
                <a:latin typeface="Calibri" panose="020F0502020204030204" pitchFamily="34" charset="0"/>
                <a:ea typeface="Calibri" panose="020F0502020204030204" pitchFamily="34" charset="0"/>
                <a:hlinkClick r:id="rId8"/>
              </a:rPr>
              <a:t> </a:t>
            </a:r>
            <a:r>
              <a:rPr lang="en-US" u="sng" dirty="0">
                <a:solidFill>
                  <a:srgbClr val="1F497D"/>
                </a:solidFill>
                <a:latin typeface="Calibri" panose="020F0502020204030204" pitchFamily="34" charset="0"/>
                <a:ea typeface="Calibri" panose="020F0502020204030204" pitchFamily="34" charset="0"/>
                <a:hlinkClick r:id="rId8"/>
              </a:rPr>
              <a:t>application form</a:t>
            </a:r>
            <a:r>
              <a:rPr lang="en-US" dirty="0">
                <a:solidFill>
                  <a:srgbClr val="1F497D"/>
                </a:solidFill>
                <a:latin typeface="Calibri" panose="020F0502020204030204" pitchFamily="34" charset="0"/>
                <a:ea typeface="Calibri" panose="020F0502020204030204" pitchFamily="34" charset="0"/>
              </a:rPr>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87410526"/>
              </p:ext>
            </p:extLst>
          </p:nvPr>
        </p:nvGraphicFramePr>
        <p:xfrm>
          <a:off x="755386" y="1353506"/>
          <a:ext cx="7736861" cy="2722384"/>
        </p:xfrm>
        <a:graphic>
          <a:graphicData uri="http://schemas.openxmlformats.org/drawingml/2006/table">
            <a:tbl>
              <a:tblPr firstRow="1" firstCol="1" bandRow="1">
                <a:tableStyleId>{5C22544A-7EE6-4342-B048-85BDC9FD1C3A}</a:tableStyleId>
              </a:tblPr>
              <a:tblGrid>
                <a:gridCol w="5108773">
                  <a:extLst>
                    <a:ext uri="{9D8B030D-6E8A-4147-A177-3AD203B41FA5}">
                      <a16:colId xmlns:a16="http://schemas.microsoft.com/office/drawing/2014/main" val="3563136103"/>
                    </a:ext>
                  </a:extLst>
                </a:gridCol>
                <a:gridCol w="2628088">
                  <a:extLst>
                    <a:ext uri="{9D8B030D-6E8A-4147-A177-3AD203B41FA5}">
                      <a16:colId xmlns:a16="http://schemas.microsoft.com/office/drawing/2014/main" val="3728069178"/>
                    </a:ext>
                  </a:extLst>
                </a:gridCol>
              </a:tblGrid>
              <a:tr h="388912">
                <a:tc>
                  <a:txBody>
                    <a:bodyPr/>
                    <a:lstStyle/>
                    <a:p>
                      <a:pPr marL="0" marR="0">
                        <a:spcBef>
                          <a:spcPts val="0"/>
                        </a:spcBef>
                        <a:spcAft>
                          <a:spcPts val="0"/>
                        </a:spcAft>
                      </a:pPr>
                      <a:r>
                        <a:rPr lang="en-US" sz="1200" dirty="0">
                          <a:effectLst/>
                        </a:rPr>
                        <a:t>Milestones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Dates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3168122"/>
                  </a:ext>
                </a:extLst>
              </a:tr>
              <a:tr h="388912">
                <a:tc>
                  <a:txBody>
                    <a:bodyPr/>
                    <a:lstStyle/>
                    <a:p>
                      <a:pPr marL="0" marR="0">
                        <a:spcBef>
                          <a:spcPts val="0"/>
                        </a:spcBef>
                        <a:spcAft>
                          <a:spcPts val="0"/>
                        </a:spcAft>
                      </a:pPr>
                      <a:r>
                        <a:rPr lang="en-US" sz="1000" dirty="0">
                          <a:effectLst/>
                        </a:rPr>
                        <a:t>Applications available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smtClean="0">
                          <a:effectLst/>
                          <a:latin typeface="+mn-lt"/>
                          <a:ea typeface="+mn-ea"/>
                          <a:cs typeface="+mn-cs"/>
                        </a:rPr>
                        <a:t>August</a:t>
                      </a:r>
                      <a:r>
                        <a:rPr lang="en-US" sz="1000" baseline="0" dirty="0" smtClean="0">
                          <a:effectLst/>
                          <a:latin typeface="+mn-lt"/>
                          <a:ea typeface="+mn-ea"/>
                          <a:cs typeface="+mn-cs"/>
                        </a:rPr>
                        <a:t> 1st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6038538"/>
                  </a:ext>
                </a:extLst>
              </a:tr>
              <a:tr h="388912">
                <a:tc>
                  <a:txBody>
                    <a:bodyPr/>
                    <a:lstStyle/>
                    <a:p>
                      <a:pPr marL="0" marR="0">
                        <a:spcBef>
                          <a:spcPts val="0"/>
                        </a:spcBef>
                        <a:spcAft>
                          <a:spcPts val="0"/>
                        </a:spcAft>
                      </a:pPr>
                      <a:r>
                        <a:rPr lang="en-US" sz="1000" dirty="0">
                          <a:effectLst/>
                        </a:rPr>
                        <a:t>Q/A Period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smtClean="0">
                          <a:effectLst/>
                        </a:rPr>
                        <a:t>August</a:t>
                      </a:r>
                      <a:r>
                        <a:rPr lang="en-US" sz="1000" baseline="0" dirty="0" smtClean="0">
                          <a:effectLst/>
                        </a:rPr>
                        <a:t> 1</a:t>
                      </a:r>
                      <a:r>
                        <a:rPr lang="en-US" sz="1000" baseline="30000" dirty="0" smtClean="0">
                          <a:effectLst/>
                        </a:rPr>
                        <a:t>st</a:t>
                      </a:r>
                      <a:r>
                        <a:rPr lang="en-US" sz="1000" baseline="0" dirty="0" smtClean="0">
                          <a:effectLst/>
                        </a:rPr>
                        <a:t>- 10</a:t>
                      </a:r>
                      <a:r>
                        <a:rPr lang="en-US" sz="1000" baseline="30000" dirty="0" smtClean="0">
                          <a:effectLst/>
                        </a:rPr>
                        <a:t>th</a:t>
                      </a:r>
                      <a:r>
                        <a:rPr lang="en-US" sz="1000" baseline="0" dirty="0" smtClean="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0240513"/>
                  </a:ext>
                </a:extLst>
              </a:tr>
              <a:tr h="388912">
                <a:tc>
                  <a:txBody>
                    <a:bodyPr/>
                    <a:lstStyle/>
                    <a:p>
                      <a:pPr marL="0" marR="0">
                        <a:spcBef>
                          <a:spcPts val="0"/>
                        </a:spcBef>
                        <a:spcAft>
                          <a:spcPts val="0"/>
                        </a:spcAft>
                      </a:pPr>
                      <a:r>
                        <a:rPr lang="en-US" sz="1000">
                          <a:effectLst/>
                        </a:rPr>
                        <a:t>Q/A Answers Posted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August </a:t>
                      </a:r>
                      <a:r>
                        <a:rPr lang="en-US" sz="1000" dirty="0" smtClean="0">
                          <a:effectLst/>
                        </a:rPr>
                        <a:t>12</a:t>
                      </a:r>
                      <a:r>
                        <a:rPr lang="en-US" sz="1000" baseline="30000" dirty="0" smtClean="0">
                          <a:effectLst/>
                        </a:rPr>
                        <a:t>th</a:t>
                      </a:r>
                      <a:r>
                        <a:rPr lang="en-US" sz="1000" baseline="0" dirty="0" smtClean="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3419842"/>
                  </a:ext>
                </a:extLst>
              </a:tr>
              <a:tr h="388912">
                <a:tc>
                  <a:txBody>
                    <a:bodyPr/>
                    <a:lstStyle/>
                    <a:p>
                      <a:pPr marL="0" marR="0">
                        <a:spcBef>
                          <a:spcPts val="0"/>
                        </a:spcBef>
                        <a:spcAft>
                          <a:spcPts val="0"/>
                        </a:spcAft>
                      </a:pPr>
                      <a:r>
                        <a:rPr lang="en-US" sz="1000">
                          <a:effectLst/>
                        </a:rPr>
                        <a:t>Applications due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smtClean="0">
                          <a:effectLst/>
                          <a:latin typeface="+mn-lt"/>
                          <a:ea typeface="+mn-ea"/>
                          <a:cs typeface="+mn-cs"/>
                        </a:rPr>
                        <a:t>September</a:t>
                      </a:r>
                      <a:r>
                        <a:rPr lang="en-US" sz="1000" baseline="0" dirty="0" smtClean="0">
                          <a:effectLst/>
                          <a:latin typeface="+mn-lt"/>
                          <a:ea typeface="+mn-ea"/>
                          <a:cs typeface="+mn-cs"/>
                        </a:rPr>
                        <a:t> 2</a:t>
                      </a:r>
                      <a:r>
                        <a:rPr lang="en-US" sz="1000" baseline="30000" dirty="0" smtClean="0">
                          <a:effectLst/>
                          <a:latin typeface="+mn-lt"/>
                          <a:ea typeface="+mn-ea"/>
                          <a:cs typeface="+mn-cs"/>
                        </a:rPr>
                        <a:t>nd</a:t>
                      </a:r>
                      <a:r>
                        <a:rPr lang="en-US" sz="1000" baseline="0" dirty="0" smtClean="0">
                          <a:effectLst/>
                          <a:latin typeface="+mn-lt"/>
                          <a:ea typeface="+mn-ea"/>
                          <a:cs typeface="+mn-cs"/>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5813684"/>
                  </a:ext>
                </a:extLst>
              </a:tr>
              <a:tr h="388912">
                <a:tc>
                  <a:txBody>
                    <a:bodyPr/>
                    <a:lstStyle/>
                    <a:p>
                      <a:pPr marL="0" marR="0">
                        <a:spcBef>
                          <a:spcPts val="0"/>
                        </a:spcBef>
                        <a:spcAft>
                          <a:spcPts val="0"/>
                        </a:spcAft>
                      </a:pPr>
                      <a:r>
                        <a:rPr lang="en-US" sz="1000" dirty="0">
                          <a:effectLst/>
                        </a:rPr>
                        <a:t>Applicants notified of award by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smtClean="0">
                          <a:effectLst/>
                          <a:latin typeface="+mn-lt"/>
                          <a:ea typeface="+mn-ea"/>
                          <a:cs typeface="+mn-cs"/>
                        </a:rPr>
                        <a:t>September</a:t>
                      </a:r>
                      <a:r>
                        <a:rPr lang="en-US" sz="1000" baseline="0" dirty="0" smtClean="0">
                          <a:effectLst/>
                          <a:latin typeface="+mn-lt"/>
                          <a:ea typeface="+mn-ea"/>
                          <a:cs typeface="+mn-cs"/>
                        </a:rPr>
                        <a:t> 20</a:t>
                      </a:r>
                      <a:r>
                        <a:rPr lang="en-US" sz="1000" baseline="30000" dirty="0" smtClean="0">
                          <a:effectLst/>
                          <a:latin typeface="+mn-lt"/>
                          <a:ea typeface="+mn-ea"/>
                          <a:cs typeface="+mn-cs"/>
                        </a:rPr>
                        <a:t>th</a:t>
                      </a:r>
                      <a:r>
                        <a:rPr lang="en-US" sz="1000" baseline="0" dirty="0" smtClean="0">
                          <a:effectLst/>
                          <a:latin typeface="+mn-lt"/>
                          <a:ea typeface="+mn-ea"/>
                          <a:cs typeface="+mn-cs"/>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0676831"/>
                  </a:ext>
                </a:extLst>
              </a:tr>
              <a:tr h="388912">
                <a:tc>
                  <a:txBody>
                    <a:bodyPr/>
                    <a:lstStyle/>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Negotiation/contract</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execution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October 1</a:t>
                      </a:r>
                      <a:r>
                        <a:rPr lang="en-US" sz="1200" baseline="30000" dirty="0" smtClean="0">
                          <a:effectLst/>
                          <a:latin typeface="Times New Roman" panose="02020603050405020304" pitchFamily="18" charset="0"/>
                          <a:ea typeface="Calibri" panose="020F0502020204030204" pitchFamily="34" charset="0"/>
                          <a:cs typeface="Times New Roman" panose="02020603050405020304" pitchFamily="18" charset="0"/>
                        </a:rPr>
                        <a:t>st</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116509"/>
                  </a:ext>
                </a:extLst>
              </a:tr>
            </a:tbl>
          </a:graphicData>
        </a:graphic>
      </p:graphicFrame>
      <p:sp>
        <p:nvSpPr>
          <p:cNvPr id="7" name="Rectangle 31"/>
          <p:cNvSpPr>
            <a:spLocks noChangeArrowheads="1"/>
          </p:cNvSpPr>
          <p:nvPr/>
        </p:nvSpPr>
        <p:spPr bwMode="auto">
          <a:xfrm>
            <a:off x="631805" y="5671703"/>
            <a:ext cx="87606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FF0000"/>
                </a:solidFill>
                <a:effectLst/>
                <a:latin typeface="+mj-lt"/>
                <a:ea typeface="Calibri" panose="020F0502020204030204" pitchFamily="34" charset="0"/>
                <a:cs typeface="Arial" panose="020B0604020202020204" pitchFamily="34" charset="0"/>
              </a:rPr>
              <a:t>*Contract performance period: Contract Execution through</a:t>
            </a:r>
            <a:r>
              <a:rPr kumimoji="0" lang="en-US" altLang="en-US" sz="1200" b="0" i="1" u="none" strike="noStrike" cap="none" normalizeH="0" dirty="0" smtClean="0">
                <a:ln>
                  <a:noFill/>
                </a:ln>
                <a:solidFill>
                  <a:srgbClr val="FF0000"/>
                </a:solidFill>
                <a:effectLst/>
                <a:latin typeface="+mj-lt"/>
                <a:ea typeface="Calibri" panose="020F0502020204030204" pitchFamily="34" charset="0"/>
                <a:cs typeface="Arial" panose="020B0604020202020204" pitchFamily="34" charset="0"/>
              </a:rPr>
              <a:t> June </a:t>
            </a:r>
            <a:r>
              <a:rPr lang="en-US" altLang="en-US" sz="1200" i="1" dirty="0" smtClean="0">
                <a:solidFill>
                  <a:srgbClr val="FF0000"/>
                </a:solidFill>
                <a:latin typeface="+mj-lt"/>
                <a:ea typeface="Calibri" panose="020F0502020204030204" pitchFamily="34" charset="0"/>
                <a:cs typeface="Arial" panose="020B0604020202020204" pitchFamily="34" charset="0"/>
              </a:rPr>
              <a:t>1st</a:t>
            </a:r>
            <a:r>
              <a:rPr kumimoji="0" lang="en-US" altLang="en-US" sz="1200" b="0" i="1" u="none" strike="noStrike" cap="none" normalizeH="0" baseline="0" dirty="0" smtClean="0">
                <a:ln>
                  <a:noFill/>
                </a:ln>
                <a:solidFill>
                  <a:srgbClr val="FF0000"/>
                </a:solidFill>
                <a:effectLst/>
                <a:latin typeface="+mj-lt"/>
                <a:ea typeface="Calibri" panose="020F0502020204030204" pitchFamily="34" charset="0"/>
                <a:cs typeface="Arial" panose="020B0604020202020204" pitchFamily="34" charset="0"/>
              </a:rPr>
              <a:t> 2023.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i="1" dirty="0">
                <a:solidFill>
                  <a:srgbClr val="FF0000"/>
                </a:solidFill>
                <a:latin typeface="+mj-lt"/>
                <a:cs typeface="Arial" panose="020B0604020202020204" pitchFamily="34" charset="0"/>
              </a:rPr>
              <a:t>	</a:t>
            </a:r>
            <a:r>
              <a:rPr lang="en-US" altLang="en-US" sz="1200" i="1" dirty="0" smtClean="0">
                <a:solidFill>
                  <a:srgbClr val="FF0000"/>
                </a:solidFill>
                <a:latin typeface="+mj-lt"/>
                <a:cs typeface="Arial" panose="020B0604020202020204" pitchFamily="34" charset="0"/>
              </a:rPr>
              <a:t>legislature report September 2023</a:t>
            </a:r>
            <a:endParaRPr kumimoji="0" lang="en-US" altLang="en-US" sz="1200" b="0" i="1" u="none" strike="noStrike" cap="none" normalizeH="0" baseline="0" dirty="0" smtClean="0">
              <a:ln>
                <a:noFill/>
              </a:ln>
              <a:solidFill>
                <a:srgbClr val="FF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4248357773"/>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sz="half" idx="1"/>
          </p:nvPr>
        </p:nvSpPr>
        <p:spPr>
          <a:xfrm>
            <a:off x="838200" y="1825625"/>
            <a:ext cx="5861858" cy="4351338"/>
          </a:xfrm>
        </p:spPr>
        <p:txBody>
          <a:bodyPr/>
          <a:lstStyle/>
          <a:p>
            <a:pPr marL="0" indent="0">
              <a:buNone/>
            </a:pPr>
            <a:r>
              <a:rPr lang="en-US" dirty="0" smtClean="0"/>
              <a:t>Josh Woodson</a:t>
            </a:r>
          </a:p>
          <a:p>
            <a:pPr marL="0" indent="0">
              <a:buNone/>
            </a:pPr>
            <a:r>
              <a:rPr lang="en-US" smtClean="0">
                <a:hlinkClick r:id="rId2"/>
              </a:rPr>
              <a:t>josh.woodson@commerce.wa.gov</a:t>
            </a:r>
            <a:endParaRPr lang="en-US" dirty="0"/>
          </a:p>
          <a:p>
            <a:pPr marL="0" indent="0">
              <a:buNone/>
            </a:pPr>
            <a:r>
              <a:rPr lang="en-US" dirty="0" smtClean="0"/>
              <a:t>360-522-0429</a:t>
            </a:r>
            <a:endParaRPr lang="en-US" dirty="0"/>
          </a:p>
        </p:txBody>
      </p:sp>
    </p:spTree>
    <p:extLst>
      <p:ext uri="{BB962C8B-B14F-4D97-AF65-F5344CB8AC3E}">
        <p14:creationId xmlns:p14="http://schemas.microsoft.com/office/powerpoint/2010/main" val="1368982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gnnOiE4kPyPnMNIEKzR0Q"/>
</p:tagLst>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642b20c1ce541081b05f205aac1b47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DEA81E-D949-418C-B566-F838B4C8CCA8}">
  <ds:schemaRef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microsoft.com/sharepoint/v3"/>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FDAA044-DB96-4B6C-821F-21AB1875A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0602CE-E317-4C1C-BF13-BA836E0271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48839</TotalTime>
  <Words>1030</Words>
  <Application>Microsoft Office PowerPoint</Application>
  <PresentationFormat>Widescreen</PresentationFormat>
  <Paragraphs>127</Paragraphs>
  <Slides>9</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21" baseType="lpstr">
      <vt:lpstr>Arial</vt:lpstr>
      <vt:lpstr>Wingdings</vt:lpstr>
      <vt:lpstr>Times New Roman</vt:lpstr>
      <vt:lpstr>Roboto Black</vt:lpstr>
      <vt:lpstr>Trebuchet MS</vt:lpstr>
      <vt:lpstr>Abril Fatface</vt:lpstr>
      <vt:lpstr>Roboto</vt:lpstr>
      <vt:lpstr>Roboto Condensed</vt:lpstr>
      <vt:lpstr>Roboto Light</vt:lpstr>
      <vt:lpstr>Calibri</vt:lpstr>
      <vt:lpstr>Office Theme</vt:lpstr>
      <vt:lpstr>think-cell Slide</vt:lpstr>
      <vt:lpstr>Small Business Innovation Fund  ( SBIF)</vt:lpstr>
      <vt:lpstr>Application Parameters</vt:lpstr>
      <vt:lpstr>Top Concerns of BIPOC/S/W business</vt:lpstr>
      <vt:lpstr>Addressing Equitable Distribution</vt:lpstr>
      <vt:lpstr>Geographic Breakdown of Rural/Urban Counties</vt:lpstr>
      <vt:lpstr>Rollout Strategy</vt:lpstr>
      <vt:lpstr>Reporting/ Deliverables</vt:lpstr>
      <vt:lpstr>Application Schedule:</vt:lpstr>
      <vt:lpstr>Contact</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Dept of Commerce</dc:creator>
  <cp:lastModifiedBy>Josh Woodson</cp:lastModifiedBy>
  <cp:revision>681</cp:revision>
  <cp:lastPrinted>2022-07-20T17:39:42Z</cp:lastPrinted>
  <dcterms:created xsi:type="dcterms:W3CDTF">2019-11-27T17:34:07Z</dcterms:created>
  <dcterms:modified xsi:type="dcterms:W3CDTF">2022-08-15T23:49:07Z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