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9" r:id="rId3"/>
    <p:sldId id="301" r:id="rId4"/>
    <p:sldId id="271" r:id="rId5"/>
    <p:sldId id="258" r:id="rId6"/>
    <p:sldId id="272" r:id="rId7"/>
    <p:sldId id="273" r:id="rId8"/>
    <p:sldId id="275" r:id="rId9"/>
    <p:sldId id="274" r:id="rId10"/>
    <p:sldId id="299" r:id="rId11"/>
    <p:sldId id="283" r:id="rId12"/>
    <p:sldId id="277" r:id="rId13"/>
    <p:sldId id="278" r:id="rId14"/>
    <p:sldId id="279" r:id="rId15"/>
    <p:sldId id="280" r:id="rId16"/>
    <p:sldId id="281" r:id="rId17"/>
    <p:sldId id="276" r:id="rId18"/>
    <p:sldId id="297" r:id="rId19"/>
    <p:sldId id="302" r:id="rId20"/>
    <p:sldId id="303" r:id="rId21"/>
    <p:sldId id="286" r:id="rId22"/>
    <p:sldId id="287" r:id="rId23"/>
    <p:sldId id="293" r:id="rId24"/>
    <p:sldId id="288" r:id="rId25"/>
    <p:sldId id="294" r:id="rId26"/>
    <p:sldId id="289" r:id="rId27"/>
    <p:sldId id="295" r:id="rId28"/>
    <p:sldId id="296" r:id="rId29"/>
    <p:sldId id="300" r:id="rId30"/>
    <p:sldId id="291" r:id="rId31"/>
    <p:sldId id="292"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an Ardussi" initials="SA" lastIdx="1" clrIdx="0">
    <p:extLst>
      <p:ext uri="{19B8F6BF-5375-455C-9EA6-DF929625EA0E}">
        <p15:presenceInfo xmlns:p15="http://schemas.microsoft.com/office/powerpoint/2012/main" userId="S-1-5-21-3259981362-1198918190-2026780590-235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3792" autoAdjust="0"/>
  </p:normalViewPr>
  <p:slideViewPr>
    <p:cSldViewPr snapToGrid="0" snapToObjects="1">
      <p:cViewPr varScale="1">
        <p:scale>
          <a:sx n="64" d="100"/>
          <a:sy n="64" d="100"/>
        </p:scale>
        <p:origin x="724" y="5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12DFC7-4F59-4215-AABC-CD1642A0BDD7}" type="datetimeFigureOut">
              <a:t>4/5/2022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E42AE2-0D5C-4938-A246-22651D50FA2F}" type="slidenum">
              <a:t>‹#›</a:t>
            </a:fld>
            <a:endParaRPr lang="en-US" dirty="0"/>
          </a:p>
        </p:txBody>
      </p:sp>
    </p:spTree>
    <p:extLst>
      <p:ext uri="{BB962C8B-B14F-4D97-AF65-F5344CB8AC3E}">
        <p14:creationId xmlns:p14="http://schemas.microsoft.com/office/powerpoint/2010/main" val="33475842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E42AE2-0D5C-4938-A246-22651D50FA2F}" type="slidenum">
              <a:rPr lang="en-US" smtClean="0"/>
              <a:t>19</a:t>
            </a:fld>
            <a:endParaRPr lang="en-US" dirty="0"/>
          </a:p>
        </p:txBody>
      </p:sp>
    </p:spTree>
    <p:extLst>
      <p:ext uri="{BB962C8B-B14F-4D97-AF65-F5344CB8AC3E}">
        <p14:creationId xmlns:p14="http://schemas.microsoft.com/office/powerpoint/2010/main" val="254362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It is not only important "that" we achieve the mission but "how" we do it. What is important to us along the way?</a:t>
            </a:r>
          </a:p>
        </p:txBody>
      </p:sp>
      <p:sp>
        <p:nvSpPr>
          <p:cNvPr id="4" name="Slide Number Placeholder 3"/>
          <p:cNvSpPr>
            <a:spLocks noGrp="1"/>
          </p:cNvSpPr>
          <p:nvPr>
            <p:ph type="sldNum" sz="quarter" idx="5"/>
          </p:nvPr>
        </p:nvSpPr>
        <p:spPr/>
        <p:txBody>
          <a:bodyPr/>
          <a:lstStyle/>
          <a:p>
            <a:fld id="{0EE42AE2-0D5C-4938-A246-22651D50FA2F}" type="slidenum">
              <a:t>21</a:t>
            </a:fld>
            <a:endParaRPr lang="en-US" dirty="0"/>
          </a:p>
        </p:txBody>
      </p:sp>
    </p:spTree>
    <p:extLst>
      <p:ext uri="{BB962C8B-B14F-4D97-AF65-F5344CB8AC3E}">
        <p14:creationId xmlns:p14="http://schemas.microsoft.com/office/powerpoint/2010/main" val="2833140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Procedural and outcome fairness already addressed in first two bullet points. </a:t>
            </a:r>
          </a:p>
        </p:txBody>
      </p:sp>
      <p:sp>
        <p:nvSpPr>
          <p:cNvPr id="4" name="Slide Number Placeholder 3"/>
          <p:cNvSpPr>
            <a:spLocks noGrp="1"/>
          </p:cNvSpPr>
          <p:nvPr>
            <p:ph type="sldNum" sz="quarter" idx="5"/>
          </p:nvPr>
        </p:nvSpPr>
        <p:spPr/>
        <p:txBody>
          <a:bodyPr/>
          <a:lstStyle/>
          <a:p>
            <a:fld id="{0EE42AE2-0D5C-4938-A246-22651D50FA2F}" type="slidenum">
              <a:t>28</a:t>
            </a:fld>
            <a:endParaRPr lang="en-US" dirty="0"/>
          </a:p>
        </p:txBody>
      </p:sp>
    </p:spTree>
    <p:extLst>
      <p:ext uri="{BB962C8B-B14F-4D97-AF65-F5344CB8AC3E}">
        <p14:creationId xmlns:p14="http://schemas.microsoft.com/office/powerpoint/2010/main" val="329993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Procedural and outcome fairness already addressed in first two bullet points. </a:t>
            </a:r>
          </a:p>
        </p:txBody>
      </p:sp>
      <p:sp>
        <p:nvSpPr>
          <p:cNvPr id="4" name="Slide Number Placeholder 3"/>
          <p:cNvSpPr>
            <a:spLocks noGrp="1"/>
          </p:cNvSpPr>
          <p:nvPr>
            <p:ph type="sldNum" sz="quarter" idx="5"/>
          </p:nvPr>
        </p:nvSpPr>
        <p:spPr/>
        <p:txBody>
          <a:bodyPr/>
          <a:lstStyle/>
          <a:p>
            <a:fld id="{0EE42AE2-0D5C-4938-A246-22651D50FA2F}" type="slidenum">
              <a:t>29</a:t>
            </a:fld>
            <a:endParaRPr lang="en-US" dirty="0"/>
          </a:p>
        </p:txBody>
      </p:sp>
    </p:spTree>
    <p:extLst>
      <p:ext uri="{BB962C8B-B14F-4D97-AF65-F5344CB8AC3E}">
        <p14:creationId xmlns:p14="http://schemas.microsoft.com/office/powerpoint/2010/main" val="8530415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85D923E-A139-43DC-8391-26898890BDC7}" type="datetime1">
              <a:rPr lang="en-US" smtClean="0"/>
              <a:t>4/5/2022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7B9B53-D258-48F2-B3A1-787F65B1A96E}" type="slidenum">
              <a:rPr lang="en-US" smtClean="0"/>
              <a:t>‹#›</a:t>
            </a:fld>
            <a:endParaRPr lang="en-US" dirty="0"/>
          </a:p>
        </p:txBody>
      </p:sp>
    </p:spTree>
    <p:extLst>
      <p:ext uri="{BB962C8B-B14F-4D97-AF65-F5344CB8AC3E}">
        <p14:creationId xmlns:p14="http://schemas.microsoft.com/office/powerpoint/2010/main" val="2467105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F8293E-502B-4E64-BA30-BFF041C92610}" type="datetime1">
              <a:rPr lang="en-US" smtClean="0"/>
              <a:t>4/5/2022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7B9B53-D258-48F2-B3A1-787F65B1A96E}" type="slidenum">
              <a:rPr lang="en-US" smtClean="0"/>
              <a:t>‹#›</a:t>
            </a:fld>
            <a:endParaRPr lang="en-US" dirty="0"/>
          </a:p>
        </p:txBody>
      </p:sp>
    </p:spTree>
    <p:extLst>
      <p:ext uri="{BB962C8B-B14F-4D97-AF65-F5344CB8AC3E}">
        <p14:creationId xmlns:p14="http://schemas.microsoft.com/office/powerpoint/2010/main" val="1056809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FABB72-29FC-49A3-8AB7-E42B261BA67B}" type="datetime1">
              <a:rPr lang="en-US" smtClean="0"/>
              <a:t>4/5/2022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7B9B53-D258-48F2-B3A1-787F65B1A96E}" type="slidenum">
              <a:rPr lang="en-US" smtClean="0"/>
              <a:t>‹#›</a:t>
            </a:fld>
            <a:endParaRPr lang="en-US" dirty="0"/>
          </a:p>
        </p:txBody>
      </p:sp>
    </p:spTree>
    <p:extLst>
      <p:ext uri="{BB962C8B-B14F-4D97-AF65-F5344CB8AC3E}">
        <p14:creationId xmlns:p14="http://schemas.microsoft.com/office/powerpoint/2010/main" val="2024519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E6206A-4463-490E-A36A-63884F378662}" type="datetime1">
              <a:rPr lang="en-US" smtClean="0"/>
              <a:t>4/5/2022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7B9B53-D258-48F2-B3A1-787F65B1A96E}" type="slidenum">
              <a:rPr lang="en-US" smtClean="0"/>
              <a:t>‹#›</a:t>
            </a:fld>
            <a:endParaRPr lang="en-US" dirty="0"/>
          </a:p>
        </p:txBody>
      </p:sp>
    </p:spTree>
    <p:extLst>
      <p:ext uri="{BB962C8B-B14F-4D97-AF65-F5344CB8AC3E}">
        <p14:creationId xmlns:p14="http://schemas.microsoft.com/office/powerpoint/2010/main" val="2084252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416B993-C03A-41AC-AE18-866854D053FE}" type="datetime1">
              <a:rPr lang="en-US" smtClean="0"/>
              <a:t>4/5/2022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7B9B53-D258-48F2-B3A1-787F65B1A96E}" type="slidenum">
              <a:rPr lang="en-US" smtClean="0"/>
              <a:t>‹#›</a:t>
            </a:fld>
            <a:endParaRPr lang="en-US" dirty="0"/>
          </a:p>
        </p:txBody>
      </p:sp>
    </p:spTree>
    <p:extLst>
      <p:ext uri="{BB962C8B-B14F-4D97-AF65-F5344CB8AC3E}">
        <p14:creationId xmlns:p14="http://schemas.microsoft.com/office/powerpoint/2010/main" val="1139305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0EE8EC0-28BF-40CA-9076-84BD8D3F9BC9}" type="datetime1">
              <a:rPr lang="en-US" smtClean="0"/>
              <a:t>4/5/2022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7B9B53-D258-48F2-B3A1-787F65B1A96E}" type="slidenum">
              <a:rPr lang="en-US" smtClean="0"/>
              <a:t>‹#›</a:t>
            </a:fld>
            <a:endParaRPr lang="en-US" dirty="0"/>
          </a:p>
        </p:txBody>
      </p:sp>
    </p:spTree>
    <p:extLst>
      <p:ext uri="{BB962C8B-B14F-4D97-AF65-F5344CB8AC3E}">
        <p14:creationId xmlns:p14="http://schemas.microsoft.com/office/powerpoint/2010/main" val="3282047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BA8DB31-526E-4C37-91B1-8C85A8AF0701}" type="datetime1">
              <a:rPr lang="en-US" smtClean="0"/>
              <a:t>4/5/2022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F7B9B53-D258-48F2-B3A1-787F65B1A96E}" type="slidenum">
              <a:rPr lang="en-US" smtClean="0"/>
              <a:t>‹#›</a:t>
            </a:fld>
            <a:endParaRPr lang="en-US" dirty="0"/>
          </a:p>
        </p:txBody>
      </p:sp>
    </p:spTree>
    <p:extLst>
      <p:ext uri="{BB962C8B-B14F-4D97-AF65-F5344CB8AC3E}">
        <p14:creationId xmlns:p14="http://schemas.microsoft.com/office/powerpoint/2010/main" val="441129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167E0F8-B6EC-4B3E-B97E-97903030AEAD}" type="datetime1">
              <a:rPr lang="en-US" smtClean="0"/>
              <a:t>4/5/2022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F7B9B53-D258-48F2-B3A1-787F65B1A96E}" type="slidenum">
              <a:rPr lang="en-US" smtClean="0"/>
              <a:t>‹#›</a:t>
            </a:fld>
            <a:endParaRPr lang="en-US" dirty="0"/>
          </a:p>
        </p:txBody>
      </p:sp>
    </p:spTree>
    <p:extLst>
      <p:ext uri="{BB962C8B-B14F-4D97-AF65-F5344CB8AC3E}">
        <p14:creationId xmlns:p14="http://schemas.microsoft.com/office/powerpoint/2010/main" val="3150604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1545BE-D435-4673-9AD7-A1D86F0F57FC}" type="datetime1">
              <a:rPr lang="en-US" smtClean="0"/>
              <a:t>4/5/2022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F7B9B53-D258-48F2-B3A1-787F65B1A96E}" type="slidenum">
              <a:rPr lang="en-US" smtClean="0"/>
              <a:t>‹#›</a:t>
            </a:fld>
            <a:endParaRPr lang="en-US" dirty="0"/>
          </a:p>
        </p:txBody>
      </p:sp>
    </p:spTree>
    <p:extLst>
      <p:ext uri="{BB962C8B-B14F-4D97-AF65-F5344CB8AC3E}">
        <p14:creationId xmlns:p14="http://schemas.microsoft.com/office/powerpoint/2010/main" val="2761085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39F9636-05C0-425A-A933-C899B2023FA9}" type="datetime1">
              <a:rPr lang="en-US" smtClean="0"/>
              <a:t>4/5/2022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7B9B53-D258-48F2-B3A1-787F65B1A96E}" type="slidenum">
              <a:rPr lang="en-US" smtClean="0"/>
              <a:t>‹#›</a:t>
            </a:fld>
            <a:endParaRPr lang="en-US" dirty="0"/>
          </a:p>
        </p:txBody>
      </p:sp>
    </p:spTree>
    <p:extLst>
      <p:ext uri="{BB962C8B-B14F-4D97-AF65-F5344CB8AC3E}">
        <p14:creationId xmlns:p14="http://schemas.microsoft.com/office/powerpoint/2010/main" val="666579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FC8E18D-8B11-45CB-B30A-C30A66620632}" type="datetime1">
              <a:rPr lang="en-US" smtClean="0"/>
              <a:t>4/5/2022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7B9B53-D258-48F2-B3A1-787F65B1A96E}" type="slidenum">
              <a:rPr lang="en-US" smtClean="0"/>
              <a:t>‹#›</a:t>
            </a:fld>
            <a:endParaRPr lang="en-US" dirty="0"/>
          </a:p>
        </p:txBody>
      </p:sp>
    </p:spTree>
    <p:extLst>
      <p:ext uri="{BB962C8B-B14F-4D97-AF65-F5344CB8AC3E}">
        <p14:creationId xmlns:p14="http://schemas.microsoft.com/office/powerpoint/2010/main" val="3781940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4A860F-970B-475F-9DA9-E638B9BD7848}" type="datetime1">
              <a:rPr lang="en-US" smtClean="0"/>
              <a:t>4/5/2022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7B9B53-D258-48F2-B3A1-787F65B1A96E}" type="slidenum">
              <a:rPr lang="en-US" smtClean="0"/>
              <a:t>‹#›</a:t>
            </a:fld>
            <a:endParaRPr lang="en-US" dirty="0"/>
          </a:p>
        </p:txBody>
      </p:sp>
    </p:spTree>
    <p:extLst>
      <p:ext uri="{BB962C8B-B14F-4D97-AF65-F5344CB8AC3E}">
        <p14:creationId xmlns:p14="http://schemas.microsoft.com/office/powerpoint/2010/main" val="12554461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Digital Equity Forum</a:t>
            </a:r>
            <a:br>
              <a:rPr lang="en-US" b="1" dirty="0"/>
            </a:br>
            <a:r>
              <a:rPr lang="en-US" b="1" dirty="0"/>
              <a:t>At-Large Meeting</a:t>
            </a:r>
            <a:br>
              <a:rPr lang="en-US" b="1" dirty="0"/>
            </a:br>
            <a:r>
              <a:rPr lang="en-US" b="1" dirty="0"/>
              <a:t>April 7, 2022</a:t>
            </a:r>
          </a:p>
        </p:txBody>
      </p:sp>
      <p:pic>
        <p:nvPicPr>
          <p:cNvPr id="4" name="Picture 3" descr="Logo with the words “Office of Equity Washington State Equity and Justice for All” and an outline of a dove emerging from the “Y” in “Equity” with six wing feathers of different colors.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0" y="3676217"/>
            <a:ext cx="2819496" cy="2130487"/>
          </a:xfrm>
          <a:prstGeom prst="rect">
            <a:avLst/>
          </a:prstGeom>
        </p:spPr>
      </p:pic>
      <p:pic>
        <p:nvPicPr>
          <p:cNvPr id="5" name="Picture 4" descr="Logo with the words “Washington State Department of Commerce” and a circle made with multi-colored sections and a white cente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28065" y="3897745"/>
            <a:ext cx="4833898" cy="2149076"/>
          </a:xfrm>
          <a:prstGeom prst="rect">
            <a:avLst/>
          </a:prstGeom>
        </p:spPr>
      </p:pic>
      <p:sp>
        <p:nvSpPr>
          <p:cNvPr id="3" name="Slide Number Placeholder 2">
            <a:extLst>
              <a:ext uri="{FF2B5EF4-FFF2-40B4-BE49-F238E27FC236}">
                <a16:creationId xmlns:a16="http://schemas.microsoft.com/office/drawing/2014/main" id="{43304FA1-D475-4044-9946-5C1A7EB14399}"/>
              </a:ext>
            </a:extLst>
          </p:cNvPr>
          <p:cNvSpPr>
            <a:spLocks noGrp="1"/>
          </p:cNvSpPr>
          <p:nvPr>
            <p:ph type="sldNum" sz="quarter" idx="12"/>
          </p:nvPr>
        </p:nvSpPr>
        <p:spPr/>
        <p:txBody>
          <a:bodyPr/>
          <a:lstStyle/>
          <a:p>
            <a:fld id="{6F7B9B53-D258-48F2-B3A1-787F65B1A96E}" type="slidenum">
              <a:rPr lang="en-US" smtClean="0"/>
              <a:t>1</a:t>
            </a:fld>
            <a:endParaRPr lang="en-US" dirty="0"/>
          </a:p>
        </p:txBody>
      </p:sp>
    </p:spTree>
    <p:extLst>
      <p:ext uri="{BB962C8B-B14F-4D97-AF65-F5344CB8AC3E}">
        <p14:creationId xmlns:p14="http://schemas.microsoft.com/office/powerpoint/2010/main" val="4118939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Community Agreements</a:t>
            </a:r>
          </a:p>
        </p:txBody>
      </p:sp>
      <p:sp>
        <p:nvSpPr>
          <p:cNvPr id="3" name="Content Placeholder 2"/>
          <p:cNvSpPr>
            <a:spLocks noGrp="1"/>
          </p:cNvSpPr>
          <p:nvPr>
            <p:ph idx="1"/>
          </p:nvPr>
        </p:nvSpPr>
        <p:spPr>
          <a:xfrm>
            <a:off x="838200" y="1690688"/>
            <a:ext cx="10515600" cy="4499905"/>
          </a:xfrm>
        </p:spPr>
        <p:txBody>
          <a:bodyPr>
            <a:normAutofit fontScale="85000" lnSpcReduction="20000"/>
          </a:bodyPr>
          <a:lstStyle/>
          <a:p>
            <a:pPr lvl="0"/>
            <a:r>
              <a:rPr lang="en-US" dirty="0"/>
              <a:t>Listen with curiosity and willingness to learn.</a:t>
            </a:r>
          </a:p>
          <a:p>
            <a:pPr lvl="0"/>
            <a:r>
              <a:rPr lang="en-US" dirty="0"/>
              <a:t>Do what you need to show up fully.</a:t>
            </a:r>
          </a:p>
          <a:p>
            <a:pPr lvl="0"/>
            <a:r>
              <a:rPr lang="en-US" dirty="0"/>
              <a:t>Resist the desire to interrupt.</a:t>
            </a:r>
          </a:p>
          <a:p>
            <a:pPr lvl="0"/>
            <a:r>
              <a:rPr lang="en-US" dirty="0"/>
              <a:t>Speak from your own story and use “I” statements.</a:t>
            </a:r>
          </a:p>
          <a:p>
            <a:pPr lvl="0"/>
            <a:r>
              <a:rPr lang="en-US" dirty="0"/>
              <a:t>Avoid speaking for another individual or group.</a:t>
            </a:r>
          </a:p>
          <a:p>
            <a:pPr lvl="0"/>
            <a:r>
              <a:rPr lang="en-US" dirty="0"/>
              <a:t>Be open to the wisdom in each person’s story.</a:t>
            </a:r>
          </a:p>
          <a:p>
            <a:pPr lvl="0"/>
            <a:r>
              <a:rPr lang="en-US" dirty="0"/>
              <a:t>Not everything will be comfortable to discuss.</a:t>
            </a:r>
          </a:p>
          <a:p>
            <a:pPr lvl="0"/>
            <a:r>
              <a:rPr lang="en-US" dirty="0"/>
              <a:t>Prioritize impact over intent.</a:t>
            </a:r>
          </a:p>
          <a:p>
            <a:pPr lvl="0"/>
            <a:r>
              <a:rPr lang="en-US" dirty="0"/>
              <a:t>Listen. Reflect. Apologize. Do better.</a:t>
            </a:r>
          </a:p>
          <a:p>
            <a:pPr lvl="0"/>
            <a:r>
              <a:rPr lang="en-US" dirty="0"/>
              <a:t>Recognize, respect, adapt, and be inclusive to our differences in technology access, comforts, and communication practices.</a:t>
            </a:r>
          </a:p>
          <a:p>
            <a:pPr lvl="0"/>
            <a:r>
              <a:rPr lang="en-US" dirty="0"/>
              <a:t>Honor accessible meeting practices.</a:t>
            </a:r>
          </a:p>
        </p:txBody>
      </p:sp>
      <p:sp>
        <p:nvSpPr>
          <p:cNvPr id="4" name="Slide Number Placeholder 3">
            <a:extLst>
              <a:ext uri="{FF2B5EF4-FFF2-40B4-BE49-F238E27FC236}">
                <a16:creationId xmlns:a16="http://schemas.microsoft.com/office/drawing/2014/main" id="{F3BFCD58-22A0-4B8C-B048-65B1DC164E18}"/>
              </a:ext>
            </a:extLst>
          </p:cNvPr>
          <p:cNvSpPr>
            <a:spLocks noGrp="1"/>
          </p:cNvSpPr>
          <p:nvPr>
            <p:ph type="sldNum" sz="quarter" idx="12"/>
          </p:nvPr>
        </p:nvSpPr>
        <p:spPr/>
        <p:txBody>
          <a:bodyPr/>
          <a:lstStyle/>
          <a:p>
            <a:fld id="{6F7B9B53-D258-48F2-B3A1-787F65B1A96E}" type="slidenum">
              <a:rPr lang="en-US" smtClean="0"/>
              <a:t>10</a:t>
            </a:fld>
            <a:endParaRPr lang="en-US" dirty="0"/>
          </a:p>
        </p:txBody>
      </p:sp>
    </p:spTree>
    <p:extLst>
      <p:ext uri="{BB962C8B-B14F-4D97-AF65-F5344CB8AC3E}">
        <p14:creationId xmlns:p14="http://schemas.microsoft.com/office/powerpoint/2010/main" val="2515454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Project Updates:</a:t>
            </a:r>
            <a:br>
              <a:rPr lang="en-US" b="1" dirty="0"/>
            </a:br>
            <a:r>
              <a:rPr lang="en-US" b="1" dirty="0"/>
              <a:t>Community Listening Sessions</a:t>
            </a:r>
          </a:p>
        </p:txBody>
      </p:sp>
      <p:sp>
        <p:nvSpPr>
          <p:cNvPr id="3" name="Content Placeholder 2"/>
          <p:cNvSpPr>
            <a:spLocks noGrp="1"/>
          </p:cNvSpPr>
          <p:nvPr>
            <p:ph idx="1"/>
          </p:nvPr>
        </p:nvSpPr>
        <p:spPr/>
        <p:txBody>
          <a:bodyPr>
            <a:normAutofit/>
          </a:bodyPr>
          <a:lstStyle/>
          <a:p>
            <a:pPr marL="0" indent="0" algn="ctr">
              <a:buNone/>
            </a:pPr>
            <a:r>
              <a:rPr lang="en-US" dirty="0"/>
              <a:t>Anthony Campbell (he/him), Consultant, The Athena Group</a:t>
            </a:r>
          </a:p>
          <a:p>
            <a:pPr marL="0" indent="0">
              <a:buNone/>
            </a:pPr>
            <a:endParaRPr lang="en-US" dirty="0"/>
          </a:p>
          <a:p>
            <a:pPr marL="0" indent="0">
              <a:buNone/>
            </a:pPr>
            <a:r>
              <a:rPr lang="en-US" dirty="0"/>
              <a:t>Overview</a:t>
            </a:r>
          </a:p>
          <a:p>
            <a:pPr lvl="1"/>
            <a:r>
              <a:rPr lang="en-US" dirty="0"/>
              <a:t>Community listening sessions were held on March 29 (5:00 – 6:30 PM) and March 30 (Noon – 1:30 PM).</a:t>
            </a:r>
          </a:p>
          <a:p>
            <a:pPr lvl="1"/>
            <a:r>
              <a:rPr lang="en-US" dirty="0"/>
              <a:t>Created spaces that were both accessible and calm.</a:t>
            </a:r>
          </a:p>
          <a:p>
            <a:pPr lvl="1"/>
            <a:r>
              <a:rPr lang="en-US" dirty="0"/>
              <a:t>Approximately 60 individuals attended.</a:t>
            </a:r>
          </a:p>
          <a:p>
            <a:pPr marL="0" indent="0">
              <a:buNone/>
            </a:pPr>
            <a:r>
              <a:rPr lang="en-US" dirty="0"/>
              <a:t>Today</a:t>
            </a:r>
          </a:p>
          <a:p>
            <a:pPr lvl="1"/>
            <a:r>
              <a:rPr lang="en-US" dirty="0"/>
              <a:t>Provide a window into what we heard during the first two listening sessions, along with some emerging themes.</a:t>
            </a:r>
          </a:p>
          <a:p>
            <a:pPr lvl="1"/>
            <a:endParaRPr lang="en-US" dirty="0"/>
          </a:p>
          <a:p>
            <a:pPr marL="457200" lvl="1"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F0665A2A-E3ED-41B6-AC48-0F7E19FEC650}"/>
              </a:ext>
            </a:extLst>
          </p:cNvPr>
          <p:cNvSpPr>
            <a:spLocks noGrp="1"/>
          </p:cNvSpPr>
          <p:nvPr>
            <p:ph type="sldNum" sz="quarter" idx="12"/>
          </p:nvPr>
        </p:nvSpPr>
        <p:spPr/>
        <p:txBody>
          <a:bodyPr/>
          <a:lstStyle/>
          <a:p>
            <a:fld id="{6F7B9B53-D258-48F2-B3A1-787F65B1A96E}" type="slidenum">
              <a:rPr lang="en-US" smtClean="0"/>
              <a:t>11</a:t>
            </a:fld>
            <a:endParaRPr lang="en-US" dirty="0"/>
          </a:p>
        </p:txBody>
      </p:sp>
    </p:spTree>
    <p:extLst>
      <p:ext uri="{BB962C8B-B14F-4D97-AF65-F5344CB8AC3E}">
        <p14:creationId xmlns:p14="http://schemas.microsoft.com/office/powerpoint/2010/main" val="8749509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Project Updates:</a:t>
            </a:r>
            <a:br>
              <a:rPr lang="en-US" b="1" dirty="0"/>
            </a:br>
            <a:r>
              <a:rPr lang="en-US" b="1" dirty="0"/>
              <a:t>Community Listening Sessions</a:t>
            </a:r>
          </a:p>
        </p:txBody>
      </p:sp>
      <p:sp>
        <p:nvSpPr>
          <p:cNvPr id="3" name="Content Placeholder 2"/>
          <p:cNvSpPr>
            <a:spLocks noGrp="1"/>
          </p:cNvSpPr>
          <p:nvPr>
            <p:ph idx="1"/>
          </p:nvPr>
        </p:nvSpPr>
        <p:spPr/>
        <p:txBody>
          <a:bodyPr>
            <a:normAutofit/>
          </a:bodyPr>
          <a:lstStyle/>
          <a:p>
            <a:pPr marL="0" indent="0">
              <a:buNone/>
            </a:pPr>
            <a:r>
              <a:rPr lang="en-US" sz="2400" dirty="0"/>
              <a:t>Question 1 - Have you experienced anything that kept you from feeling connected to the internet? If yes, what are the challenges?</a:t>
            </a:r>
          </a:p>
          <a:p>
            <a:pPr lvl="1"/>
            <a:endParaRPr lang="en-US" sz="2000" dirty="0"/>
          </a:p>
          <a:p>
            <a:pPr lvl="1"/>
            <a:r>
              <a:rPr lang="en-US" dirty="0"/>
              <a:t>Lack of fast and reliable internet connections.</a:t>
            </a:r>
          </a:p>
          <a:p>
            <a:pPr lvl="1"/>
            <a:endParaRPr lang="en-US" dirty="0"/>
          </a:p>
          <a:p>
            <a:pPr lvl="1"/>
            <a:r>
              <a:rPr lang="en-US" dirty="0"/>
              <a:t>Lack of internet service provider options, regardless of price.</a:t>
            </a:r>
          </a:p>
          <a:p>
            <a:pPr lvl="1"/>
            <a:endParaRPr lang="en-US" dirty="0"/>
          </a:p>
          <a:p>
            <a:pPr lvl="1"/>
            <a:r>
              <a:rPr lang="en-US" dirty="0"/>
              <a:t>Internet service options that are not affordable.</a:t>
            </a:r>
          </a:p>
          <a:p>
            <a:pPr lvl="1"/>
            <a:endParaRPr lang="en-US" sz="2000" dirty="0"/>
          </a:p>
          <a:p>
            <a:pPr marL="0" indent="0">
              <a:buNone/>
            </a:pP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11C76AF5-697C-4826-8C2D-D2857AFED914}"/>
              </a:ext>
            </a:extLst>
          </p:cNvPr>
          <p:cNvSpPr>
            <a:spLocks noGrp="1"/>
          </p:cNvSpPr>
          <p:nvPr>
            <p:ph type="sldNum" sz="quarter" idx="12"/>
          </p:nvPr>
        </p:nvSpPr>
        <p:spPr/>
        <p:txBody>
          <a:bodyPr/>
          <a:lstStyle/>
          <a:p>
            <a:fld id="{6F7B9B53-D258-48F2-B3A1-787F65B1A96E}" type="slidenum">
              <a:rPr lang="en-US" smtClean="0"/>
              <a:t>12</a:t>
            </a:fld>
            <a:endParaRPr lang="en-US" dirty="0"/>
          </a:p>
        </p:txBody>
      </p:sp>
    </p:spTree>
    <p:extLst>
      <p:ext uri="{BB962C8B-B14F-4D97-AF65-F5344CB8AC3E}">
        <p14:creationId xmlns:p14="http://schemas.microsoft.com/office/powerpoint/2010/main" val="17437721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Project Updates:</a:t>
            </a:r>
            <a:br>
              <a:rPr lang="en-US" b="1" dirty="0"/>
            </a:br>
            <a:r>
              <a:rPr lang="en-US" b="1" dirty="0"/>
              <a:t>Community Listening Sessions</a:t>
            </a:r>
          </a:p>
        </p:txBody>
      </p:sp>
      <p:sp>
        <p:nvSpPr>
          <p:cNvPr id="3" name="Content Placeholder 2"/>
          <p:cNvSpPr>
            <a:spLocks noGrp="1"/>
          </p:cNvSpPr>
          <p:nvPr>
            <p:ph idx="1"/>
          </p:nvPr>
        </p:nvSpPr>
        <p:spPr/>
        <p:txBody>
          <a:bodyPr>
            <a:normAutofit/>
          </a:bodyPr>
          <a:lstStyle/>
          <a:p>
            <a:pPr marL="0" indent="0">
              <a:buNone/>
            </a:pPr>
            <a:r>
              <a:rPr lang="en-US" sz="2400" dirty="0"/>
              <a:t>Question 2 - What do you need to be able to use the internet for your personal life?</a:t>
            </a:r>
          </a:p>
          <a:p>
            <a:pPr lvl="1"/>
            <a:r>
              <a:rPr lang="en-US" dirty="0"/>
              <a:t>Needs</a:t>
            </a:r>
          </a:p>
          <a:p>
            <a:pPr lvl="2"/>
            <a:r>
              <a:rPr lang="en-US" dirty="0"/>
              <a:t>Faster and more reliable connection</a:t>
            </a:r>
          </a:p>
          <a:p>
            <a:pPr lvl="2"/>
            <a:r>
              <a:rPr lang="en-US" dirty="0"/>
              <a:t>Good equipment, especially Wi-Fi routers with broad coverage.</a:t>
            </a:r>
          </a:p>
          <a:p>
            <a:pPr lvl="2"/>
            <a:r>
              <a:rPr lang="en-US" dirty="0"/>
              <a:t>Training</a:t>
            </a:r>
          </a:p>
          <a:p>
            <a:pPr lvl="2"/>
            <a:r>
              <a:rPr lang="en-US" dirty="0"/>
              <a:t>More recognition and respect for the visually impaired.</a:t>
            </a:r>
          </a:p>
          <a:p>
            <a:pPr lvl="2"/>
            <a:r>
              <a:rPr lang="en-US" dirty="0"/>
              <a:t>To be able to rely solely on home internet connection.</a:t>
            </a:r>
          </a:p>
          <a:p>
            <a:pPr lvl="1"/>
            <a:r>
              <a:rPr lang="en-US" dirty="0"/>
              <a:t>Uses</a:t>
            </a:r>
          </a:p>
          <a:p>
            <a:pPr lvl="2"/>
            <a:r>
              <a:rPr lang="en-US" dirty="0"/>
              <a:t>Streaming entertainment</a:t>
            </a:r>
          </a:p>
          <a:p>
            <a:pPr lvl="2"/>
            <a:r>
              <a:rPr lang="en-US" dirty="0"/>
              <a:t>21</a:t>
            </a:r>
            <a:r>
              <a:rPr lang="en-US" baseline="30000" dirty="0"/>
              <a:t>st</a:t>
            </a:r>
            <a:r>
              <a:rPr lang="en-US" dirty="0"/>
              <a:t> century civic participation</a:t>
            </a:r>
          </a:p>
          <a:p>
            <a:pPr lvl="2"/>
            <a:r>
              <a:rPr lang="en-US" dirty="0"/>
              <a:t>Accessing government services.</a:t>
            </a:r>
          </a:p>
          <a:p>
            <a:pPr lvl="2"/>
            <a:r>
              <a:rPr lang="en-US" dirty="0"/>
              <a:t>Telehealth</a:t>
            </a:r>
          </a:p>
          <a:p>
            <a:pPr marL="0" indent="0">
              <a:buNone/>
            </a:pPr>
            <a:endParaRPr lang="en-US" dirty="0"/>
          </a:p>
        </p:txBody>
      </p:sp>
      <p:sp>
        <p:nvSpPr>
          <p:cNvPr id="4" name="Slide Number Placeholder 3">
            <a:extLst>
              <a:ext uri="{FF2B5EF4-FFF2-40B4-BE49-F238E27FC236}">
                <a16:creationId xmlns:a16="http://schemas.microsoft.com/office/drawing/2014/main" id="{A50752D2-9564-46BA-A3B9-5F6ABBE542B3}"/>
              </a:ext>
            </a:extLst>
          </p:cNvPr>
          <p:cNvSpPr>
            <a:spLocks noGrp="1"/>
          </p:cNvSpPr>
          <p:nvPr>
            <p:ph type="sldNum" sz="quarter" idx="12"/>
          </p:nvPr>
        </p:nvSpPr>
        <p:spPr/>
        <p:txBody>
          <a:bodyPr/>
          <a:lstStyle/>
          <a:p>
            <a:fld id="{6F7B9B53-D258-48F2-B3A1-787F65B1A96E}" type="slidenum">
              <a:rPr lang="en-US" smtClean="0"/>
              <a:t>13</a:t>
            </a:fld>
            <a:endParaRPr lang="en-US" dirty="0"/>
          </a:p>
        </p:txBody>
      </p:sp>
    </p:spTree>
    <p:extLst>
      <p:ext uri="{BB962C8B-B14F-4D97-AF65-F5344CB8AC3E}">
        <p14:creationId xmlns:p14="http://schemas.microsoft.com/office/powerpoint/2010/main" val="3648831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Project Updates:</a:t>
            </a:r>
            <a:br>
              <a:rPr lang="en-US" b="1" dirty="0"/>
            </a:br>
            <a:r>
              <a:rPr lang="en-US" b="1" dirty="0"/>
              <a:t>Community Listening Sessions</a:t>
            </a:r>
          </a:p>
        </p:txBody>
      </p:sp>
      <p:sp>
        <p:nvSpPr>
          <p:cNvPr id="3" name="Content Placeholder 2"/>
          <p:cNvSpPr>
            <a:spLocks noGrp="1"/>
          </p:cNvSpPr>
          <p:nvPr>
            <p:ph idx="1"/>
          </p:nvPr>
        </p:nvSpPr>
        <p:spPr/>
        <p:txBody>
          <a:bodyPr>
            <a:normAutofit/>
          </a:bodyPr>
          <a:lstStyle/>
          <a:p>
            <a:pPr marL="0" indent="0">
              <a:buNone/>
            </a:pPr>
            <a:r>
              <a:rPr lang="en-US" sz="2400" dirty="0"/>
              <a:t>Question 3 - What do you need to be able to use the internet for your job?</a:t>
            </a:r>
          </a:p>
          <a:p>
            <a:pPr lvl="1"/>
            <a:r>
              <a:rPr lang="en-US" dirty="0"/>
              <a:t>Needs</a:t>
            </a:r>
          </a:p>
          <a:p>
            <a:pPr lvl="2"/>
            <a:r>
              <a:rPr lang="en-US" dirty="0"/>
              <a:t>Consistent and fast internet connection</a:t>
            </a:r>
          </a:p>
          <a:p>
            <a:pPr lvl="2"/>
            <a:r>
              <a:rPr lang="en-US" dirty="0"/>
              <a:t>Higher quality equipment</a:t>
            </a:r>
          </a:p>
          <a:p>
            <a:pPr lvl="2"/>
            <a:r>
              <a:rPr lang="en-US" dirty="0"/>
              <a:t>Quick service restoration when there are outages</a:t>
            </a:r>
          </a:p>
          <a:p>
            <a:pPr lvl="2"/>
            <a:r>
              <a:rPr lang="en-US" dirty="0"/>
              <a:t>Symmetrical speeds</a:t>
            </a:r>
          </a:p>
          <a:p>
            <a:pPr lvl="1"/>
            <a:endParaRPr lang="en-US" dirty="0"/>
          </a:p>
          <a:p>
            <a:pPr lvl="1"/>
            <a:r>
              <a:rPr lang="en-US" dirty="0"/>
              <a:t>Dynamics</a:t>
            </a:r>
          </a:p>
          <a:p>
            <a:pPr lvl="2"/>
            <a:r>
              <a:rPr lang="en-US" dirty="0"/>
              <a:t>Employers' expectations are changing.</a:t>
            </a:r>
          </a:p>
          <a:p>
            <a:pPr lvl="2"/>
            <a:r>
              <a:rPr lang="en-US" dirty="0"/>
              <a:t>Slow and unreliable internet access can hurt opportunities for promotions, securing employment, and having the option to work from home.</a:t>
            </a:r>
          </a:p>
          <a:p>
            <a:pPr lvl="2"/>
            <a:endParaRPr lang="en-US" dirty="0"/>
          </a:p>
          <a:p>
            <a:pPr lvl="2"/>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FFEC8AA4-B515-4BC4-ACF6-467128E6721C}"/>
              </a:ext>
            </a:extLst>
          </p:cNvPr>
          <p:cNvSpPr>
            <a:spLocks noGrp="1"/>
          </p:cNvSpPr>
          <p:nvPr>
            <p:ph type="sldNum" sz="quarter" idx="12"/>
          </p:nvPr>
        </p:nvSpPr>
        <p:spPr/>
        <p:txBody>
          <a:bodyPr/>
          <a:lstStyle/>
          <a:p>
            <a:fld id="{6F7B9B53-D258-48F2-B3A1-787F65B1A96E}" type="slidenum">
              <a:rPr lang="en-US" smtClean="0"/>
              <a:t>14</a:t>
            </a:fld>
            <a:endParaRPr lang="en-US" dirty="0"/>
          </a:p>
        </p:txBody>
      </p:sp>
    </p:spTree>
    <p:extLst>
      <p:ext uri="{BB962C8B-B14F-4D97-AF65-F5344CB8AC3E}">
        <p14:creationId xmlns:p14="http://schemas.microsoft.com/office/powerpoint/2010/main" val="4033218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Project Updates:</a:t>
            </a:r>
            <a:br>
              <a:rPr lang="en-US" b="1" dirty="0"/>
            </a:br>
            <a:r>
              <a:rPr lang="en-US" b="1" dirty="0"/>
              <a:t>Community Listening Sessions</a:t>
            </a:r>
          </a:p>
        </p:txBody>
      </p:sp>
      <p:sp>
        <p:nvSpPr>
          <p:cNvPr id="3" name="Content Placeholder 2"/>
          <p:cNvSpPr>
            <a:spLocks noGrp="1"/>
          </p:cNvSpPr>
          <p:nvPr>
            <p:ph idx="1"/>
          </p:nvPr>
        </p:nvSpPr>
        <p:spPr/>
        <p:txBody>
          <a:bodyPr>
            <a:normAutofit/>
          </a:bodyPr>
          <a:lstStyle/>
          <a:p>
            <a:pPr marL="0" indent="0">
              <a:buNone/>
            </a:pPr>
            <a:r>
              <a:rPr lang="en-US" sz="2400" dirty="0"/>
              <a:t>Question 4 - What would help you feel more supported in your need for using the internet?</a:t>
            </a:r>
          </a:p>
          <a:p>
            <a:pPr lvl="1"/>
            <a:r>
              <a:rPr lang="en-US" dirty="0"/>
              <a:t>Government action/intervention</a:t>
            </a:r>
          </a:p>
          <a:p>
            <a:pPr lvl="1"/>
            <a:endParaRPr lang="en-US" dirty="0"/>
          </a:p>
          <a:p>
            <a:pPr lvl="1"/>
            <a:r>
              <a:rPr lang="en-US" dirty="0"/>
              <a:t>More competition</a:t>
            </a:r>
          </a:p>
          <a:p>
            <a:pPr lvl="1"/>
            <a:endParaRPr lang="en-US" dirty="0"/>
          </a:p>
          <a:p>
            <a:pPr lvl="1"/>
            <a:r>
              <a:rPr lang="en-US" dirty="0"/>
              <a:t>More awareness about the impacts of digital inequity</a:t>
            </a:r>
          </a:p>
          <a:p>
            <a:pPr lvl="1"/>
            <a:endParaRPr lang="en-US" dirty="0"/>
          </a:p>
          <a:p>
            <a:pPr lvl="1"/>
            <a:r>
              <a:rPr lang="en-US" dirty="0"/>
              <a:t>Accessibility enhancements</a:t>
            </a:r>
          </a:p>
          <a:p>
            <a:pPr lvl="1"/>
            <a:endParaRPr lang="en-US" dirty="0"/>
          </a:p>
          <a:p>
            <a:pPr lvl="1"/>
            <a:r>
              <a:rPr lang="en-US" dirty="0"/>
              <a:t>Living in a state where everyone can be proud of the level of digital equity.</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F970C185-9D38-43A0-A8FE-7C852D77C1A3}"/>
              </a:ext>
            </a:extLst>
          </p:cNvPr>
          <p:cNvSpPr>
            <a:spLocks noGrp="1"/>
          </p:cNvSpPr>
          <p:nvPr>
            <p:ph type="sldNum" sz="quarter" idx="12"/>
          </p:nvPr>
        </p:nvSpPr>
        <p:spPr/>
        <p:txBody>
          <a:bodyPr/>
          <a:lstStyle/>
          <a:p>
            <a:fld id="{6F7B9B53-D258-48F2-B3A1-787F65B1A96E}" type="slidenum">
              <a:rPr lang="en-US" smtClean="0"/>
              <a:t>15</a:t>
            </a:fld>
            <a:endParaRPr lang="en-US" dirty="0"/>
          </a:p>
        </p:txBody>
      </p:sp>
    </p:spTree>
    <p:extLst>
      <p:ext uri="{BB962C8B-B14F-4D97-AF65-F5344CB8AC3E}">
        <p14:creationId xmlns:p14="http://schemas.microsoft.com/office/powerpoint/2010/main" val="3794518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Project Updates:</a:t>
            </a:r>
            <a:br>
              <a:rPr lang="en-US" b="1" dirty="0"/>
            </a:br>
            <a:r>
              <a:rPr lang="en-US" b="1" dirty="0"/>
              <a:t>Community Listening Sessions</a:t>
            </a:r>
          </a:p>
        </p:txBody>
      </p:sp>
      <p:sp>
        <p:nvSpPr>
          <p:cNvPr id="3" name="Content Placeholder 2"/>
          <p:cNvSpPr>
            <a:spLocks noGrp="1"/>
          </p:cNvSpPr>
          <p:nvPr>
            <p:ph idx="1"/>
          </p:nvPr>
        </p:nvSpPr>
        <p:spPr/>
        <p:txBody>
          <a:bodyPr>
            <a:normAutofit lnSpcReduction="10000"/>
          </a:bodyPr>
          <a:lstStyle/>
          <a:p>
            <a:pPr marL="0" indent="0">
              <a:buNone/>
            </a:pPr>
            <a:r>
              <a:rPr lang="en-US" dirty="0"/>
              <a:t>Additional Insights</a:t>
            </a:r>
          </a:p>
          <a:p>
            <a:pPr lvl="1"/>
            <a:r>
              <a:rPr lang="en-US" dirty="0"/>
              <a:t>Possible Interventions</a:t>
            </a:r>
          </a:p>
          <a:p>
            <a:pPr lvl="2"/>
            <a:r>
              <a:rPr lang="en-US" dirty="0"/>
              <a:t>Basic Minimum Service requirements</a:t>
            </a:r>
          </a:p>
          <a:p>
            <a:pPr lvl="2"/>
            <a:r>
              <a:rPr lang="en-US" dirty="0"/>
              <a:t>Allow local/municipal networks, such as the Anacortes Fiber Network</a:t>
            </a:r>
          </a:p>
          <a:p>
            <a:pPr lvl="2"/>
            <a:r>
              <a:rPr lang="en-US" dirty="0"/>
              <a:t>Increase digital literacy</a:t>
            </a:r>
          </a:p>
          <a:p>
            <a:pPr lvl="2"/>
            <a:r>
              <a:rPr lang="en-US" dirty="0"/>
              <a:t>“Apply pressure to providers to prioritize people over profits.”</a:t>
            </a:r>
          </a:p>
          <a:p>
            <a:pPr lvl="1"/>
            <a:endParaRPr lang="en-US" dirty="0"/>
          </a:p>
          <a:p>
            <a:pPr lvl="1"/>
            <a:r>
              <a:rPr lang="en-US" dirty="0"/>
              <a:t>Sentiments</a:t>
            </a:r>
          </a:p>
          <a:p>
            <a:pPr lvl="2"/>
            <a:r>
              <a:rPr lang="en-US" dirty="0"/>
              <a:t>The internet is not truly public.</a:t>
            </a:r>
          </a:p>
          <a:p>
            <a:pPr lvl="2"/>
            <a:r>
              <a:rPr lang="en-US" dirty="0"/>
              <a:t>Pursuing digital equity will have a positive economic benefit in multiple ways.</a:t>
            </a:r>
          </a:p>
          <a:p>
            <a:pPr lvl="2"/>
            <a:r>
              <a:rPr lang="en-US" dirty="0"/>
              <a:t>Diverse community dynamics must be recognized.</a:t>
            </a:r>
          </a:p>
          <a:p>
            <a:pPr lvl="2"/>
            <a:r>
              <a:rPr lang="en-US" dirty="0"/>
              <a:t>Feelings of hopelessness because providers are perceived as having all the power.</a:t>
            </a:r>
          </a:p>
        </p:txBody>
      </p:sp>
      <p:sp>
        <p:nvSpPr>
          <p:cNvPr id="4" name="Slide Number Placeholder 3">
            <a:extLst>
              <a:ext uri="{FF2B5EF4-FFF2-40B4-BE49-F238E27FC236}">
                <a16:creationId xmlns:a16="http://schemas.microsoft.com/office/drawing/2014/main" id="{A8746D2D-212E-4E3D-8A58-512E073C91FE}"/>
              </a:ext>
            </a:extLst>
          </p:cNvPr>
          <p:cNvSpPr>
            <a:spLocks noGrp="1"/>
          </p:cNvSpPr>
          <p:nvPr>
            <p:ph type="sldNum" sz="quarter" idx="12"/>
          </p:nvPr>
        </p:nvSpPr>
        <p:spPr/>
        <p:txBody>
          <a:bodyPr/>
          <a:lstStyle/>
          <a:p>
            <a:fld id="{6F7B9B53-D258-48F2-B3A1-787F65B1A96E}" type="slidenum">
              <a:rPr lang="en-US" smtClean="0"/>
              <a:t>16</a:t>
            </a:fld>
            <a:endParaRPr lang="en-US" dirty="0"/>
          </a:p>
        </p:txBody>
      </p:sp>
    </p:spTree>
    <p:extLst>
      <p:ext uri="{BB962C8B-B14F-4D97-AF65-F5344CB8AC3E}">
        <p14:creationId xmlns:p14="http://schemas.microsoft.com/office/powerpoint/2010/main" val="42042961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Project Updates:</a:t>
            </a:r>
            <a:br>
              <a:rPr lang="en-US" b="1" dirty="0"/>
            </a:br>
            <a:r>
              <a:rPr lang="en-US" b="1" dirty="0"/>
              <a:t>Community Listening Sessions</a:t>
            </a:r>
          </a:p>
        </p:txBody>
      </p:sp>
      <p:sp>
        <p:nvSpPr>
          <p:cNvPr id="3" name="Content Placeholder 2"/>
          <p:cNvSpPr>
            <a:spLocks noGrp="1"/>
          </p:cNvSpPr>
          <p:nvPr>
            <p:ph idx="1"/>
          </p:nvPr>
        </p:nvSpPr>
        <p:spPr/>
        <p:txBody>
          <a:bodyPr>
            <a:normAutofit/>
          </a:bodyPr>
          <a:lstStyle/>
          <a:p>
            <a:pPr marL="0" indent="0">
              <a:buNone/>
            </a:pPr>
            <a:r>
              <a:rPr lang="en-US" dirty="0"/>
              <a:t>Emerging Themes</a:t>
            </a:r>
          </a:p>
          <a:p>
            <a:pPr lvl="1"/>
            <a:r>
              <a:rPr lang="en-US" dirty="0"/>
              <a:t>Lack of fast and reliable internet connections.</a:t>
            </a:r>
          </a:p>
          <a:p>
            <a:pPr lvl="1"/>
            <a:r>
              <a:rPr lang="en-US" dirty="0"/>
              <a:t>There is a need for digital literacy efforts that are designed with recognition for the diversity of those in need.</a:t>
            </a:r>
          </a:p>
          <a:p>
            <a:pPr lvl="1"/>
            <a:r>
              <a:rPr lang="en-US" dirty="0"/>
              <a:t>Not solely an affordability issue nor just a rural issue.</a:t>
            </a:r>
          </a:p>
          <a:p>
            <a:pPr lvl="1"/>
            <a:r>
              <a:rPr lang="en-US" dirty="0"/>
              <a:t>Accessibility needs to be more of a priority.</a:t>
            </a:r>
          </a:p>
          <a:p>
            <a:pPr lvl="1"/>
            <a:r>
              <a:rPr lang="en-US" dirty="0"/>
              <a:t>ISPs perceived as having very few checks on their power.</a:t>
            </a:r>
          </a:p>
          <a:p>
            <a:pPr lvl="1"/>
            <a:r>
              <a:rPr lang="en-US" dirty="0"/>
              <a:t>Working from home has changed people’s needs and expectations of what they are purchasing from an ISP.</a:t>
            </a:r>
          </a:p>
          <a:p>
            <a:pPr lvl="1"/>
            <a:r>
              <a:rPr lang="en-US" dirty="0"/>
              <a:t>Increasing recognition that digital equity is a quality-of-life issue, which draws comparisons to rural electrification and highway extension projects.</a:t>
            </a:r>
          </a:p>
          <a:p>
            <a:pPr marL="0" indent="0">
              <a:buNone/>
            </a:pPr>
            <a:endParaRPr lang="en-US" dirty="0"/>
          </a:p>
        </p:txBody>
      </p:sp>
      <p:sp>
        <p:nvSpPr>
          <p:cNvPr id="4" name="Slide Number Placeholder 3">
            <a:extLst>
              <a:ext uri="{FF2B5EF4-FFF2-40B4-BE49-F238E27FC236}">
                <a16:creationId xmlns:a16="http://schemas.microsoft.com/office/drawing/2014/main" id="{FA240F22-C1D1-4174-9B1E-18757186A523}"/>
              </a:ext>
            </a:extLst>
          </p:cNvPr>
          <p:cNvSpPr>
            <a:spLocks noGrp="1"/>
          </p:cNvSpPr>
          <p:nvPr>
            <p:ph type="sldNum" sz="quarter" idx="12"/>
          </p:nvPr>
        </p:nvSpPr>
        <p:spPr/>
        <p:txBody>
          <a:bodyPr/>
          <a:lstStyle/>
          <a:p>
            <a:fld id="{6F7B9B53-D258-48F2-B3A1-787F65B1A96E}" type="slidenum">
              <a:rPr lang="en-US" smtClean="0"/>
              <a:t>17</a:t>
            </a:fld>
            <a:endParaRPr lang="en-US" dirty="0"/>
          </a:p>
        </p:txBody>
      </p:sp>
    </p:spTree>
    <p:extLst>
      <p:ext uri="{BB962C8B-B14F-4D97-AF65-F5344CB8AC3E}">
        <p14:creationId xmlns:p14="http://schemas.microsoft.com/office/powerpoint/2010/main" val="1497050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Project Updates:</a:t>
            </a:r>
            <a:br>
              <a:rPr lang="en-US" b="1" dirty="0"/>
            </a:br>
            <a:r>
              <a:rPr lang="en-US" b="1" dirty="0"/>
              <a:t>Community Listening Sessions</a:t>
            </a:r>
          </a:p>
        </p:txBody>
      </p:sp>
      <p:sp>
        <p:nvSpPr>
          <p:cNvPr id="3" name="Content Placeholder 2"/>
          <p:cNvSpPr>
            <a:spLocks noGrp="1"/>
          </p:cNvSpPr>
          <p:nvPr>
            <p:ph idx="1"/>
          </p:nvPr>
        </p:nvSpPr>
        <p:spPr>
          <a:xfrm>
            <a:off x="838200" y="3042151"/>
            <a:ext cx="10515600" cy="3134812"/>
          </a:xfrm>
        </p:spPr>
        <p:txBody>
          <a:bodyPr vert="horz" lIns="91440" tIns="45720" rIns="91440" bIns="45720" rtlCol="0" anchor="t">
            <a:normAutofit/>
          </a:bodyPr>
          <a:lstStyle/>
          <a:p>
            <a:pPr marL="0" indent="0" algn="ctr">
              <a:buNone/>
            </a:pPr>
            <a:r>
              <a:rPr lang="en-US" dirty="0"/>
              <a:t>Questions &amp; Reactions</a:t>
            </a:r>
          </a:p>
          <a:p>
            <a:pPr marL="0" indent="0">
              <a:buNone/>
            </a:pPr>
            <a:endParaRPr lang="en-US" dirty="0"/>
          </a:p>
        </p:txBody>
      </p:sp>
      <p:sp>
        <p:nvSpPr>
          <p:cNvPr id="4" name="Slide Number Placeholder 3">
            <a:extLst>
              <a:ext uri="{FF2B5EF4-FFF2-40B4-BE49-F238E27FC236}">
                <a16:creationId xmlns:a16="http://schemas.microsoft.com/office/drawing/2014/main" id="{8C75531B-DAC1-4098-9890-BFE454734593}"/>
              </a:ext>
            </a:extLst>
          </p:cNvPr>
          <p:cNvSpPr>
            <a:spLocks noGrp="1"/>
          </p:cNvSpPr>
          <p:nvPr>
            <p:ph type="sldNum" sz="quarter" idx="12"/>
          </p:nvPr>
        </p:nvSpPr>
        <p:spPr/>
        <p:txBody>
          <a:bodyPr/>
          <a:lstStyle/>
          <a:p>
            <a:fld id="{6F7B9B53-D258-48F2-B3A1-787F65B1A96E}" type="slidenum">
              <a:rPr lang="en-US" smtClean="0"/>
              <a:t>18</a:t>
            </a:fld>
            <a:endParaRPr lang="en-US" dirty="0"/>
          </a:p>
        </p:txBody>
      </p:sp>
    </p:spTree>
    <p:extLst>
      <p:ext uri="{BB962C8B-B14F-4D97-AF65-F5344CB8AC3E}">
        <p14:creationId xmlns:p14="http://schemas.microsoft.com/office/powerpoint/2010/main" val="42641831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Consensus Decision-Making Process</a:t>
            </a:r>
          </a:p>
        </p:txBody>
      </p:sp>
      <p:sp>
        <p:nvSpPr>
          <p:cNvPr id="3" name="Content Placeholder 2"/>
          <p:cNvSpPr>
            <a:spLocks noGrp="1"/>
          </p:cNvSpPr>
          <p:nvPr>
            <p:ph idx="1"/>
          </p:nvPr>
        </p:nvSpPr>
        <p:spPr>
          <a:xfrm>
            <a:off x="838200" y="1825625"/>
            <a:ext cx="10515600" cy="4351338"/>
          </a:xfrm>
        </p:spPr>
        <p:txBody>
          <a:bodyPr>
            <a:normAutofit fontScale="92500" lnSpcReduction="20000"/>
          </a:bodyPr>
          <a:lstStyle/>
          <a:p>
            <a:pPr marL="0" indent="0">
              <a:buNone/>
            </a:pPr>
            <a:r>
              <a:rPr lang="en-US" dirty="0"/>
              <a:t>The proposed decision-making process for the Digital Equity Forum is called </a:t>
            </a:r>
            <a:r>
              <a:rPr lang="en-US" i="1" dirty="0"/>
              <a:t>consensus</a:t>
            </a:r>
            <a:r>
              <a:rPr lang="en-US" dirty="0"/>
              <a:t>, and it works something like this:</a:t>
            </a:r>
          </a:p>
          <a:p>
            <a:pPr fontAlgn="ctr"/>
            <a:r>
              <a:rPr lang="en-US" dirty="0"/>
              <a:t>Proposed recommendations or ideas are passed around and the pros and cons are discussed.</a:t>
            </a:r>
          </a:p>
          <a:p>
            <a:pPr fontAlgn="ctr"/>
            <a:r>
              <a:rPr lang="en-US" dirty="0"/>
              <a:t>As a result of the discussion – the more input, the better – the idea is often modified.</a:t>
            </a:r>
          </a:p>
          <a:p>
            <a:pPr fontAlgn="ctr"/>
            <a:r>
              <a:rPr lang="en-US" dirty="0"/>
              <a:t>If a general agreement seems to be emerging, test for consensus by restating the latest version of the idea or recommendation to see if everybody agrees.</a:t>
            </a:r>
          </a:p>
          <a:p>
            <a:pPr fontAlgn="ctr"/>
            <a:r>
              <a:rPr lang="en-US" dirty="0"/>
              <a:t>If anyone disagrees, we return to the discussion to see if we can modify the idea further to make it acceptable to everyone.</a:t>
            </a:r>
          </a:p>
          <a:p>
            <a:pPr fontAlgn="ctr"/>
            <a:r>
              <a:rPr lang="en-US" dirty="0"/>
              <a:t>Everyone works together towards “yes,” even if it's not your favorite recommendation or choice.</a:t>
            </a:r>
          </a:p>
          <a:p>
            <a:endParaRPr lang="en-US" dirty="0"/>
          </a:p>
        </p:txBody>
      </p:sp>
      <p:sp>
        <p:nvSpPr>
          <p:cNvPr id="4" name="Slide Number Placeholder 3">
            <a:extLst>
              <a:ext uri="{FF2B5EF4-FFF2-40B4-BE49-F238E27FC236}">
                <a16:creationId xmlns:a16="http://schemas.microsoft.com/office/drawing/2014/main" id="{F5C1674E-129E-4894-8A49-CB5DD1BE30D9}"/>
              </a:ext>
            </a:extLst>
          </p:cNvPr>
          <p:cNvSpPr>
            <a:spLocks noGrp="1"/>
          </p:cNvSpPr>
          <p:nvPr>
            <p:ph type="sldNum" sz="quarter" idx="12"/>
          </p:nvPr>
        </p:nvSpPr>
        <p:spPr/>
        <p:txBody>
          <a:bodyPr/>
          <a:lstStyle/>
          <a:p>
            <a:fld id="{6F7B9B53-D258-48F2-B3A1-787F65B1A96E}" type="slidenum">
              <a:rPr lang="en-US" smtClean="0"/>
              <a:t>19</a:t>
            </a:fld>
            <a:endParaRPr lang="en-US" dirty="0"/>
          </a:p>
        </p:txBody>
      </p:sp>
    </p:spTree>
    <p:extLst>
      <p:ext uri="{BB962C8B-B14F-4D97-AF65-F5344CB8AC3E}">
        <p14:creationId xmlns:p14="http://schemas.microsoft.com/office/powerpoint/2010/main" val="3904920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828"/>
            <a:ext cx="10515600" cy="1325563"/>
          </a:xfrm>
        </p:spPr>
        <p:txBody>
          <a:bodyPr/>
          <a:lstStyle/>
          <a:p>
            <a:pPr algn="ctr"/>
            <a:r>
              <a:rPr lang="en-US" b="1" dirty="0"/>
              <a:t>Today’s Agenda</a:t>
            </a:r>
          </a:p>
        </p:txBody>
      </p:sp>
      <p:sp>
        <p:nvSpPr>
          <p:cNvPr id="3" name="Content Placeholder 2"/>
          <p:cNvSpPr>
            <a:spLocks noGrp="1"/>
          </p:cNvSpPr>
          <p:nvPr>
            <p:ph idx="1"/>
          </p:nvPr>
        </p:nvSpPr>
        <p:spPr>
          <a:xfrm>
            <a:off x="727587" y="1504336"/>
            <a:ext cx="11071123" cy="5353664"/>
          </a:xfrm>
        </p:spPr>
        <p:txBody>
          <a:bodyPr>
            <a:normAutofit fontScale="92500" lnSpcReduction="20000"/>
          </a:bodyPr>
          <a:lstStyle/>
          <a:p>
            <a:pPr marL="971550" lvl="1" indent="-514350">
              <a:buFont typeface="+mj-lt"/>
              <a:buAutoNum type="arabicPeriod"/>
            </a:pPr>
            <a:r>
              <a:rPr lang="en-US" sz="3200" dirty="0"/>
              <a:t>Welcome and acknowledgements</a:t>
            </a:r>
          </a:p>
          <a:p>
            <a:pPr marL="971550" lvl="1" indent="-514350">
              <a:buFont typeface="+mj-lt"/>
              <a:buAutoNum type="arabicPeriod"/>
            </a:pPr>
            <a:r>
              <a:rPr lang="en-US" sz="3200" dirty="0"/>
              <a:t>How to participate on Zoom or by telephone</a:t>
            </a:r>
          </a:p>
          <a:p>
            <a:pPr marL="971550" lvl="1" indent="-514350">
              <a:buFont typeface="+mj-lt"/>
              <a:buAutoNum type="arabicPeriod"/>
            </a:pPr>
            <a:r>
              <a:rPr lang="en-US" sz="3200" dirty="0"/>
              <a:t>Public comment</a:t>
            </a:r>
          </a:p>
          <a:p>
            <a:pPr marL="971550" lvl="1" indent="-514350">
              <a:buFont typeface="+mj-lt"/>
              <a:buAutoNum type="arabicPeriod"/>
            </a:pPr>
            <a:r>
              <a:rPr lang="en-US" sz="3200" dirty="0"/>
              <a:t>Introductions</a:t>
            </a:r>
          </a:p>
          <a:p>
            <a:pPr marL="971550" lvl="1" indent="-514350">
              <a:buFont typeface="+mj-lt"/>
              <a:buAutoNum type="arabicPeriod"/>
            </a:pPr>
            <a:r>
              <a:rPr lang="en-US" sz="3200" dirty="0"/>
              <a:t>Project updates – accessibility and language access</a:t>
            </a:r>
          </a:p>
          <a:p>
            <a:pPr marL="971550" lvl="1" indent="-514350">
              <a:buFont typeface="+mj-lt"/>
              <a:buAutoNum type="arabicPeriod"/>
            </a:pPr>
            <a:r>
              <a:rPr lang="en-US" sz="3200" dirty="0"/>
              <a:t>Break</a:t>
            </a:r>
          </a:p>
          <a:p>
            <a:pPr marL="971550" lvl="1" indent="-514350">
              <a:buFont typeface="+mj-lt"/>
              <a:buAutoNum type="arabicPeriod"/>
            </a:pPr>
            <a:r>
              <a:rPr lang="en-US" sz="3200" dirty="0"/>
              <a:t>Project updates – community listening sessions</a:t>
            </a:r>
          </a:p>
          <a:p>
            <a:pPr marL="971550" lvl="1" indent="-514350">
              <a:buFont typeface="+mj-lt"/>
              <a:buAutoNum type="arabicPeriod"/>
            </a:pPr>
            <a:r>
              <a:rPr lang="en-US" sz="3200" dirty="0"/>
              <a:t>Proposed consensus decision-making model</a:t>
            </a:r>
          </a:p>
          <a:p>
            <a:pPr marL="971550" lvl="1" indent="-514350">
              <a:buFont typeface="+mj-lt"/>
              <a:buAutoNum type="arabicPeriod"/>
            </a:pPr>
            <a:r>
              <a:rPr lang="en-US" sz="3200" dirty="0"/>
              <a:t>Break</a:t>
            </a:r>
          </a:p>
          <a:p>
            <a:pPr marL="971550" lvl="1" indent="-514350">
              <a:buFont typeface="+mj-lt"/>
              <a:buAutoNum type="arabicPeriod"/>
            </a:pPr>
            <a:r>
              <a:rPr lang="en-US" sz="3200" dirty="0"/>
              <a:t>Mission, vision and values</a:t>
            </a:r>
          </a:p>
          <a:p>
            <a:pPr marL="971550" lvl="1" indent="-514350">
              <a:buFont typeface="+mj-lt"/>
              <a:buAutoNum type="arabicPeriod"/>
            </a:pPr>
            <a:r>
              <a:rPr lang="en-US" sz="3200" dirty="0"/>
              <a:t>Recommendations development framework - introduction</a:t>
            </a:r>
          </a:p>
          <a:p>
            <a:pPr marL="971550" lvl="1" indent="-514350">
              <a:buFont typeface="+mj-lt"/>
              <a:buAutoNum type="arabicPeriod"/>
            </a:pPr>
            <a:r>
              <a:rPr lang="en-US" sz="3200" dirty="0"/>
              <a:t>Next steps</a:t>
            </a:r>
          </a:p>
          <a:p>
            <a:pPr marL="971550" lvl="1" indent="-514350">
              <a:buFont typeface="+mj-lt"/>
              <a:buAutoNum type="arabicPeriod"/>
            </a:pPr>
            <a:r>
              <a:rPr lang="en-US" sz="3200" dirty="0"/>
              <a:t>Closing remarks and adjournment</a:t>
            </a:r>
          </a:p>
          <a:p>
            <a:endParaRPr lang="en-US" dirty="0"/>
          </a:p>
        </p:txBody>
      </p:sp>
      <p:sp>
        <p:nvSpPr>
          <p:cNvPr id="4" name="Slide Number Placeholder 3">
            <a:extLst>
              <a:ext uri="{FF2B5EF4-FFF2-40B4-BE49-F238E27FC236}">
                <a16:creationId xmlns:a16="http://schemas.microsoft.com/office/drawing/2014/main" id="{F6B7E398-57AE-4F15-B54F-8756AF1F7994}"/>
              </a:ext>
            </a:extLst>
          </p:cNvPr>
          <p:cNvSpPr>
            <a:spLocks noGrp="1"/>
          </p:cNvSpPr>
          <p:nvPr>
            <p:ph type="sldNum" sz="quarter" idx="12"/>
          </p:nvPr>
        </p:nvSpPr>
        <p:spPr/>
        <p:txBody>
          <a:bodyPr/>
          <a:lstStyle/>
          <a:p>
            <a:fld id="{6F7B9B53-D258-48F2-B3A1-787F65B1A96E}" type="slidenum">
              <a:rPr lang="en-US" smtClean="0"/>
              <a:t>2</a:t>
            </a:fld>
            <a:endParaRPr lang="en-US" dirty="0"/>
          </a:p>
        </p:txBody>
      </p:sp>
    </p:spTree>
    <p:extLst>
      <p:ext uri="{BB962C8B-B14F-4D97-AF65-F5344CB8AC3E}">
        <p14:creationId xmlns:p14="http://schemas.microsoft.com/office/powerpoint/2010/main" val="33025558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66218"/>
            <a:ext cx="10515600" cy="1325563"/>
          </a:xfrm>
        </p:spPr>
        <p:txBody>
          <a:bodyPr/>
          <a:lstStyle/>
          <a:p>
            <a:pPr algn="ctr"/>
            <a:r>
              <a:rPr lang="en-US" b="1" dirty="0"/>
              <a:t>Meeting Break</a:t>
            </a:r>
          </a:p>
        </p:txBody>
      </p:sp>
      <p:sp>
        <p:nvSpPr>
          <p:cNvPr id="3" name="Slide Number Placeholder 2">
            <a:extLst>
              <a:ext uri="{FF2B5EF4-FFF2-40B4-BE49-F238E27FC236}">
                <a16:creationId xmlns:a16="http://schemas.microsoft.com/office/drawing/2014/main" id="{381BCEBB-BDD3-4008-AA2C-1D0DA5B789C9}"/>
              </a:ext>
            </a:extLst>
          </p:cNvPr>
          <p:cNvSpPr>
            <a:spLocks noGrp="1"/>
          </p:cNvSpPr>
          <p:nvPr>
            <p:ph type="sldNum" sz="quarter" idx="12"/>
          </p:nvPr>
        </p:nvSpPr>
        <p:spPr/>
        <p:txBody>
          <a:bodyPr/>
          <a:lstStyle/>
          <a:p>
            <a:fld id="{6F7B9B53-D258-48F2-B3A1-787F65B1A96E}" type="slidenum">
              <a:rPr lang="en-US" smtClean="0"/>
              <a:t>20</a:t>
            </a:fld>
            <a:endParaRPr lang="en-US" dirty="0"/>
          </a:p>
        </p:txBody>
      </p:sp>
    </p:spTree>
    <p:extLst>
      <p:ext uri="{BB962C8B-B14F-4D97-AF65-F5344CB8AC3E}">
        <p14:creationId xmlns:p14="http://schemas.microsoft.com/office/powerpoint/2010/main" val="21777811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Digital Equity Forum: Mission, Vision, and Values</a:t>
            </a: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endParaRPr lang="en-US" dirty="0">
              <a:cs typeface="Calibri"/>
            </a:endParaRPr>
          </a:p>
          <a:p>
            <a:pPr marL="971550" lvl="1" indent="-285750"/>
            <a:r>
              <a:rPr lang="en-US" sz="3200" dirty="0">
                <a:cs typeface="Calibri"/>
              </a:rPr>
              <a:t>Mission: </a:t>
            </a:r>
            <a:r>
              <a:rPr lang="en-US" sz="3200" dirty="0">
                <a:ea typeface="+mn-lt"/>
                <a:cs typeface="+mn-lt"/>
              </a:rPr>
              <a:t>Why we exist and who we aim to serve</a:t>
            </a:r>
          </a:p>
          <a:p>
            <a:pPr marL="971550" lvl="1" indent="-285750"/>
            <a:endParaRPr lang="en-US" sz="3200" dirty="0">
              <a:ea typeface="+mn-lt"/>
              <a:cs typeface="+mn-lt"/>
            </a:endParaRPr>
          </a:p>
          <a:p>
            <a:pPr marL="971550" lvl="1" indent="-285750"/>
            <a:r>
              <a:rPr lang="en-US" sz="3200" dirty="0">
                <a:ea typeface="+mn-lt"/>
                <a:cs typeface="+mn-lt"/>
              </a:rPr>
              <a:t>Vision: When the mission is successful, what does the world look like?</a:t>
            </a:r>
          </a:p>
          <a:p>
            <a:pPr marL="971550" lvl="1" indent="-285750"/>
            <a:endParaRPr lang="en-US" sz="3200" dirty="0">
              <a:ea typeface="+mn-lt"/>
              <a:cs typeface="+mn-lt"/>
            </a:endParaRPr>
          </a:p>
          <a:p>
            <a:pPr marL="971550" lvl="1" indent="-285750"/>
            <a:r>
              <a:rPr lang="en-US" sz="3200" dirty="0">
                <a:ea typeface="+mn-lt"/>
                <a:cs typeface="+mn-lt"/>
              </a:rPr>
              <a:t>Values: What values are important to us as we journey towards the vision? </a:t>
            </a:r>
            <a:endParaRPr lang="en-US" sz="3200" dirty="0">
              <a:cs typeface="Calibri"/>
            </a:endParaRPr>
          </a:p>
          <a:p>
            <a:pPr marL="971550" lvl="1" indent="-285750"/>
            <a:endParaRPr lang="en-US" dirty="0">
              <a:cs typeface="Calibri"/>
            </a:endParaRPr>
          </a:p>
          <a:p>
            <a:pPr marL="971550" lvl="1" indent="-285750"/>
            <a:endParaRPr lang="en-US" dirty="0">
              <a:cs typeface="Calibri"/>
            </a:endParaRPr>
          </a:p>
          <a:p>
            <a:pPr marL="971550" lvl="1" indent="-285750"/>
            <a:endParaRPr lang="en-US" dirty="0">
              <a:cs typeface="Calibri"/>
            </a:endParaRPr>
          </a:p>
          <a:p>
            <a:pPr marL="971550" lvl="1" indent="-285750"/>
            <a:endParaRPr lang="en-US" dirty="0">
              <a:cs typeface="Calibri"/>
            </a:endParaRPr>
          </a:p>
          <a:p>
            <a:pPr marL="0" indent="0">
              <a:buNone/>
            </a:pPr>
            <a:endParaRPr lang="en-US" dirty="0">
              <a:cs typeface="Calibri"/>
            </a:endParaRPr>
          </a:p>
        </p:txBody>
      </p:sp>
      <p:sp>
        <p:nvSpPr>
          <p:cNvPr id="4" name="Slide Number Placeholder 3">
            <a:extLst>
              <a:ext uri="{FF2B5EF4-FFF2-40B4-BE49-F238E27FC236}">
                <a16:creationId xmlns:a16="http://schemas.microsoft.com/office/drawing/2014/main" id="{55F7D70E-E9FA-4829-8A22-B1615BF61142}"/>
              </a:ext>
            </a:extLst>
          </p:cNvPr>
          <p:cNvSpPr>
            <a:spLocks noGrp="1"/>
          </p:cNvSpPr>
          <p:nvPr>
            <p:ph type="sldNum" sz="quarter" idx="12"/>
          </p:nvPr>
        </p:nvSpPr>
        <p:spPr/>
        <p:txBody>
          <a:bodyPr/>
          <a:lstStyle/>
          <a:p>
            <a:fld id="{6F7B9B53-D258-48F2-B3A1-787F65B1A96E}" type="slidenum">
              <a:rPr lang="en-US" smtClean="0"/>
              <a:t>21</a:t>
            </a:fld>
            <a:endParaRPr lang="en-US" dirty="0"/>
          </a:p>
        </p:txBody>
      </p:sp>
    </p:spTree>
    <p:extLst>
      <p:ext uri="{BB962C8B-B14F-4D97-AF65-F5344CB8AC3E}">
        <p14:creationId xmlns:p14="http://schemas.microsoft.com/office/powerpoint/2010/main" val="18123269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26613"/>
            <a:ext cx="10515600" cy="4959008"/>
          </a:xfrm>
        </p:spPr>
        <p:txBody>
          <a:bodyPr vert="horz" lIns="91440" tIns="45720" rIns="91440" bIns="45720" rtlCol="0" anchor="t">
            <a:normAutofit/>
          </a:bodyPr>
          <a:lstStyle/>
          <a:p>
            <a:pPr marL="0" indent="0">
              <a:buNone/>
            </a:pPr>
            <a:endParaRPr lang="en-US" b="1" dirty="0">
              <a:cs typeface="Calibri" panose="020F0502020204030204"/>
            </a:endParaRPr>
          </a:p>
          <a:p>
            <a:pPr marL="0" indent="0">
              <a:buNone/>
            </a:pPr>
            <a:r>
              <a:rPr lang="en-US" b="1" dirty="0"/>
              <a:t>What We Heard</a:t>
            </a:r>
            <a:endParaRPr lang="en-US" b="1" dirty="0">
              <a:cs typeface="Calibri" panose="020F0502020204030204"/>
            </a:endParaRPr>
          </a:p>
          <a:p>
            <a:pPr marL="0" indent="0">
              <a:buNone/>
            </a:pPr>
            <a:endParaRPr lang="en-US" b="1" dirty="0"/>
          </a:p>
          <a:p>
            <a:pPr lvl="1"/>
            <a:r>
              <a:rPr lang="en-US" dirty="0"/>
              <a:t>Individuals and organizations have been working on this exact topic (digital equity) for decades.</a:t>
            </a:r>
            <a:endParaRPr lang="en-US" dirty="0">
              <a:cs typeface="Calibri"/>
            </a:endParaRPr>
          </a:p>
          <a:p>
            <a:pPr lvl="1"/>
            <a:r>
              <a:rPr lang="en-US" dirty="0"/>
              <a:t>Digital literacy is missing.</a:t>
            </a:r>
            <a:endParaRPr lang="en-US" dirty="0">
              <a:cs typeface="Calibri"/>
            </a:endParaRPr>
          </a:p>
          <a:p>
            <a:pPr lvl="1"/>
            <a:r>
              <a:rPr lang="en-US" dirty="0"/>
              <a:t>Consider not using “historically…” </a:t>
            </a:r>
            <a:endParaRPr lang="en-US" dirty="0">
              <a:ea typeface="Calibri"/>
              <a:cs typeface="Calibri"/>
            </a:endParaRPr>
          </a:p>
          <a:p>
            <a:pPr lvl="1"/>
            <a:r>
              <a:rPr lang="en-US" dirty="0"/>
              <a:t>Consider inclusion of the term “outreach.”</a:t>
            </a:r>
            <a:endParaRPr lang="en-US" dirty="0">
              <a:cs typeface="Calibri"/>
            </a:endParaRPr>
          </a:p>
          <a:p>
            <a:endParaRPr lang="en-US" dirty="0"/>
          </a:p>
        </p:txBody>
      </p:sp>
      <p:sp>
        <p:nvSpPr>
          <p:cNvPr id="5" name="Title 1"/>
          <p:cNvSpPr txBox="1">
            <a:spLocks noGrp="1"/>
          </p:cNvSpPr>
          <p:nvPr>
            <p:ph type="title" idx="4294967295"/>
          </p:nvPr>
        </p:nvSpPr>
        <p:spPr>
          <a:xfrm>
            <a:off x="990600" y="517525"/>
            <a:ext cx="1051560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chemeClr val="tx1"/>
                </a:solidFill>
                <a:effectLst/>
                <a:uLnTx/>
                <a:uFillTx/>
                <a:latin typeface="+mj-lt"/>
                <a:ea typeface="+mj-ea"/>
                <a:cs typeface="+mj-cs"/>
              </a:rPr>
              <a:t>Digital Equity Forum: </a:t>
            </a:r>
            <a:r>
              <a:rPr kumimoji="0" lang="en-US" sz="4400" b="1" i="0" u="sng" strike="noStrike" kern="1200" cap="none" spc="0" normalizeH="0" baseline="0" noProof="0" dirty="0">
                <a:ln>
                  <a:noFill/>
                </a:ln>
                <a:solidFill>
                  <a:schemeClr val="tx1"/>
                </a:solidFill>
                <a:effectLst/>
                <a:uLnTx/>
                <a:uFillTx/>
                <a:latin typeface="+mj-lt"/>
                <a:ea typeface="+mj-ea"/>
                <a:cs typeface="+mj-cs"/>
              </a:rPr>
              <a:t>Mission</a:t>
            </a:r>
            <a:r>
              <a:rPr kumimoji="0" lang="en-US" sz="4400" b="1" i="0" u="none" strike="noStrike" kern="1200" cap="none" spc="0" normalizeH="0" baseline="0" noProof="0" dirty="0">
                <a:ln>
                  <a:noFill/>
                </a:ln>
                <a:solidFill>
                  <a:schemeClr val="tx1"/>
                </a:solidFill>
                <a:effectLst/>
                <a:uLnTx/>
                <a:uFillTx/>
                <a:latin typeface="+mj-lt"/>
                <a:ea typeface="+mj-ea"/>
                <a:cs typeface="+mj-cs"/>
              </a:rPr>
              <a:t>, Vision, and Values</a:t>
            </a:r>
          </a:p>
        </p:txBody>
      </p:sp>
      <p:sp>
        <p:nvSpPr>
          <p:cNvPr id="2" name="Slide Number Placeholder 1">
            <a:extLst>
              <a:ext uri="{FF2B5EF4-FFF2-40B4-BE49-F238E27FC236}">
                <a16:creationId xmlns:a16="http://schemas.microsoft.com/office/drawing/2014/main" id="{7759574C-5EBF-4466-8D2B-CA2A60B8B10D}"/>
              </a:ext>
            </a:extLst>
          </p:cNvPr>
          <p:cNvSpPr>
            <a:spLocks noGrp="1"/>
          </p:cNvSpPr>
          <p:nvPr>
            <p:ph type="sldNum" sz="quarter" idx="12"/>
          </p:nvPr>
        </p:nvSpPr>
        <p:spPr/>
        <p:txBody>
          <a:bodyPr/>
          <a:lstStyle/>
          <a:p>
            <a:fld id="{6F7B9B53-D258-48F2-B3A1-787F65B1A96E}" type="slidenum">
              <a:rPr lang="en-US" smtClean="0"/>
              <a:t>22</a:t>
            </a:fld>
            <a:endParaRPr lang="en-US" dirty="0"/>
          </a:p>
        </p:txBody>
      </p:sp>
    </p:spTree>
    <p:extLst>
      <p:ext uri="{BB962C8B-B14F-4D97-AF65-F5344CB8AC3E}">
        <p14:creationId xmlns:p14="http://schemas.microsoft.com/office/powerpoint/2010/main" val="25146930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F5D366-ECFB-0363-4C4B-6414D2F5868D}"/>
              </a:ext>
            </a:extLst>
          </p:cNvPr>
          <p:cNvSpPr>
            <a:spLocks noGrp="1"/>
          </p:cNvSpPr>
          <p:nvPr>
            <p:ph idx="1"/>
          </p:nvPr>
        </p:nvSpPr>
        <p:spPr/>
        <p:txBody>
          <a:bodyPr vert="horz" lIns="91440" tIns="45720" rIns="91440" bIns="45720" rtlCol="0" anchor="t">
            <a:normAutofit fontScale="92500" lnSpcReduction="10000"/>
          </a:bodyPr>
          <a:lstStyle/>
          <a:p>
            <a:endParaRPr lang="en-US" b="1" dirty="0">
              <a:ea typeface="+mn-lt"/>
              <a:cs typeface="+mn-lt"/>
            </a:endParaRPr>
          </a:p>
          <a:p>
            <a:r>
              <a:rPr lang="en-US" b="1" dirty="0">
                <a:ea typeface="+mn-lt"/>
                <a:cs typeface="+mn-lt"/>
              </a:rPr>
              <a:t>Mission (draft)</a:t>
            </a:r>
            <a:endParaRPr lang="en-US" dirty="0">
              <a:ea typeface="+mn-lt"/>
              <a:cs typeface="+mn-lt"/>
            </a:endParaRPr>
          </a:p>
          <a:p>
            <a:pPr lvl="1"/>
            <a:r>
              <a:rPr lang="en-US" dirty="0">
                <a:ea typeface="+mn-lt"/>
                <a:cs typeface="+mn-lt"/>
              </a:rPr>
              <a:t>The mission of the Digital Equity Forum is to make policy recommendations for the Washington state Legislature to consider that will advance digital connectivity for unserved and underserved communities, including historically disadvantaged communities throughout the state. </a:t>
            </a:r>
          </a:p>
          <a:p>
            <a:endParaRPr lang="en-US" b="1" dirty="0">
              <a:ea typeface="+mn-lt"/>
              <a:cs typeface="+mn-lt"/>
            </a:endParaRPr>
          </a:p>
          <a:p>
            <a:r>
              <a:rPr lang="en-US" b="1" dirty="0">
                <a:ea typeface="+mn-lt"/>
                <a:cs typeface="+mn-lt"/>
              </a:rPr>
              <a:t>Mission (revised)</a:t>
            </a:r>
            <a:endParaRPr lang="en-US" dirty="0">
              <a:ea typeface="+mn-lt"/>
              <a:cs typeface="+mn-lt"/>
            </a:endParaRPr>
          </a:p>
          <a:p>
            <a:pPr lvl="1"/>
            <a:r>
              <a:rPr lang="en-US" dirty="0">
                <a:ea typeface="+mn-lt"/>
                <a:cs typeface="+mn-lt"/>
              </a:rPr>
              <a:t>The mission of the Digital Equity Forum is to make policy recommendations for the Washington state Legislature to consider that will allow </a:t>
            </a:r>
            <a:r>
              <a:rPr lang="en-US" b="1" u="sng" dirty="0">
                <a:ea typeface="+mn-lt"/>
                <a:cs typeface="+mn-lt"/>
              </a:rPr>
              <a:t>all</a:t>
            </a:r>
            <a:r>
              <a:rPr lang="en-US" dirty="0">
                <a:ea typeface="+mn-lt"/>
                <a:cs typeface="+mn-lt"/>
              </a:rPr>
              <a:t> communities the digital connectivity required for full civic and cultural participation, employment, lifelong learning, and access to essential services.  </a:t>
            </a:r>
          </a:p>
          <a:p>
            <a:endParaRPr lang="en-US" dirty="0">
              <a:cs typeface="Calibri"/>
            </a:endParaRPr>
          </a:p>
        </p:txBody>
      </p:sp>
      <p:sp>
        <p:nvSpPr>
          <p:cNvPr id="4" name="Title 1"/>
          <p:cNvSpPr txBox="1">
            <a:spLocks noGrp="1"/>
          </p:cNvSpPr>
          <p:nvPr>
            <p:ph type="title" idx="4294967295"/>
          </p:nvPr>
        </p:nvSpPr>
        <p:spPr>
          <a:xfrm>
            <a:off x="990600" y="517525"/>
            <a:ext cx="1051560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chemeClr val="tx1"/>
                </a:solidFill>
                <a:effectLst/>
                <a:uLnTx/>
                <a:uFillTx/>
                <a:latin typeface="+mj-lt"/>
                <a:ea typeface="+mj-ea"/>
                <a:cs typeface="+mj-cs"/>
              </a:rPr>
              <a:t>Digital Equity Forum: </a:t>
            </a:r>
            <a:r>
              <a:rPr kumimoji="0" lang="en-US" sz="4400" b="1" i="0" u="sng" strike="noStrike" kern="1200" cap="none" spc="0" normalizeH="0" baseline="0" noProof="0" dirty="0">
                <a:ln>
                  <a:noFill/>
                </a:ln>
                <a:solidFill>
                  <a:schemeClr val="tx1"/>
                </a:solidFill>
                <a:effectLst/>
                <a:uLnTx/>
                <a:uFillTx/>
                <a:latin typeface="+mj-lt"/>
                <a:ea typeface="+mj-ea"/>
                <a:cs typeface="+mj-cs"/>
              </a:rPr>
              <a:t>Mission</a:t>
            </a:r>
            <a:r>
              <a:rPr kumimoji="0" lang="en-US" sz="4400" b="1" i="0" u="none" strike="noStrike" kern="1200" cap="none" spc="0" normalizeH="0" baseline="0" noProof="0" dirty="0">
                <a:ln>
                  <a:noFill/>
                </a:ln>
                <a:solidFill>
                  <a:schemeClr val="tx1"/>
                </a:solidFill>
                <a:effectLst/>
                <a:uLnTx/>
                <a:uFillTx/>
                <a:latin typeface="+mj-lt"/>
                <a:ea typeface="+mj-ea"/>
                <a:cs typeface="+mj-cs"/>
              </a:rPr>
              <a:t>, Vision, and Values</a:t>
            </a:r>
          </a:p>
        </p:txBody>
      </p:sp>
      <p:sp>
        <p:nvSpPr>
          <p:cNvPr id="2" name="Slide Number Placeholder 1">
            <a:extLst>
              <a:ext uri="{FF2B5EF4-FFF2-40B4-BE49-F238E27FC236}">
                <a16:creationId xmlns:a16="http://schemas.microsoft.com/office/drawing/2014/main" id="{EB8A8817-C233-46EF-A57C-3B628C0B64F5}"/>
              </a:ext>
            </a:extLst>
          </p:cNvPr>
          <p:cNvSpPr>
            <a:spLocks noGrp="1"/>
          </p:cNvSpPr>
          <p:nvPr>
            <p:ph type="sldNum" sz="quarter" idx="12"/>
          </p:nvPr>
        </p:nvSpPr>
        <p:spPr/>
        <p:txBody>
          <a:bodyPr/>
          <a:lstStyle/>
          <a:p>
            <a:fld id="{6F7B9B53-D258-48F2-B3A1-787F65B1A96E}" type="slidenum">
              <a:rPr lang="en-US" smtClean="0"/>
              <a:t>23</a:t>
            </a:fld>
            <a:endParaRPr lang="en-US" dirty="0"/>
          </a:p>
        </p:txBody>
      </p:sp>
    </p:spTree>
    <p:extLst>
      <p:ext uri="{BB962C8B-B14F-4D97-AF65-F5344CB8AC3E}">
        <p14:creationId xmlns:p14="http://schemas.microsoft.com/office/powerpoint/2010/main" val="10105954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vert="horz" lIns="91440" tIns="45720" rIns="91440" bIns="45720" rtlCol="0" anchor="t">
            <a:normAutofit lnSpcReduction="10000"/>
          </a:bodyPr>
          <a:lstStyle/>
          <a:p>
            <a:endParaRPr lang="en-US" b="1" dirty="0">
              <a:cs typeface="Calibri"/>
            </a:endParaRPr>
          </a:p>
          <a:p>
            <a:pPr marL="0" indent="0">
              <a:buNone/>
            </a:pPr>
            <a:r>
              <a:rPr lang="en-US" b="1" dirty="0"/>
              <a:t>What We Heard</a:t>
            </a:r>
            <a:endParaRPr lang="en-US" b="1" dirty="0">
              <a:cs typeface="Calibri"/>
            </a:endParaRPr>
          </a:p>
          <a:p>
            <a:pPr marL="0" indent="0">
              <a:buNone/>
            </a:pPr>
            <a:endParaRPr lang="en-US" b="1" dirty="0"/>
          </a:p>
          <a:p>
            <a:pPr lvl="1"/>
            <a:r>
              <a:rPr lang="en-US" dirty="0"/>
              <a:t>Internet as a commons</a:t>
            </a:r>
            <a:endParaRPr lang="en-US" dirty="0">
              <a:ea typeface="Calibri"/>
              <a:cs typeface="Calibri"/>
            </a:endParaRPr>
          </a:p>
          <a:p>
            <a:pPr lvl="1"/>
            <a:r>
              <a:rPr lang="en-US" dirty="0"/>
              <a:t>Something bolder – This is for all of us, It belongs to all of us, Focus on equity, Centering community</a:t>
            </a:r>
            <a:endParaRPr lang="en-US" dirty="0">
              <a:cs typeface="Calibri"/>
            </a:endParaRPr>
          </a:p>
          <a:p>
            <a:pPr lvl="1"/>
            <a:r>
              <a:rPr lang="en-US" dirty="0"/>
              <a:t>Digital literacy </a:t>
            </a:r>
            <a:endParaRPr lang="en-US" dirty="0">
              <a:cs typeface="Calibri" panose="020F0502020204030204"/>
            </a:endParaRPr>
          </a:p>
          <a:p>
            <a:pPr lvl="1"/>
            <a:r>
              <a:rPr lang="en-US" dirty="0"/>
              <a:t>Is “equitable access” the best term?</a:t>
            </a:r>
            <a:endParaRPr lang="en-US" dirty="0">
              <a:ea typeface="Calibri"/>
              <a:cs typeface="Calibri"/>
            </a:endParaRPr>
          </a:p>
          <a:p>
            <a:pPr lvl="1"/>
            <a:r>
              <a:rPr lang="en-US" dirty="0"/>
              <a:t>We need definitions</a:t>
            </a:r>
            <a:endParaRPr lang="en-US" dirty="0">
              <a:cs typeface="Calibri"/>
            </a:endParaRPr>
          </a:p>
          <a:p>
            <a:pPr lvl="1"/>
            <a:r>
              <a:rPr lang="en-US" dirty="0"/>
              <a:t>Tevin’s use of “elimination of barriers” was seconded in discussion about what is meant by “equitable access”</a:t>
            </a:r>
            <a:endParaRPr lang="en-US" sz="2000" dirty="0"/>
          </a:p>
        </p:txBody>
      </p:sp>
      <p:sp>
        <p:nvSpPr>
          <p:cNvPr id="5" name="Title 1"/>
          <p:cNvSpPr txBox="1">
            <a:spLocks noGrp="1"/>
          </p:cNvSpPr>
          <p:nvPr>
            <p:ph type="title" idx="4294967295"/>
          </p:nvPr>
        </p:nvSpPr>
        <p:spPr>
          <a:xfrm>
            <a:off x="990600" y="517525"/>
            <a:ext cx="1051560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chemeClr val="tx1"/>
                </a:solidFill>
                <a:effectLst/>
                <a:uLnTx/>
                <a:uFillTx/>
                <a:latin typeface="+mj-lt"/>
                <a:ea typeface="+mj-ea"/>
                <a:cs typeface="+mj-cs"/>
              </a:rPr>
              <a:t>Digital Equity Forum: Mission, </a:t>
            </a:r>
            <a:r>
              <a:rPr kumimoji="0" lang="en-US" sz="4400" b="1" i="0" u="sng" strike="noStrike" kern="1200" cap="none" spc="0" normalizeH="0" baseline="0" noProof="0" dirty="0">
                <a:ln>
                  <a:noFill/>
                </a:ln>
                <a:solidFill>
                  <a:schemeClr val="tx1"/>
                </a:solidFill>
                <a:effectLst/>
                <a:uLnTx/>
                <a:uFillTx/>
                <a:latin typeface="+mj-lt"/>
                <a:ea typeface="+mj-ea"/>
                <a:cs typeface="+mj-cs"/>
              </a:rPr>
              <a:t>Vision</a:t>
            </a:r>
            <a:r>
              <a:rPr kumimoji="0" lang="en-US" sz="4400" b="1" i="0" u="none" strike="noStrike" kern="1200" cap="none" spc="0" normalizeH="0" baseline="0" noProof="0" dirty="0">
                <a:ln>
                  <a:noFill/>
                </a:ln>
                <a:solidFill>
                  <a:schemeClr val="tx1"/>
                </a:solidFill>
                <a:effectLst/>
                <a:uLnTx/>
                <a:uFillTx/>
                <a:latin typeface="+mj-lt"/>
                <a:ea typeface="+mj-ea"/>
                <a:cs typeface="+mj-cs"/>
              </a:rPr>
              <a:t>, and Values</a:t>
            </a:r>
          </a:p>
        </p:txBody>
      </p:sp>
      <p:sp>
        <p:nvSpPr>
          <p:cNvPr id="2" name="Slide Number Placeholder 1">
            <a:extLst>
              <a:ext uri="{FF2B5EF4-FFF2-40B4-BE49-F238E27FC236}">
                <a16:creationId xmlns:a16="http://schemas.microsoft.com/office/drawing/2014/main" id="{0FE9B0EA-58A2-488D-B21F-3E61E45E88FD}"/>
              </a:ext>
            </a:extLst>
          </p:cNvPr>
          <p:cNvSpPr>
            <a:spLocks noGrp="1"/>
          </p:cNvSpPr>
          <p:nvPr>
            <p:ph type="sldNum" sz="quarter" idx="12"/>
          </p:nvPr>
        </p:nvSpPr>
        <p:spPr/>
        <p:txBody>
          <a:bodyPr/>
          <a:lstStyle/>
          <a:p>
            <a:fld id="{6F7B9B53-D258-48F2-B3A1-787F65B1A96E}" type="slidenum">
              <a:rPr lang="en-US" smtClean="0"/>
              <a:t>24</a:t>
            </a:fld>
            <a:endParaRPr lang="en-US" dirty="0"/>
          </a:p>
        </p:txBody>
      </p:sp>
    </p:spTree>
    <p:extLst>
      <p:ext uri="{BB962C8B-B14F-4D97-AF65-F5344CB8AC3E}">
        <p14:creationId xmlns:p14="http://schemas.microsoft.com/office/powerpoint/2010/main" val="25086252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BF169D-5F23-25E1-BD32-A9576C249817}"/>
              </a:ext>
            </a:extLst>
          </p:cNvPr>
          <p:cNvSpPr>
            <a:spLocks noGrp="1"/>
          </p:cNvSpPr>
          <p:nvPr>
            <p:ph idx="1"/>
          </p:nvPr>
        </p:nvSpPr>
        <p:spPr/>
        <p:txBody>
          <a:bodyPr vert="horz" lIns="91440" tIns="45720" rIns="91440" bIns="45720" rtlCol="0" anchor="t">
            <a:normAutofit/>
          </a:bodyPr>
          <a:lstStyle/>
          <a:p>
            <a:r>
              <a:rPr lang="en-US" b="1" dirty="0">
                <a:ea typeface="+mn-lt"/>
                <a:cs typeface="+mn-lt"/>
              </a:rPr>
              <a:t>Vision (draft)</a:t>
            </a:r>
            <a:endParaRPr lang="en-US" dirty="0">
              <a:ea typeface="+mn-lt"/>
              <a:cs typeface="+mn-lt"/>
            </a:endParaRPr>
          </a:p>
          <a:p>
            <a:pPr lvl="1"/>
            <a:r>
              <a:rPr lang="en-US" dirty="0">
                <a:ea typeface="+mn-lt"/>
                <a:cs typeface="+mn-lt"/>
              </a:rPr>
              <a:t>All Washington state residents have equitable access to broadband internet and technology, as well as the digital tools and skills to use them effectively.</a:t>
            </a:r>
          </a:p>
          <a:p>
            <a:pPr lvl="1"/>
            <a:endParaRPr lang="en-US" dirty="0">
              <a:ea typeface="+mn-lt"/>
              <a:cs typeface="+mn-lt"/>
            </a:endParaRPr>
          </a:p>
          <a:p>
            <a:r>
              <a:rPr lang="en-US" b="1" dirty="0">
                <a:ea typeface="+mn-lt"/>
                <a:cs typeface="+mn-lt"/>
              </a:rPr>
              <a:t>Vision (revised)</a:t>
            </a:r>
            <a:endParaRPr lang="en-US" dirty="0">
              <a:ea typeface="+mn-lt"/>
              <a:cs typeface="+mn-lt"/>
            </a:endParaRPr>
          </a:p>
          <a:p>
            <a:pPr lvl="1"/>
            <a:r>
              <a:rPr lang="en-US" b="1" u="sng" dirty="0">
                <a:ea typeface="+mn-lt"/>
                <a:cs typeface="+mn-lt"/>
              </a:rPr>
              <a:t>All</a:t>
            </a:r>
            <a:r>
              <a:rPr lang="en-US" dirty="0">
                <a:ea typeface="+mn-lt"/>
                <a:cs typeface="+mn-lt"/>
              </a:rPr>
              <a:t> Washington state communities will have equitable access to broadband internet technology as well as the tools and skills needed to participate in our digital society before 2028. </a:t>
            </a:r>
          </a:p>
          <a:p>
            <a:endParaRPr lang="en-US" dirty="0">
              <a:cs typeface="Calibri"/>
            </a:endParaRPr>
          </a:p>
        </p:txBody>
      </p:sp>
      <p:sp>
        <p:nvSpPr>
          <p:cNvPr id="5" name="Title 1"/>
          <p:cNvSpPr txBox="1">
            <a:spLocks noGrp="1"/>
          </p:cNvSpPr>
          <p:nvPr>
            <p:ph type="title" idx="4294967295"/>
          </p:nvPr>
        </p:nvSpPr>
        <p:spPr>
          <a:xfrm>
            <a:off x="990600" y="517525"/>
            <a:ext cx="1051560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chemeClr val="tx1"/>
                </a:solidFill>
                <a:effectLst/>
                <a:uLnTx/>
                <a:uFillTx/>
                <a:latin typeface="+mj-lt"/>
                <a:ea typeface="+mj-ea"/>
                <a:cs typeface="+mj-cs"/>
              </a:rPr>
              <a:t>Digital Equity Forum: Mission, </a:t>
            </a:r>
            <a:r>
              <a:rPr kumimoji="0" lang="en-US" sz="4400" b="1" i="0" u="sng" strike="noStrike" kern="1200" cap="none" spc="0" normalizeH="0" baseline="0" noProof="0" dirty="0">
                <a:ln>
                  <a:noFill/>
                </a:ln>
                <a:solidFill>
                  <a:schemeClr val="tx1"/>
                </a:solidFill>
                <a:effectLst/>
                <a:uLnTx/>
                <a:uFillTx/>
                <a:latin typeface="+mj-lt"/>
                <a:ea typeface="+mj-ea"/>
                <a:cs typeface="+mj-cs"/>
              </a:rPr>
              <a:t>Vision</a:t>
            </a:r>
            <a:r>
              <a:rPr kumimoji="0" lang="en-US" sz="4400" b="1" i="0" u="none" strike="noStrike" kern="1200" cap="none" spc="0" normalizeH="0" baseline="0" noProof="0" dirty="0">
                <a:ln>
                  <a:noFill/>
                </a:ln>
                <a:solidFill>
                  <a:schemeClr val="tx1"/>
                </a:solidFill>
                <a:effectLst/>
                <a:uLnTx/>
                <a:uFillTx/>
                <a:latin typeface="+mj-lt"/>
                <a:ea typeface="+mj-ea"/>
                <a:cs typeface="+mj-cs"/>
              </a:rPr>
              <a:t>, and Values</a:t>
            </a:r>
          </a:p>
        </p:txBody>
      </p:sp>
      <p:sp>
        <p:nvSpPr>
          <p:cNvPr id="2" name="Slide Number Placeholder 1">
            <a:extLst>
              <a:ext uri="{FF2B5EF4-FFF2-40B4-BE49-F238E27FC236}">
                <a16:creationId xmlns:a16="http://schemas.microsoft.com/office/drawing/2014/main" id="{11EA1256-4A1B-4222-AEBD-742BF8E31A94}"/>
              </a:ext>
            </a:extLst>
          </p:cNvPr>
          <p:cNvSpPr>
            <a:spLocks noGrp="1"/>
          </p:cNvSpPr>
          <p:nvPr>
            <p:ph type="sldNum" sz="quarter" idx="12"/>
          </p:nvPr>
        </p:nvSpPr>
        <p:spPr/>
        <p:txBody>
          <a:bodyPr/>
          <a:lstStyle/>
          <a:p>
            <a:fld id="{6F7B9B53-D258-48F2-B3A1-787F65B1A96E}" type="slidenum">
              <a:rPr lang="en-US" smtClean="0"/>
              <a:t>25</a:t>
            </a:fld>
            <a:endParaRPr lang="en-US" dirty="0"/>
          </a:p>
        </p:txBody>
      </p:sp>
    </p:spTree>
    <p:extLst>
      <p:ext uri="{BB962C8B-B14F-4D97-AF65-F5344CB8AC3E}">
        <p14:creationId xmlns:p14="http://schemas.microsoft.com/office/powerpoint/2010/main" val="3144168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vert="horz" lIns="91440" tIns="45720" rIns="91440" bIns="45720" rtlCol="0" anchor="t">
            <a:normAutofit fontScale="92500"/>
          </a:bodyPr>
          <a:lstStyle/>
          <a:p>
            <a:pPr marL="0" indent="0">
              <a:buNone/>
            </a:pPr>
            <a:endParaRPr lang="en-US" b="1" dirty="0">
              <a:cs typeface="Calibri" panose="020F0502020204030204"/>
            </a:endParaRPr>
          </a:p>
          <a:p>
            <a:pPr marL="0" indent="0">
              <a:buNone/>
            </a:pPr>
            <a:r>
              <a:rPr lang="en-US" b="1" dirty="0"/>
              <a:t>What We Heard</a:t>
            </a:r>
            <a:endParaRPr lang="en-US" b="1" dirty="0">
              <a:cs typeface="Calibri"/>
            </a:endParaRPr>
          </a:p>
          <a:p>
            <a:pPr marL="0" indent="0">
              <a:buNone/>
            </a:pPr>
            <a:endParaRPr lang="en-US" b="1" dirty="0"/>
          </a:p>
          <a:p>
            <a:pPr lvl="1"/>
            <a:r>
              <a:rPr lang="en-US" dirty="0"/>
              <a:t>Should we have more specificity?</a:t>
            </a:r>
            <a:endParaRPr lang="en-US" dirty="0">
              <a:ea typeface="Calibri"/>
              <a:cs typeface="Calibri"/>
            </a:endParaRPr>
          </a:p>
          <a:p>
            <a:pPr lvl="1"/>
            <a:r>
              <a:rPr lang="en-US" dirty="0"/>
              <a:t>ISPs hold all the power – does that need to be acknowledged?</a:t>
            </a:r>
            <a:endParaRPr lang="en-US" dirty="0">
              <a:ea typeface="Calibri"/>
              <a:cs typeface="Calibri"/>
            </a:endParaRPr>
          </a:p>
          <a:p>
            <a:pPr lvl="1"/>
            <a:r>
              <a:rPr lang="en-US" dirty="0"/>
              <a:t>Do the target groups need to be more expansive?</a:t>
            </a:r>
            <a:endParaRPr lang="en-US" dirty="0">
              <a:ea typeface="Calibri"/>
              <a:cs typeface="Calibri"/>
            </a:endParaRPr>
          </a:p>
          <a:p>
            <a:pPr lvl="1"/>
            <a:r>
              <a:rPr lang="en-US" dirty="0"/>
              <a:t>Can value 3 be expanded?</a:t>
            </a:r>
            <a:endParaRPr lang="en-US" dirty="0">
              <a:ea typeface="Calibri"/>
              <a:cs typeface="Calibri"/>
            </a:endParaRPr>
          </a:p>
          <a:p>
            <a:pPr lvl="1"/>
            <a:r>
              <a:rPr lang="en-US" dirty="0"/>
              <a:t>Suggestion to remove “historically been and currently are” from the first value.</a:t>
            </a:r>
            <a:endParaRPr lang="en-US" dirty="0">
              <a:ea typeface="Calibri"/>
              <a:cs typeface="Calibri"/>
            </a:endParaRPr>
          </a:p>
          <a:p>
            <a:pPr lvl="1"/>
            <a:r>
              <a:rPr lang="en-US" dirty="0"/>
              <a:t>Need to connect to current and ongoing efforts to address digital equity.</a:t>
            </a:r>
            <a:endParaRPr lang="en-US" dirty="0">
              <a:ea typeface="Calibri"/>
              <a:cs typeface="Calibri"/>
            </a:endParaRPr>
          </a:p>
          <a:p>
            <a:pPr lvl="1"/>
            <a:r>
              <a:rPr lang="en-US" dirty="0"/>
              <a:t>Please do not use the term “marginalized.”</a:t>
            </a:r>
            <a:endParaRPr lang="en-US" dirty="0">
              <a:ea typeface="Calibri"/>
              <a:cs typeface="Calibri"/>
            </a:endParaRPr>
          </a:p>
          <a:p>
            <a:pPr lvl="1"/>
            <a:r>
              <a:rPr lang="en-US" dirty="0"/>
              <a:t>Too focused on access? Does usability or literacy need to be included as a value?</a:t>
            </a:r>
            <a:endParaRPr lang="en-US" sz="2000" dirty="0"/>
          </a:p>
        </p:txBody>
      </p:sp>
      <p:sp>
        <p:nvSpPr>
          <p:cNvPr id="5" name="Title 1"/>
          <p:cNvSpPr txBox="1">
            <a:spLocks noGrp="1"/>
          </p:cNvSpPr>
          <p:nvPr>
            <p:ph type="title" idx="4294967295"/>
          </p:nvPr>
        </p:nvSpPr>
        <p:spPr>
          <a:xfrm>
            <a:off x="990600" y="517525"/>
            <a:ext cx="1051560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chemeClr val="tx1"/>
                </a:solidFill>
                <a:effectLst/>
                <a:uLnTx/>
                <a:uFillTx/>
                <a:latin typeface="+mj-lt"/>
                <a:ea typeface="+mj-ea"/>
                <a:cs typeface="+mj-cs"/>
              </a:rPr>
              <a:t>Digital Equity Forum: Mission, Vision, and </a:t>
            </a:r>
            <a:r>
              <a:rPr kumimoji="0" lang="en-US" sz="4400" b="1" i="0" u="sng" strike="noStrike" kern="1200" cap="none" spc="0" normalizeH="0" baseline="0" noProof="0" dirty="0">
                <a:ln>
                  <a:noFill/>
                </a:ln>
                <a:solidFill>
                  <a:schemeClr val="tx1"/>
                </a:solidFill>
                <a:effectLst/>
                <a:uLnTx/>
                <a:uFillTx/>
                <a:latin typeface="+mj-lt"/>
                <a:ea typeface="+mj-ea"/>
                <a:cs typeface="+mj-cs"/>
              </a:rPr>
              <a:t>Values</a:t>
            </a:r>
          </a:p>
        </p:txBody>
      </p:sp>
      <p:sp>
        <p:nvSpPr>
          <p:cNvPr id="2" name="Slide Number Placeholder 1">
            <a:extLst>
              <a:ext uri="{FF2B5EF4-FFF2-40B4-BE49-F238E27FC236}">
                <a16:creationId xmlns:a16="http://schemas.microsoft.com/office/drawing/2014/main" id="{5AF0220A-073F-4FE1-85E5-8B5860BFBEE4}"/>
              </a:ext>
            </a:extLst>
          </p:cNvPr>
          <p:cNvSpPr>
            <a:spLocks noGrp="1"/>
          </p:cNvSpPr>
          <p:nvPr>
            <p:ph type="sldNum" sz="quarter" idx="12"/>
          </p:nvPr>
        </p:nvSpPr>
        <p:spPr/>
        <p:txBody>
          <a:bodyPr/>
          <a:lstStyle/>
          <a:p>
            <a:fld id="{6F7B9B53-D258-48F2-B3A1-787F65B1A96E}" type="slidenum">
              <a:rPr lang="en-US" smtClean="0"/>
              <a:t>26</a:t>
            </a:fld>
            <a:endParaRPr lang="en-US" dirty="0"/>
          </a:p>
        </p:txBody>
      </p:sp>
    </p:spTree>
    <p:extLst>
      <p:ext uri="{BB962C8B-B14F-4D97-AF65-F5344CB8AC3E}">
        <p14:creationId xmlns:p14="http://schemas.microsoft.com/office/powerpoint/2010/main" val="37768399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C65619-8354-749D-6CEB-ED4432CB3712}"/>
              </a:ext>
            </a:extLst>
          </p:cNvPr>
          <p:cNvSpPr>
            <a:spLocks noGrp="1"/>
          </p:cNvSpPr>
          <p:nvPr>
            <p:ph idx="1"/>
          </p:nvPr>
        </p:nvSpPr>
        <p:spPr/>
        <p:txBody>
          <a:bodyPr vert="horz" lIns="91440" tIns="45720" rIns="91440" bIns="45720" rtlCol="0" anchor="t">
            <a:normAutofit/>
          </a:bodyPr>
          <a:lstStyle/>
          <a:p>
            <a:pPr marL="0" indent="0">
              <a:buNone/>
            </a:pPr>
            <a:r>
              <a:rPr lang="en-US" sz="2400" b="1" dirty="0">
                <a:ea typeface="+mn-lt"/>
                <a:cs typeface="+mn-lt"/>
              </a:rPr>
              <a:t>Values (draft)</a:t>
            </a:r>
            <a:endParaRPr lang="en-US" sz="2400" dirty="0">
              <a:ea typeface="+mn-lt"/>
              <a:cs typeface="+mn-lt"/>
            </a:endParaRPr>
          </a:p>
          <a:p>
            <a:pPr lvl="1"/>
            <a:r>
              <a:rPr lang="en-US" dirty="0">
                <a:ea typeface="+mn-lt"/>
                <a:cs typeface="+mn-lt"/>
              </a:rPr>
              <a:t>Equity is not equality. Equity requires developing, strengthening, and supporting policies and procedures that distribute and prioritize resources to people in identify groups who have historically been and currently are marginalized, including tribes</a:t>
            </a:r>
          </a:p>
          <a:p>
            <a:pPr lvl="1"/>
            <a:r>
              <a:rPr lang="en-US" dirty="0">
                <a:ea typeface="+mn-lt"/>
                <a:cs typeface="+mn-lt"/>
              </a:rPr>
              <a:t>Equity requires the elimination of systemic barriers that have been deeply entrenched in systems of inequality and oppression; and</a:t>
            </a:r>
          </a:p>
          <a:p>
            <a:pPr lvl="1"/>
            <a:r>
              <a:rPr lang="en-US" dirty="0">
                <a:ea typeface="+mn-lt"/>
                <a:cs typeface="+mn-lt"/>
              </a:rPr>
              <a:t>Equity achieves procedural and outcome fairness, promoting dignity, honor, and respect for all people. </a:t>
            </a:r>
          </a:p>
          <a:p>
            <a:pPr marL="457200" lvl="1" indent="0">
              <a:buNone/>
            </a:pPr>
            <a:endParaRPr lang="en-US" dirty="0">
              <a:cs typeface="Calibri"/>
            </a:endParaRPr>
          </a:p>
          <a:p>
            <a:endParaRPr lang="en-US" dirty="0">
              <a:cs typeface="Calibri"/>
            </a:endParaRPr>
          </a:p>
        </p:txBody>
      </p:sp>
      <p:sp>
        <p:nvSpPr>
          <p:cNvPr id="5" name="Title 1"/>
          <p:cNvSpPr txBox="1">
            <a:spLocks noGrp="1"/>
          </p:cNvSpPr>
          <p:nvPr>
            <p:ph type="title" idx="4294967295"/>
          </p:nvPr>
        </p:nvSpPr>
        <p:spPr>
          <a:xfrm>
            <a:off x="990600" y="517525"/>
            <a:ext cx="1051560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chemeClr val="tx1"/>
                </a:solidFill>
                <a:effectLst/>
                <a:uLnTx/>
                <a:uFillTx/>
                <a:latin typeface="+mj-lt"/>
                <a:ea typeface="+mj-ea"/>
                <a:cs typeface="+mj-cs"/>
              </a:rPr>
              <a:t>Digital Equity Forum: Mission, Vision, and </a:t>
            </a:r>
            <a:r>
              <a:rPr kumimoji="0" lang="en-US" sz="4400" b="1" i="0" u="sng" strike="noStrike" kern="1200" cap="none" spc="0" normalizeH="0" baseline="0" noProof="0" dirty="0">
                <a:ln>
                  <a:noFill/>
                </a:ln>
                <a:solidFill>
                  <a:schemeClr val="tx1"/>
                </a:solidFill>
                <a:effectLst/>
                <a:uLnTx/>
                <a:uFillTx/>
                <a:latin typeface="+mj-lt"/>
                <a:ea typeface="+mj-ea"/>
                <a:cs typeface="+mj-cs"/>
              </a:rPr>
              <a:t>Values</a:t>
            </a:r>
          </a:p>
        </p:txBody>
      </p:sp>
      <p:sp>
        <p:nvSpPr>
          <p:cNvPr id="2" name="Slide Number Placeholder 1">
            <a:extLst>
              <a:ext uri="{FF2B5EF4-FFF2-40B4-BE49-F238E27FC236}">
                <a16:creationId xmlns:a16="http://schemas.microsoft.com/office/drawing/2014/main" id="{0FE13F8D-16AF-4F0B-BA52-3319C4081FE6}"/>
              </a:ext>
            </a:extLst>
          </p:cNvPr>
          <p:cNvSpPr>
            <a:spLocks noGrp="1"/>
          </p:cNvSpPr>
          <p:nvPr>
            <p:ph type="sldNum" sz="quarter" idx="12"/>
          </p:nvPr>
        </p:nvSpPr>
        <p:spPr/>
        <p:txBody>
          <a:bodyPr/>
          <a:lstStyle/>
          <a:p>
            <a:fld id="{6F7B9B53-D258-48F2-B3A1-787F65B1A96E}" type="slidenum">
              <a:rPr lang="en-US" smtClean="0"/>
              <a:t>27</a:t>
            </a:fld>
            <a:endParaRPr lang="en-US" dirty="0"/>
          </a:p>
        </p:txBody>
      </p:sp>
    </p:spTree>
    <p:extLst>
      <p:ext uri="{BB962C8B-B14F-4D97-AF65-F5344CB8AC3E}">
        <p14:creationId xmlns:p14="http://schemas.microsoft.com/office/powerpoint/2010/main" val="29501391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1ABC2E-57F3-CA6F-2188-50A7C5180B40}"/>
              </a:ext>
            </a:extLst>
          </p:cNvPr>
          <p:cNvSpPr>
            <a:spLocks noGrp="1"/>
          </p:cNvSpPr>
          <p:nvPr>
            <p:ph idx="1"/>
          </p:nvPr>
        </p:nvSpPr>
        <p:spPr>
          <a:xfrm>
            <a:off x="838200" y="1525457"/>
            <a:ext cx="10515600" cy="5332543"/>
          </a:xfrm>
        </p:spPr>
        <p:txBody>
          <a:bodyPr vert="horz" lIns="91440" tIns="45720" rIns="91440" bIns="45720" rtlCol="0" anchor="t">
            <a:normAutofit/>
          </a:bodyPr>
          <a:lstStyle/>
          <a:p>
            <a:pPr marL="0" indent="0">
              <a:buNone/>
            </a:pPr>
            <a:r>
              <a:rPr lang="en-US" b="1" dirty="0">
                <a:ea typeface="+mn-lt"/>
                <a:cs typeface="+mn-lt"/>
              </a:rPr>
              <a:t>Values (revised)</a:t>
            </a:r>
            <a:endParaRPr lang="en-US" dirty="0">
              <a:ea typeface="+mn-lt"/>
              <a:cs typeface="+mn-lt"/>
            </a:endParaRPr>
          </a:p>
          <a:p>
            <a:pPr marL="0" indent="0">
              <a:buNone/>
            </a:pPr>
            <a:endParaRPr lang="en-US" dirty="0">
              <a:ea typeface="+mn-lt"/>
              <a:cs typeface="+mn-lt"/>
            </a:endParaRPr>
          </a:p>
          <a:p>
            <a:pPr marL="0" indent="0">
              <a:buNone/>
            </a:pPr>
            <a:r>
              <a:rPr lang="en-US" dirty="0">
                <a:ea typeface="+mn-lt"/>
                <a:cs typeface="+mn-lt"/>
              </a:rPr>
              <a:t>The Digital Equity Forum provides recommendations that:</a:t>
            </a:r>
            <a:endParaRPr lang="en-US" b="1" dirty="0">
              <a:ea typeface="+mn-lt"/>
              <a:cs typeface="+mn-lt"/>
            </a:endParaRPr>
          </a:p>
          <a:p>
            <a:pPr lvl="1"/>
            <a:r>
              <a:rPr lang="en-US" b="1" dirty="0">
                <a:ea typeface="+mn-lt"/>
                <a:cs typeface="+mn-lt"/>
              </a:rPr>
              <a:t>Center</a:t>
            </a:r>
            <a:r>
              <a:rPr lang="en-US" dirty="0">
                <a:ea typeface="+mn-lt"/>
                <a:cs typeface="+mn-lt"/>
              </a:rPr>
              <a:t> community voice.</a:t>
            </a:r>
          </a:p>
          <a:p>
            <a:pPr lvl="1"/>
            <a:r>
              <a:rPr lang="en-US" b="1" dirty="0">
                <a:ea typeface="+mn-lt"/>
                <a:cs typeface="+mn-lt"/>
              </a:rPr>
              <a:t>Develop</a:t>
            </a:r>
            <a:r>
              <a:rPr lang="en-US" dirty="0">
                <a:ea typeface="+mn-lt"/>
                <a:cs typeface="+mn-lt"/>
              </a:rPr>
              <a:t>, strengthen, or support policies and procedures that prioritize resources to people who experience the effects of past and current marginalization. </a:t>
            </a:r>
            <a:endParaRPr lang="en-US" dirty="0"/>
          </a:p>
          <a:p>
            <a:pPr lvl="1"/>
            <a:r>
              <a:rPr lang="en-US" b="1" dirty="0">
                <a:ea typeface="+mn-lt"/>
                <a:cs typeface="+mn-lt"/>
              </a:rPr>
              <a:t>Eliminate</a:t>
            </a:r>
            <a:r>
              <a:rPr lang="en-US" dirty="0">
                <a:ea typeface="+mn-lt"/>
                <a:cs typeface="+mn-lt"/>
              </a:rPr>
              <a:t> barriers that have been deeply entrenched in systems of inequality and oppression.</a:t>
            </a:r>
          </a:p>
          <a:p>
            <a:pPr lvl="1"/>
            <a:r>
              <a:rPr lang="en-US" b="1" dirty="0">
                <a:ea typeface="+mn-lt"/>
                <a:cs typeface="+mn-lt"/>
              </a:rPr>
              <a:t>Promote</a:t>
            </a:r>
            <a:r>
              <a:rPr lang="en-US" dirty="0">
                <a:ea typeface="+mn-lt"/>
                <a:cs typeface="+mn-lt"/>
              </a:rPr>
              <a:t> dignity, honor, and respect for all people.</a:t>
            </a:r>
          </a:p>
          <a:p>
            <a:pPr lvl="1"/>
            <a:r>
              <a:rPr lang="en-US" b="1" dirty="0">
                <a:ea typeface="+mn-lt"/>
                <a:cs typeface="+mn-lt"/>
              </a:rPr>
              <a:t>Ensure</a:t>
            </a:r>
            <a:r>
              <a:rPr lang="en-US" dirty="0">
                <a:ea typeface="+mn-lt"/>
                <a:cs typeface="+mn-lt"/>
              </a:rPr>
              <a:t> economic viability of both urban and rural Washington state.</a:t>
            </a:r>
          </a:p>
          <a:p>
            <a:pPr lvl="1"/>
            <a:r>
              <a:rPr lang="en-US" b="1" dirty="0">
                <a:ea typeface="+mn-lt"/>
                <a:cs typeface="+mn-lt"/>
              </a:rPr>
              <a:t>Address</a:t>
            </a:r>
            <a:r>
              <a:rPr lang="en-US" dirty="0">
                <a:ea typeface="+mn-lt"/>
                <a:cs typeface="+mn-lt"/>
              </a:rPr>
              <a:t> access to affordable, reliable, redundant and scalable/future-proof broadband technologies.</a:t>
            </a:r>
          </a:p>
          <a:p>
            <a:pPr lvl="1"/>
            <a:endParaRPr lang="en-US" dirty="0">
              <a:cs typeface="Calibri"/>
            </a:endParaRPr>
          </a:p>
        </p:txBody>
      </p:sp>
      <p:sp>
        <p:nvSpPr>
          <p:cNvPr id="4" name="Title 1"/>
          <p:cNvSpPr txBox="1">
            <a:spLocks noGrp="1"/>
          </p:cNvSpPr>
          <p:nvPr>
            <p:ph type="title" idx="4294967295"/>
          </p:nvPr>
        </p:nvSpPr>
        <p:spPr>
          <a:xfrm>
            <a:off x="838200" y="235638"/>
            <a:ext cx="1051560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chemeClr val="tx1"/>
                </a:solidFill>
                <a:effectLst/>
                <a:uLnTx/>
                <a:uFillTx/>
                <a:latin typeface="+mj-lt"/>
                <a:ea typeface="+mj-ea"/>
                <a:cs typeface="+mj-cs"/>
              </a:rPr>
              <a:t>Digital Equity Forum: Mission, Vision, and </a:t>
            </a:r>
            <a:r>
              <a:rPr kumimoji="0" lang="en-US" sz="4400" b="1" i="0" u="sng" strike="noStrike" kern="1200" cap="none" spc="0" normalizeH="0" baseline="0" noProof="0" dirty="0">
                <a:ln>
                  <a:noFill/>
                </a:ln>
                <a:solidFill>
                  <a:schemeClr val="tx1"/>
                </a:solidFill>
                <a:effectLst/>
                <a:uLnTx/>
                <a:uFillTx/>
                <a:latin typeface="+mj-lt"/>
                <a:ea typeface="+mj-ea"/>
                <a:cs typeface="+mj-cs"/>
              </a:rPr>
              <a:t>Values</a:t>
            </a:r>
          </a:p>
        </p:txBody>
      </p:sp>
      <p:sp>
        <p:nvSpPr>
          <p:cNvPr id="2" name="Slide Number Placeholder 1">
            <a:extLst>
              <a:ext uri="{FF2B5EF4-FFF2-40B4-BE49-F238E27FC236}">
                <a16:creationId xmlns:a16="http://schemas.microsoft.com/office/drawing/2014/main" id="{B5D91688-8964-4DE9-A3BE-59F405D55399}"/>
              </a:ext>
            </a:extLst>
          </p:cNvPr>
          <p:cNvSpPr>
            <a:spLocks noGrp="1"/>
          </p:cNvSpPr>
          <p:nvPr>
            <p:ph type="sldNum" sz="quarter" idx="12"/>
          </p:nvPr>
        </p:nvSpPr>
        <p:spPr/>
        <p:txBody>
          <a:bodyPr/>
          <a:lstStyle/>
          <a:p>
            <a:fld id="{6F7B9B53-D258-48F2-B3A1-787F65B1A96E}" type="slidenum">
              <a:rPr lang="en-US" smtClean="0"/>
              <a:t>28</a:t>
            </a:fld>
            <a:endParaRPr lang="en-US" dirty="0"/>
          </a:p>
        </p:txBody>
      </p:sp>
    </p:spTree>
    <p:extLst>
      <p:ext uri="{BB962C8B-B14F-4D97-AF65-F5344CB8AC3E}">
        <p14:creationId xmlns:p14="http://schemas.microsoft.com/office/powerpoint/2010/main" val="5305685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idx="4294967295"/>
          </p:nvPr>
        </p:nvSpPr>
        <p:spPr>
          <a:xfrm>
            <a:off x="744794" y="-137471"/>
            <a:ext cx="1051560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chemeClr val="tx1"/>
                </a:solidFill>
                <a:effectLst/>
                <a:uLnTx/>
                <a:uFillTx/>
                <a:latin typeface="+mj-lt"/>
                <a:ea typeface="+mj-ea"/>
                <a:cs typeface="+mj-cs"/>
              </a:rPr>
              <a:t>Recommendations Development Framework</a:t>
            </a:r>
            <a:endParaRPr kumimoji="0" lang="en-US" sz="4400" b="1" i="0" u="sng" strike="noStrike" kern="1200" cap="none" spc="0" normalizeH="0" baseline="0" noProof="0" dirty="0">
              <a:ln>
                <a:noFill/>
              </a:ln>
              <a:solidFill>
                <a:schemeClr val="tx1"/>
              </a:solidFill>
              <a:effectLst/>
              <a:uLnTx/>
              <a:uFillTx/>
              <a:latin typeface="+mj-lt"/>
              <a:ea typeface="+mj-ea"/>
              <a:cs typeface="+mj-cs"/>
            </a:endParaRPr>
          </a:p>
        </p:txBody>
      </p:sp>
      <p:sp>
        <p:nvSpPr>
          <p:cNvPr id="3" name="Content Placeholder 2">
            <a:extLst>
              <a:ext uri="{FF2B5EF4-FFF2-40B4-BE49-F238E27FC236}">
                <a16:creationId xmlns:a16="http://schemas.microsoft.com/office/drawing/2014/main" id="{9E1ABC2E-57F3-CA6F-2188-50A7C5180B40}"/>
              </a:ext>
            </a:extLst>
          </p:cNvPr>
          <p:cNvSpPr>
            <a:spLocks noGrp="1"/>
          </p:cNvSpPr>
          <p:nvPr>
            <p:ph idx="1"/>
          </p:nvPr>
        </p:nvSpPr>
        <p:spPr>
          <a:xfrm>
            <a:off x="668594" y="1196313"/>
            <a:ext cx="11098162" cy="5714683"/>
          </a:xfrm>
        </p:spPr>
        <p:txBody>
          <a:bodyPr vert="horz" lIns="91440" tIns="45720" rIns="91440" bIns="45720" rtlCol="0" anchor="t">
            <a:normAutofit/>
          </a:bodyPr>
          <a:lstStyle/>
          <a:p>
            <a:pPr marL="0" indent="0">
              <a:buNone/>
            </a:pPr>
            <a:r>
              <a:rPr lang="en-US" b="1" dirty="0"/>
              <a:t>How We Could Use Our Values to Create a Values-Based Recommendations Development Framework</a:t>
            </a:r>
            <a:endParaRPr lang="en-US" dirty="0">
              <a:ea typeface="+mn-lt"/>
              <a:cs typeface="+mn-lt"/>
            </a:endParaRPr>
          </a:p>
          <a:p>
            <a:pPr marL="0" indent="0">
              <a:buNone/>
            </a:pPr>
            <a:endParaRPr lang="en-US" dirty="0">
              <a:ea typeface="+mn-lt"/>
              <a:cs typeface="+mn-lt"/>
            </a:endParaRPr>
          </a:p>
          <a:p>
            <a:pPr marL="0" indent="0">
              <a:buNone/>
            </a:pPr>
            <a:r>
              <a:rPr lang="en-US" dirty="0">
                <a:ea typeface="+mn-lt"/>
                <a:cs typeface="+mn-lt"/>
              </a:rPr>
              <a:t>Does this recommendation:</a:t>
            </a:r>
            <a:endParaRPr lang="en-US" b="1" dirty="0">
              <a:ea typeface="+mn-lt"/>
              <a:cs typeface="+mn-lt"/>
            </a:endParaRPr>
          </a:p>
          <a:p>
            <a:pPr lvl="1"/>
            <a:r>
              <a:rPr lang="en-US" b="1" dirty="0">
                <a:ea typeface="+mn-lt"/>
                <a:cs typeface="+mn-lt"/>
              </a:rPr>
              <a:t>Center</a:t>
            </a:r>
            <a:r>
              <a:rPr lang="en-US" dirty="0">
                <a:ea typeface="+mn-lt"/>
                <a:cs typeface="+mn-lt"/>
              </a:rPr>
              <a:t> community voice?</a:t>
            </a:r>
          </a:p>
          <a:p>
            <a:pPr lvl="1"/>
            <a:r>
              <a:rPr lang="en-US" b="1" dirty="0">
                <a:ea typeface="+mn-lt"/>
                <a:cs typeface="+mn-lt"/>
              </a:rPr>
              <a:t>Develop</a:t>
            </a:r>
            <a:r>
              <a:rPr lang="en-US" dirty="0">
                <a:ea typeface="+mn-lt"/>
                <a:cs typeface="+mn-lt"/>
              </a:rPr>
              <a:t>, strengthen, or support policies and procedures that prioritize resources to people who experience the effects of past and current marginalization? </a:t>
            </a:r>
            <a:endParaRPr lang="en-US" dirty="0"/>
          </a:p>
          <a:p>
            <a:pPr lvl="1"/>
            <a:r>
              <a:rPr lang="en-US" b="1" dirty="0">
                <a:ea typeface="+mn-lt"/>
                <a:cs typeface="+mn-lt"/>
              </a:rPr>
              <a:t>Eliminate</a:t>
            </a:r>
            <a:r>
              <a:rPr lang="en-US" dirty="0">
                <a:ea typeface="+mn-lt"/>
                <a:cs typeface="+mn-lt"/>
              </a:rPr>
              <a:t> barriers that have been deeply entrenched in systems of inequality and oppression?</a:t>
            </a:r>
          </a:p>
          <a:p>
            <a:pPr lvl="1"/>
            <a:r>
              <a:rPr lang="en-US" b="1" dirty="0">
                <a:ea typeface="+mn-lt"/>
                <a:cs typeface="+mn-lt"/>
              </a:rPr>
              <a:t>Promote</a:t>
            </a:r>
            <a:r>
              <a:rPr lang="en-US" dirty="0">
                <a:ea typeface="+mn-lt"/>
                <a:cs typeface="+mn-lt"/>
              </a:rPr>
              <a:t> dignity, honor, and respect for all people?</a:t>
            </a:r>
          </a:p>
          <a:p>
            <a:pPr lvl="1"/>
            <a:r>
              <a:rPr lang="en-US" b="1" dirty="0">
                <a:ea typeface="+mn-lt"/>
                <a:cs typeface="+mn-lt"/>
              </a:rPr>
              <a:t>Ensure</a:t>
            </a:r>
            <a:r>
              <a:rPr lang="en-US" dirty="0">
                <a:ea typeface="+mn-lt"/>
                <a:cs typeface="+mn-lt"/>
              </a:rPr>
              <a:t> economic viability of both urban and rural Washington state?</a:t>
            </a:r>
          </a:p>
          <a:p>
            <a:pPr lvl="1"/>
            <a:r>
              <a:rPr lang="en-US" b="1" dirty="0">
                <a:ea typeface="+mn-lt"/>
                <a:cs typeface="+mn-lt"/>
              </a:rPr>
              <a:t>Address</a:t>
            </a:r>
            <a:r>
              <a:rPr lang="en-US" dirty="0">
                <a:ea typeface="+mn-lt"/>
                <a:cs typeface="+mn-lt"/>
              </a:rPr>
              <a:t> access to affordable, reliable, redundant and scalable/future-proof broadband technologies?</a:t>
            </a:r>
          </a:p>
          <a:p>
            <a:pPr lvl="1"/>
            <a:endParaRPr lang="en-US" dirty="0">
              <a:cs typeface="Calibri"/>
            </a:endParaRPr>
          </a:p>
        </p:txBody>
      </p:sp>
      <p:sp>
        <p:nvSpPr>
          <p:cNvPr id="2" name="Slide Number Placeholder 1">
            <a:extLst>
              <a:ext uri="{FF2B5EF4-FFF2-40B4-BE49-F238E27FC236}">
                <a16:creationId xmlns:a16="http://schemas.microsoft.com/office/drawing/2014/main" id="{66E071AA-BFD8-4802-8E94-CD726991A399}"/>
              </a:ext>
            </a:extLst>
          </p:cNvPr>
          <p:cNvSpPr>
            <a:spLocks noGrp="1"/>
          </p:cNvSpPr>
          <p:nvPr>
            <p:ph type="sldNum" sz="quarter" idx="12"/>
          </p:nvPr>
        </p:nvSpPr>
        <p:spPr/>
        <p:txBody>
          <a:bodyPr/>
          <a:lstStyle/>
          <a:p>
            <a:fld id="{6F7B9B53-D258-48F2-B3A1-787F65B1A96E}" type="slidenum">
              <a:rPr lang="en-US" smtClean="0"/>
              <a:t>29</a:t>
            </a:fld>
            <a:endParaRPr lang="en-US" dirty="0"/>
          </a:p>
        </p:txBody>
      </p:sp>
    </p:spTree>
    <p:extLst>
      <p:ext uri="{BB962C8B-B14F-4D97-AF65-F5344CB8AC3E}">
        <p14:creationId xmlns:p14="http://schemas.microsoft.com/office/powerpoint/2010/main" val="1157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9318"/>
            <a:ext cx="10515600" cy="1325563"/>
          </a:xfrm>
        </p:spPr>
        <p:txBody>
          <a:bodyPr/>
          <a:lstStyle/>
          <a:p>
            <a:pPr algn="ctr"/>
            <a:r>
              <a:rPr lang="en-US" b="1" dirty="0"/>
              <a:t>Meeting Goals</a:t>
            </a:r>
          </a:p>
        </p:txBody>
      </p:sp>
      <p:sp>
        <p:nvSpPr>
          <p:cNvPr id="3" name="Content Placeholder 2"/>
          <p:cNvSpPr>
            <a:spLocks noGrp="1"/>
          </p:cNvSpPr>
          <p:nvPr>
            <p:ph idx="1"/>
          </p:nvPr>
        </p:nvSpPr>
        <p:spPr>
          <a:xfrm>
            <a:off x="560439" y="1444880"/>
            <a:ext cx="11228437" cy="5413119"/>
          </a:xfrm>
        </p:spPr>
        <p:txBody>
          <a:bodyPr>
            <a:normAutofit/>
          </a:bodyPr>
          <a:lstStyle/>
          <a:p>
            <a:pPr lvl="0"/>
            <a:r>
              <a:rPr lang="en-US" dirty="0"/>
              <a:t>Update attendees on project progress since the last Forum meeting (12/09/2021).</a:t>
            </a:r>
          </a:p>
          <a:p>
            <a:pPr lvl="0"/>
            <a:r>
              <a:rPr lang="en-US" dirty="0"/>
              <a:t>Adopt a consensus-based decision-making model.</a:t>
            </a:r>
          </a:p>
          <a:p>
            <a:pPr lvl="0"/>
            <a:r>
              <a:rPr lang="en-US" dirty="0"/>
              <a:t>Introduce revised draft of Mission, Vision, Values based on February and March small group workshop feedback.</a:t>
            </a:r>
          </a:p>
          <a:p>
            <a:pPr lvl="0"/>
            <a:r>
              <a:rPr lang="en-US" dirty="0"/>
              <a:t>Introduce ideas for a recommendations development framework.</a:t>
            </a:r>
          </a:p>
          <a:p>
            <a:pPr lvl="0"/>
            <a:r>
              <a:rPr lang="en-US" dirty="0"/>
              <a:t>Provide clarity on the next steps in the project and the role of Forum members and the public.</a:t>
            </a:r>
          </a:p>
          <a:p>
            <a:pPr marL="0" indent="0">
              <a:buNone/>
            </a:pPr>
            <a:endParaRPr lang="en-US" dirty="0"/>
          </a:p>
        </p:txBody>
      </p:sp>
      <p:sp>
        <p:nvSpPr>
          <p:cNvPr id="6" name="Slide Number Placeholder 5">
            <a:extLst>
              <a:ext uri="{FF2B5EF4-FFF2-40B4-BE49-F238E27FC236}">
                <a16:creationId xmlns:a16="http://schemas.microsoft.com/office/drawing/2014/main" id="{41A30BA4-56A0-4E3B-97FC-A666EB861AE5}"/>
              </a:ext>
            </a:extLst>
          </p:cNvPr>
          <p:cNvSpPr>
            <a:spLocks noGrp="1"/>
          </p:cNvSpPr>
          <p:nvPr>
            <p:ph type="sldNum" sz="quarter" idx="12"/>
          </p:nvPr>
        </p:nvSpPr>
        <p:spPr/>
        <p:txBody>
          <a:bodyPr/>
          <a:lstStyle/>
          <a:p>
            <a:fld id="{6F7B9B53-D258-48F2-B3A1-787F65B1A96E}" type="slidenum">
              <a:rPr lang="en-US" smtClean="0"/>
              <a:t>3</a:t>
            </a:fld>
            <a:endParaRPr lang="en-US" dirty="0"/>
          </a:p>
        </p:txBody>
      </p:sp>
    </p:spTree>
    <p:extLst>
      <p:ext uri="{BB962C8B-B14F-4D97-AF65-F5344CB8AC3E}">
        <p14:creationId xmlns:p14="http://schemas.microsoft.com/office/powerpoint/2010/main" val="17670624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Next Steps</a:t>
            </a:r>
          </a:p>
        </p:txBody>
      </p:sp>
      <p:sp>
        <p:nvSpPr>
          <p:cNvPr id="3" name="Content Placeholder 2"/>
          <p:cNvSpPr>
            <a:spLocks noGrp="1"/>
          </p:cNvSpPr>
          <p:nvPr>
            <p:ph idx="1"/>
          </p:nvPr>
        </p:nvSpPr>
        <p:spPr/>
        <p:txBody>
          <a:bodyPr>
            <a:normAutofit lnSpcReduction="10000"/>
          </a:bodyPr>
          <a:lstStyle/>
          <a:p>
            <a:pPr marL="0" indent="0">
              <a:buNone/>
            </a:pPr>
            <a:r>
              <a:rPr lang="en-US" dirty="0"/>
              <a:t>Carolyn Cole, Washington State Office of Equity</a:t>
            </a:r>
          </a:p>
          <a:p>
            <a:pPr marL="0" indent="0">
              <a:buNone/>
            </a:pPr>
            <a:r>
              <a:rPr lang="en-US" dirty="0"/>
              <a:t>Sean Ardussi, Washington State Broadband Office</a:t>
            </a:r>
            <a:br>
              <a:rPr lang="en-US" dirty="0"/>
            </a:br>
            <a:endParaRPr lang="en-US" dirty="0"/>
          </a:p>
          <a:p>
            <a:pPr lvl="1"/>
            <a:r>
              <a:rPr lang="en-US" dirty="0"/>
              <a:t>The next community listening sessions will be held on May 10 (5:00 – 6:30 pm) and May 11 (12:00 noon – 1:30 pm). We will provide more information about those two listening sessions. Please help us make community members aware of these two sessions.</a:t>
            </a:r>
            <a:br>
              <a:rPr lang="en-US" dirty="0"/>
            </a:br>
            <a:endParaRPr lang="en-US" dirty="0"/>
          </a:p>
          <a:p>
            <a:pPr lvl="1"/>
            <a:r>
              <a:rPr lang="en-US" dirty="0"/>
              <a:t>We will provide more information about our community survey. Please help us share the survey with community members.</a:t>
            </a:r>
            <a:br>
              <a:rPr lang="en-US" dirty="0"/>
            </a:br>
            <a:endParaRPr lang="en-US" dirty="0"/>
          </a:p>
          <a:p>
            <a:pPr lvl="1"/>
            <a:r>
              <a:rPr lang="en-US" dirty="0"/>
              <a:t>Next At-Large Forum Meeting: June 9, 1:00 – 4:00 pm.</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35CEECB0-F2D6-4737-9993-388C5F70AEB8}"/>
              </a:ext>
            </a:extLst>
          </p:cNvPr>
          <p:cNvSpPr>
            <a:spLocks noGrp="1"/>
          </p:cNvSpPr>
          <p:nvPr>
            <p:ph type="sldNum" sz="quarter" idx="12"/>
          </p:nvPr>
        </p:nvSpPr>
        <p:spPr/>
        <p:txBody>
          <a:bodyPr/>
          <a:lstStyle/>
          <a:p>
            <a:fld id="{6F7B9B53-D258-48F2-B3A1-787F65B1A96E}" type="slidenum">
              <a:rPr lang="en-US" smtClean="0"/>
              <a:t>30</a:t>
            </a:fld>
            <a:endParaRPr lang="en-US" dirty="0"/>
          </a:p>
        </p:txBody>
      </p:sp>
    </p:spTree>
    <p:extLst>
      <p:ext uri="{BB962C8B-B14F-4D97-AF65-F5344CB8AC3E}">
        <p14:creationId xmlns:p14="http://schemas.microsoft.com/office/powerpoint/2010/main" val="30313255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Closing Remarks and Adjournment</a:t>
            </a:r>
          </a:p>
        </p:txBody>
      </p:sp>
      <p:sp>
        <p:nvSpPr>
          <p:cNvPr id="3" name="Content Placeholder 2"/>
          <p:cNvSpPr>
            <a:spLocks noGrp="1"/>
          </p:cNvSpPr>
          <p:nvPr>
            <p:ph idx="1"/>
          </p:nvPr>
        </p:nvSpPr>
        <p:spPr/>
        <p:txBody>
          <a:bodyPr>
            <a:normAutofit/>
          </a:bodyPr>
          <a:lstStyle/>
          <a:p>
            <a:pPr marL="0" indent="0">
              <a:buNone/>
            </a:pPr>
            <a:r>
              <a:rPr lang="en-US" dirty="0"/>
              <a:t>Dr. Karen A. Johnson, Co-chair, Director, Washington State Office of Equity (she/her/Beloved)</a:t>
            </a:r>
          </a:p>
          <a:p>
            <a:endParaRPr lang="en-US" dirty="0"/>
          </a:p>
          <a:p>
            <a:pPr marL="0" indent="0">
              <a:buNone/>
            </a:pPr>
            <a:r>
              <a:rPr lang="en-US" dirty="0"/>
              <a:t>Ernie Rasmussen, Co-chair, Digital Equity Manager, Washington State Broadband Office (he/him)</a:t>
            </a:r>
          </a:p>
          <a:p>
            <a:pPr marL="0" indent="0">
              <a:buNone/>
            </a:pPr>
            <a:endParaRPr lang="en-US" dirty="0"/>
          </a:p>
          <a:p>
            <a:pPr marL="0" indent="0">
              <a:buNone/>
            </a:pPr>
            <a:endParaRPr lang="en-US" dirty="0"/>
          </a:p>
          <a:p>
            <a:pPr marL="0" indent="0" algn="ctr">
              <a:buNone/>
            </a:pPr>
            <a:r>
              <a:rPr lang="en-US" b="1" dirty="0"/>
              <a:t>Thank you for attending today’s meeting!</a:t>
            </a:r>
          </a:p>
          <a:p>
            <a:endParaRPr lang="en-US" dirty="0"/>
          </a:p>
        </p:txBody>
      </p:sp>
      <p:sp>
        <p:nvSpPr>
          <p:cNvPr id="4" name="Slide Number Placeholder 3">
            <a:extLst>
              <a:ext uri="{FF2B5EF4-FFF2-40B4-BE49-F238E27FC236}">
                <a16:creationId xmlns:a16="http://schemas.microsoft.com/office/drawing/2014/main" id="{AD607ABC-2B51-414F-86C0-D2A8804CB028}"/>
              </a:ext>
            </a:extLst>
          </p:cNvPr>
          <p:cNvSpPr>
            <a:spLocks noGrp="1"/>
          </p:cNvSpPr>
          <p:nvPr>
            <p:ph type="sldNum" sz="quarter" idx="12"/>
          </p:nvPr>
        </p:nvSpPr>
        <p:spPr/>
        <p:txBody>
          <a:bodyPr/>
          <a:lstStyle/>
          <a:p>
            <a:fld id="{6F7B9B53-D258-48F2-B3A1-787F65B1A96E}" type="slidenum">
              <a:rPr lang="en-US" smtClean="0"/>
              <a:t>31</a:t>
            </a:fld>
            <a:endParaRPr lang="en-US" dirty="0"/>
          </a:p>
        </p:txBody>
      </p:sp>
    </p:spTree>
    <p:extLst>
      <p:ext uri="{BB962C8B-B14F-4D97-AF65-F5344CB8AC3E}">
        <p14:creationId xmlns:p14="http://schemas.microsoft.com/office/powerpoint/2010/main" val="3444393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Welcome and Acknowledgments</a:t>
            </a:r>
          </a:p>
        </p:txBody>
      </p:sp>
      <p:sp>
        <p:nvSpPr>
          <p:cNvPr id="3" name="Content Placeholder 2"/>
          <p:cNvSpPr>
            <a:spLocks noGrp="1"/>
          </p:cNvSpPr>
          <p:nvPr>
            <p:ph idx="1"/>
          </p:nvPr>
        </p:nvSpPr>
        <p:spPr/>
        <p:txBody>
          <a:bodyPr>
            <a:normAutofit/>
          </a:bodyPr>
          <a:lstStyle/>
          <a:p>
            <a:pPr marL="0" indent="0" algn="ctr">
              <a:buNone/>
            </a:pPr>
            <a:r>
              <a:rPr lang="en-US" dirty="0"/>
              <a:t>Dr. Karen A. Johnson, Co-chair, Director, Washington State Office of Equity (she/her/Beloved)</a:t>
            </a:r>
          </a:p>
          <a:p>
            <a:pPr algn="ctr"/>
            <a:endParaRPr lang="en-US" dirty="0"/>
          </a:p>
          <a:p>
            <a:pPr marL="0" indent="0" algn="ctr">
              <a:buNone/>
            </a:pPr>
            <a:r>
              <a:rPr lang="en-US" dirty="0"/>
              <a:t>Ernie Rasmussen, Co-chair, Digital Equity Manager, Washington State Broadband Office (he/him)</a:t>
            </a:r>
          </a:p>
          <a:p>
            <a:endParaRPr lang="en-US" dirty="0"/>
          </a:p>
        </p:txBody>
      </p:sp>
      <p:sp>
        <p:nvSpPr>
          <p:cNvPr id="4" name="Slide Number Placeholder 3">
            <a:extLst>
              <a:ext uri="{FF2B5EF4-FFF2-40B4-BE49-F238E27FC236}">
                <a16:creationId xmlns:a16="http://schemas.microsoft.com/office/drawing/2014/main" id="{53DBC1A6-8E42-478E-BBC5-550F2E226E47}"/>
              </a:ext>
            </a:extLst>
          </p:cNvPr>
          <p:cNvSpPr>
            <a:spLocks noGrp="1"/>
          </p:cNvSpPr>
          <p:nvPr>
            <p:ph type="sldNum" sz="quarter" idx="12"/>
          </p:nvPr>
        </p:nvSpPr>
        <p:spPr/>
        <p:txBody>
          <a:bodyPr/>
          <a:lstStyle/>
          <a:p>
            <a:fld id="{6F7B9B53-D258-48F2-B3A1-787F65B1A96E}" type="slidenum">
              <a:rPr lang="en-US" smtClean="0"/>
              <a:t>4</a:t>
            </a:fld>
            <a:endParaRPr lang="en-US" dirty="0"/>
          </a:p>
        </p:txBody>
      </p:sp>
    </p:spTree>
    <p:extLst>
      <p:ext uri="{BB962C8B-B14F-4D97-AF65-F5344CB8AC3E}">
        <p14:creationId xmlns:p14="http://schemas.microsoft.com/office/powerpoint/2010/main" val="1728914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How to Participate in Today’s Meeting</a:t>
            </a:r>
          </a:p>
        </p:txBody>
      </p:sp>
      <p:sp>
        <p:nvSpPr>
          <p:cNvPr id="3" name="Content Placeholder 2"/>
          <p:cNvSpPr>
            <a:spLocks noGrp="1"/>
          </p:cNvSpPr>
          <p:nvPr>
            <p:ph idx="1"/>
          </p:nvPr>
        </p:nvSpPr>
        <p:spPr/>
        <p:txBody>
          <a:bodyPr>
            <a:normAutofit fontScale="92500" lnSpcReduction="10000"/>
          </a:bodyPr>
          <a:lstStyle/>
          <a:p>
            <a:pPr marL="0" indent="0">
              <a:buNone/>
            </a:pPr>
            <a:r>
              <a:rPr lang="en-US" sz="3900" dirty="0"/>
              <a:t>To ensure everyone’s voice is heard today:</a:t>
            </a:r>
          </a:p>
          <a:p>
            <a:pPr lvl="1"/>
            <a:endParaRPr lang="en-US" sz="3200" dirty="0"/>
          </a:p>
          <a:p>
            <a:pPr lvl="1"/>
            <a:r>
              <a:rPr lang="en-US" sz="3200" dirty="0"/>
              <a:t>Please use the “raise hand” tool in Zoom if you would like to speak. Our moderators will recognize you.</a:t>
            </a:r>
          </a:p>
          <a:p>
            <a:pPr lvl="1"/>
            <a:r>
              <a:rPr lang="en-US" sz="3200" dirty="0"/>
              <a:t>We will pause and open the floor to participants joining by telephone and ASL users to provide comments.</a:t>
            </a:r>
          </a:p>
          <a:p>
            <a:pPr lvl="1"/>
            <a:r>
              <a:rPr lang="en-US" sz="3200" dirty="0"/>
              <a:t>A diversity of opinions and voices is encouraged. Please allow others to speak without interruption.</a:t>
            </a:r>
          </a:p>
          <a:p>
            <a:pPr lvl="1"/>
            <a:r>
              <a:rPr lang="en-US" sz="3200" dirty="0"/>
              <a:t>Please focus on your own experiences and do not speak for others unless they have given you permission.</a:t>
            </a:r>
          </a:p>
          <a:p>
            <a:endParaRPr lang="en-US" dirty="0"/>
          </a:p>
        </p:txBody>
      </p:sp>
      <p:sp>
        <p:nvSpPr>
          <p:cNvPr id="4" name="Slide Number Placeholder 3">
            <a:extLst>
              <a:ext uri="{FF2B5EF4-FFF2-40B4-BE49-F238E27FC236}">
                <a16:creationId xmlns:a16="http://schemas.microsoft.com/office/drawing/2014/main" id="{233F6700-A277-4FDA-965C-586DFD01AC3F}"/>
              </a:ext>
            </a:extLst>
          </p:cNvPr>
          <p:cNvSpPr>
            <a:spLocks noGrp="1"/>
          </p:cNvSpPr>
          <p:nvPr>
            <p:ph type="sldNum" sz="quarter" idx="12"/>
          </p:nvPr>
        </p:nvSpPr>
        <p:spPr/>
        <p:txBody>
          <a:bodyPr/>
          <a:lstStyle/>
          <a:p>
            <a:fld id="{6F7B9B53-D258-48F2-B3A1-787F65B1A96E}" type="slidenum">
              <a:rPr lang="en-US" smtClean="0"/>
              <a:t>5</a:t>
            </a:fld>
            <a:endParaRPr lang="en-US" dirty="0"/>
          </a:p>
        </p:txBody>
      </p:sp>
    </p:spTree>
    <p:extLst>
      <p:ext uri="{BB962C8B-B14F-4D97-AF65-F5344CB8AC3E}">
        <p14:creationId xmlns:p14="http://schemas.microsoft.com/office/powerpoint/2010/main" val="3750679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66218"/>
            <a:ext cx="10515600" cy="1325563"/>
          </a:xfrm>
        </p:spPr>
        <p:txBody>
          <a:bodyPr/>
          <a:lstStyle/>
          <a:p>
            <a:pPr algn="ctr"/>
            <a:r>
              <a:rPr lang="en-US" b="1" dirty="0"/>
              <a:t>Public Comment</a:t>
            </a:r>
          </a:p>
        </p:txBody>
      </p:sp>
      <p:sp>
        <p:nvSpPr>
          <p:cNvPr id="3" name="Slide Number Placeholder 2">
            <a:extLst>
              <a:ext uri="{FF2B5EF4-FFF2-40B4-BE49-F238E27FC236}">
                <a16:creationId xmlns:a16="http://schemas.microsoft.com/office/drawing/2014/main" id="{E4F8C38B-856A-4810-B59E-C9CBBE870D46}"/>
              </a:ext>
            </a:extLst>
          </p:cNvPr>
          <p:cNvSpPr>
            <a:spLocks noGrp="1"/>
          </p:cNvSpPr>
          <p:nvPr>
            <p:ph type="sldNum" sz="quarter" idx="12"/>
          </p:nvPr>
        </p:nvSpPr>
        <p:spPr/>
        <p:txBody>
          <a:bodyPr/>
          <a:lstStyle/>
          <a:p>
            <a:fld id="{6F7B9B53-D258-48F2-B3A1-787F65B1A96E}" type="slidenum">
              <a:rPr lang="en-US" smtClean="0"/>
              <a:t>6</a:t>
            </a:fld>
            <a:endParaRPr lang="en-US" dirty="0"/>
          </a:p>
        </p:txBody>
      </p:sp>
    </p:spTree>
    <p:extLst>
      <p:ext uri="{BB962C8B-B14F-4D97-AF65-F5344CB8AC3E}">
        <p14:creationId xmlns:p14="http://schemas.microsoft.com/office/powerpoint/2010/main" val="210842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3754"/>
            <a:ext cx="10515600" cy="1325563"/>
          </a:xfrm>
        </p:spPr>
        <p:txBody>
          <a:bodyPr/>
          <a:lstStyle/>
          <a:p>
            <a:pPr algn="ctr"/>
            <a:r>
              <a:rPr lang="en-US" b="1" dirty="0"/>
              <a:t>Introductions</a:t>
            </a:r>
          </a:p>
        </p:txBody>
      </p:sp>
      <p:sp>
        <p:nvSpPr>
          <p:cNvPr id="3" name="Content Placeholder 2"/>
          <p:cNvSpPr>
            <a:spLocks noGrp="1"/>
          </p:cNvSpPr>
          <p:nvPr>
            <p:ph idx="1"/>
          </p:nvPr>
        </p:nvSpPr>
        <p:spPr/>
        <p:txBody>
          <a:bodyPr>
            <a:normAutofit/>
          </a:bodyPr>
          <a:lstStyle/>
          <a:p>
            <a:pPr marL="0" indent="0" algn="ctr">
              <a:buNone/>
            </a:pPr>
            <a:r>
              <a:rPr lang="en-US" dirty="0"/>
              <a:t>Sean Ardussi (he/him), Washington State Broadband Office</a:t>
            </a:r>
          </a:p>
          <a:p>
            <a:pPr marL="0" indent="0">
              <a:buNone/>
            </a:pPr>
            <a:endParaRPr lang="en-US" dirty="0"/>
          </a:p>
        </p:txBody>
      </p:sp>
      <p:sp>
        <p:nvSpPr>
          <p:cNvPr id="4" name="Slide Number Placeholder 3">
            <a:extLst>
              <a:ext uri="{FF2B5EF4-FFF2-40B4-BE49-F238E27FC236}">
                <a16:creationId xmlns:a16="http://schemas.microsoft.com/office/drawing/2014/main" id="{B2896544-1357-43A6-B1A2-5034B549AC99}"/>
              </a:ext>
            </a:extLst>
          </p:cNvPr>
          <p:cNvSpPr>
            <a:spLocks noGrp="1"/>
          </p:cNvSpPr>
          <p:nvPr>
            <p:ph type="sldNum" sz="quarter" idx="12"/>
          </p:nvPr>
        </p:nvSpPr>
        <p:spPr/>
        <p:txBody>
          <a:bodyPr/>
          <a:lstStyle/>
          <a:p>
            <a:fld id="{6F7B9B53-D258-48F2-B3A1-787F65B1A96E}" type="slidenum">
              <a:rPr lang="en-US" smtClean="0"/>
              <a:t>7</a:t>
            </a:fld>
            <a:endParaRPr lang="en-US" dirty="0"/>
          </a:p>
        </p:txBody>
      </p:sp>
    </p:spTree>
    <p:extLst>
      <p:ext uri="{BB962C8B-B14F-4D97-AF65-F5344CB8AC3E}">
        <p14:creationId xmlns:p14="http://schemas.microsoft.com/office/powerpoint/2010/main" val="1108463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Project Updates:</a:t>
            </a:r>
            <a:br>
              <a:rPr lang="en-US" b="1" dirty="0"/>
            </a:br>
            <a:r>
              <a:rPr lang="en-US" b="1" dirty="0"/>
              <a:t>Accessibility and Language Access</a:t>
            </a:r>
          </a:p>
        </p:txBody>
      </p:sp>
      <p:sp>
        <p:nvSpPr>
          <p:cNvPr id="3" name="Content Placeholder 2"/>
          <p:cNvSpPr>
            <a:spLocks noGrp="1"/>
          </p:cNvSpPr>
          <p:nvPr>
            <p:ph idx="1"/>
          </p:nvPr>
        </p:nvSpPr>
        <p:spPr/>
        <p:txBody>
          <a:bodyPr>
            <a:normAutofit/>
          </a:bodyPr>
          <a:lstStyle/>
          <a:p>
            <a:pPr marL="0" indent="0" algn="ctr">
              <a:buNone/>
            </a:pPr>
            <a:r>
              <a:rPr lang="en-US" dirty="0"/>
              <a:t>Carolyn Cole (she/her), Washington State Office of Equity </a:t>
            </a:r>
          </a:p>
          <a:p>
            <a:pPr marL="0" indent="0">
              <a:buNone/>
            </a:pPr>
            <a:endParaRPr lang="en-US" dirty="0"/>
          </a:p>
        </p:txBody>
      </p:sp>
      <p:sp>
        <p:nvSpPr>
          <p:cNvPr id="4" name="Slide Number Placeholder 3">
            <a:extLst>
              <a:ext uri="{FF2B5EF4-FFF2-40B4-BE49-F238E27FC236}">
                <a16:creationId xmlns:a16="http://schemas.microsoft.com/office/drawing/2014/main" id="{60DA11C3-7BA5-4263-9997-08205675C908}"/>
              </a:ext>
            </a:extLst>
          </p:cNvPr>
          <p:cNvSpPr>
            <a:spLocks noGrp="1"/>
          </p:cNvSpPr>
          <p:nvPr>
            <p:ph type="sldNum" sz="quarter" idx="12"/>
          </p:nvPr>
        </p:nvSpPr>
        <p:spPr/>
        <p:txBody>
          <a:bodyPr/>
          <a:lstStyle/>
          <a:p>
            <a:fld id="{6F7B9B53-D258-48F2-B3A1-787F65B1A96E}" type="slidenum">
              <a:rPr lang="en-US" smtClean="0"/>
              <a:t>8</a:t>
            </a:fld>
            <a:endParaRPr lang="en-US" dirty="0"/>
          </a:p>
        </p:txBody>
      </p:sp>
    </p:spTree>
    <p:extLst>
      <p:ext uri="{BB962C8B-B14F-4D97-AF65-F5344CB8AC3E}">
        <p14:creationId xmlns:p14="http://schemas.microsoft.com/office/powerpoint/2010/main" val="2773400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66218"/>
            <a:ext cx="10515600" cy="1325563"/>
          </a:xfrm>
        </p:spPr>
        <p:txBody>
          <a:bodyPr/>
          <a:lstStyle/>
          <a:p>
            <a:pPr algn="ctr"/>
            <a:r>
              <a:rPr lang="en-US" b="1" dirty="0"/>
              <a:t>Meeting Break</a:t>
            </a:r>
          </a:p>
        </p:txBody>
      </p:sp>
      <p:sp>
        <p:nvSpPr>
          <p:cNvPr id="3" name="Slide Number Placeholder 2">
            <a:extLst>
              <a:ext uri="{FF2B5EF4-FFF2-40B4-BE49-F238E27FC236}">
                <a16:creationId xmlns:a16="http://schemas.microsoft.com/office/drawing/2014/main" id="{FFFA7644-73F9-4142-AD8E-5351683AA1D1}"/>
              </a:ext>
            </a:extLst>
          </p:cNvPr>
          <p:cNvSpPr>
            <a:spLocks noGrp="1"/>
          </p:cNvSpPr>
          <p:nvPr>
            <p:ph type="sldNum" sz="quarter" idx="12"/>
          </p:nvPr>
        </p:nvSpPr>
        <p:spPr/>
        <p:txBody>
          <a:bodyPr/>
          <a:lstStyle/>
          <a:p>
            <a:fld id="{6F7B9B53-D258-48F2-B3A1-787F65B1A96E}" type="slidenum">
              <a:rPr lang="en-US" smtClean="0"/>
              <a:t>9</a:t>
            </a:fld>
            <a:endParaRPr lang="en-US" dirty="0"/>
          </a:p>
        </p:txBody>
      </p:sp>
    </p:spTree>
    <p:extLst>
      <p:ext uri="{BB962C8B-B14F-4D97-AF65-F5344CB8AC3E}">
        <p14:creationId xmlns:p14="http://schemas.microsoft.com/office/powerpoint/2010/main" val="14715886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623</TotalTime>
  <Words>2075</Words>
  <Application>Microsoft Office PowerPoint</Application>
  <PresentationFormat>Widescreen</PresentationFormat>
  <Paragraphs>267</Paragraphs>
  <Slides>31</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Calibri Light</vt:lpstr>
      <vt:lpstr>Office Theme</vt:lpstr>
      <vt:lpstr>Digital Equity Forum At-Large Meeting April 7, 2022</vt:lpstr>
      <vt:lpstr>Today’s Agenda</vt:lpstr>
      <vt:lpstr>Meeting Goals</vt:lpstr>
      <vt:lpstr>Welcome and Acknowledgments</vt:lpstr>
      <vt:lpstr>How to Participate in Today’s Meeting</vt:lpstr>
      <vt:lpstr>Public Comment</vt:lpstr>
      <vt:lpstr>Introductions</vt:lpstr>
      <vt:lpstr>Project Updates: Accessibility and Language Access</vt:lpstr>
      <vt:lpstr>Meeting Break</vt:lpstr>
      <vt:lpstr>Community Agreements</vt:lpstr>
      <vt:lpstr>Project Updates: Community Listening Sessions</vt:lpstr>
      <vt:lpstr>Project Updates: Community Listening Sessions</vt:lpstr>
      <vt:lpstr>Project Updates: Community Listening Sessions</vt:lpstr>
      <vt:lpstr>Project Updates: Community Listening Sessions</vt:lpstr>
      <vt:lpstr>Project Updates: Community Listening Sessions</vt:lpstr>
      <vt:lpstr>Project Updates: Community Listening Sessions</vt:lpstr>
      <vt:lpstr>Project Updates: Community Listening Sessions</vt:lpstr>
      <vt:lpstr>Project Updates: Community Listening Sessions</vt:lpstr>
      <vt:lpstr>Consensus Decision-Making Process</vt:lpstr>
      <vt:lpstr>Meeting Break</vt:lpstr>
      <vt:lpstr>Digital Equity Forum: Mission, Vision, and Values</vt:lpstr>
      <vt:lpstr>Digital Equity Forum: Mission, Vision, and Values</vt:lpstr>
      <vt:lpstr>Digital Equity Forum: Mission, Vision, and Values</vt:lpstr>
      <vt:lpstr>Digital Equity Forum: Mission, Vision, and Values</vt:lpstr>
      <vt:lpstr>Digital Equity Forum: Mission, Vision, and Values</vt:lpstr>
      <vt:lpstr>Digital Equity Forum: Mission, Vision, and Values</vt:lpstr>
      <vt:lpstr>Digital Equity Forum: Mission, Vision, and Values</vt:lpstr>
      <vt:lpstr>Digital Equity Forum: Mission, Vision, and Values</vt:lpstr>
      <vt:lpstr>Recommendations Development Framework</vt:lpstr>
      <vt:lpstr>Next Steps</vt:lpstr>
      <vt:lpstr>Closing Remarks and Adjournment</vt:lpstr>
    </vt:vector>
  </TitlesOfParts>
  <Company>Washington State Department of Commerce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Sean Ardussi</dc:creator>
  <cp:lastModifiedBy>Sean Ardussi</cp:lastModifiedBy>
  <cp:revision>22</cp:revision>
  <dcterms:created xsi:type="dcterms:W3CDTF">2022-03-23T20:13:30Z</dcterms:created>
  <dcterms:modified xsi:type="dcterms:W3CDTF">2022-04-06T00:37:59Z</dcterms:modified>
</cp:coreProperties>
</file>