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16"/>
  </p:notesMasterIdLst>
  <p:sldIdLst>
    <p:sldId id="256" r:id="rId5"/>
    <p:sldId id="275" r:id="rId6"/>
    <p:sldId id="276" r:id="rId7"/>
    <p:sldId id="279" r:id="rId8"/>
    <p:sldId id="280" r:id="rId9"/>
    <p:sldId id="266" r:id="rId10"/>
    <p:sldId id="281" r:id="rId11"/>
    <p:sldId id="282" r:id="rId12"/>
    <p:sldId id="261" r:id="rId13"/>
    <p:sldId id="264" r:id="rId14"/>
    <p:sldId id="267" r:id="rId15"/>
  </p:sldIdLst>
  <p:sldSz cx="12192000" cy="6858000"/>
  <p:notesSz cx="6858000" cy="9144000"/>
  <p:embeddedFontLst>
    <p:embeddedFont>
      <p:font typeface="Roboto Light" panose="020B0604020202020204" charset="0"/>
      <p:regular r:id="rId17"/>
      <p:italic r:id="rId18"/>
    </p:embeddedFont>
    <p:embeddedFont>
      <p:font typeface="Robo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Roboto Black" panose="020B0604020202020204" charset="0"/>
      <p:regular r:id="rId27"/>
      <p:bold r:id="rId28"/>
      <p:italic r:id="rId29"/>
      <p:boldItalic r:id="rId30"/>
    </p:embeddedFont>
    <p:embeddedFont>
      <p:font typeface="Abril Fatface"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C0483-8734-4E02-A04B-32238048FC8C}" v="429" dt="2021-12-09T02:01:29.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35468" autoAdjust="0"/>
  </p:normalViewPr>
  <p:slideViewPr>
    <p:cSldViewPr snapToGrid="0">
      <p:cViewPr varScale="1">
        <p:scale>
          <a:sx n="38" d="100"/>
          <a:sy n="38" d="100"/>
        </p:scale>
        <p:origin x="798"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lden (COM)" userId="S::alden.andy@commerce.wa.gov::470ab9f0-5f6d-47ec-959c-1b750779df1c" providerId="AD" clId="Web-{173C0483-8734-4E02-A04B-32238048FC8C}"/>
    <pc:docChg chg="modSld">
      <pc:chgData name="Andy, Alden (COM)" userId="S::alden.andy@commerce.wa.gov::470ab9f0-5f6d-47ec-959c-1b750779df1c" providerId="AD" clId="Web-{173C0483-8734-4E02-A04B-32238048FC8C}" dt="2021-12-09T02:01:29.958" v="434" actId="20577"/>
      <pc:docMkLst>
        <pc:docMk/>
      </pc:docMkLst>
      <pc:sldChg chg="modSp">
        <pc:chgData name="Andy, Alden (COM)" userId="S::alden.andy@commerce.wa.gov::470ab9f0-5f6d-47ec-959c-1b750779df1c" providerId="AD" clId="Web-{173C0483-8734-4E02-A04B-32238048FC8C}" dt="2021-12-09T01:52:49.836" v="301" actId="20577"/>
        <pc:sldMkLst>
          <pc:docMk/>
          <pc:sldMk cId="2936025360" sldId="259"/>
        </pc:sldMkLst>
        <pc:spChg chg="mod">
          <ac:chgData name="Andy, Alden (COM)" userId="S::alden.andy@commerce.wa.gov::470ab9f0-5f6d-47ec-959c-1b750779df1c" providerId="AD" clId="Web-{173C0483-8734-4E02-A04B-32238048FC8C}" dt="2021-12-09T01:41:18.541" v="62" actId="20577"/>
          <ac:spMkLst>
            <pc:docMk/>
            <pc:sldMk cId="2936025360" sldId="259"/>
            <ac:spMk id="2" creationId="{00000000-0000-0000-0000-000000000000}"/>
          </ac:spMkLst>
        </pc:spChg>
        <pc:spChg chg="mod">
          <ac:chgData name="Andy, Alden (COM)" userId="S::alden.andy@commerce.wa.gov::470ab9f0-5f6d-47ec-959c-1b750779df1c" providerId="AD" clId="Web-{173C0483-8734-4E02-A04B-32238048FC8C}" dt="2021-12-09T01:52:49.836" v="301" actId="20577"/>
          <ac:spMkLst>
            <pc:docMk/>
            <pc:sldMk cId="2936025360" sldId="259"/>
            <ac:spMk id="5" creationId="{00000000-0000-0000-0000-000000000000}"/>
          </ac:spMkLst>
        </pc:spChg>
      </pc:sldChg>
      <pc:sldChg chg="modSp">
        <pc:chgData name="Andy, Alden (COM)" userId="S::alden.andy@commerce.wa.gov::470ab9f0-5f6d-47ec-959c-1b750779df1c" providerId="AD" clId="Web-{173C0483-8734-4E02-A04B-32238048FC8C}" dt="2021-12-09T01:57:11.406" v="357" actId="20577"/>
        <pc:sldMkLst>
          <pc:docMk/>
          <pc:sldMk cId="1659433438" sldId="261"/>
        </pc:sldMkLst>
        <pc:spChg chg="mod">
          <ac:chgData name="Andy, Alden (COM)" userId="S::alden.andy@commerce.wa.gov::470ab9f0-5f6d-47ec-959c-1b750779df1c" providerId="AD" clId="Web-{173C0483-8734-4E02-A04B-32238048FC8C}" dt="2021-12-09T01:57:11.406" v="357" actId="20577"/>
          <ac:spMkLst>
            <pc:docMk/>
            <pc:sldMk cId="1659433438" sldId="261"/>
            <ac:spMk id="3" creationId="{00000000-0000-0000-0000-000000000000}"/>
          </ac:spMkLst>
        </pc:spChg>
        <pc:picChg chg="mod">
          <ac:chgData name="Andy, Alden (COM)" userId="S::alden.andy@commerce.wa.gov::470ab9f0-5f6d-47ec-959c-1b750779df1c" providerId="AD" clId="Web-{173C0483-8734-4E02-A04B-32238048FC8C}" dt="2021-12-09T01:56:32.421" v="355" actId="14100"/>
          <ac:picMkLst>
            <pc:docMk/>
            <pc:sldMk cId="1659433438" sldId="261"/>
            <ac:picMk id="5" creationId="{00000000-0000-0000-0000-000000000000}"/>
          </ac:picMkLst>
        </pc:picChg>
      </pc:sldChg>
      <pc:sldChg chg="modSp">
        <pc:chgData name="Andy, Alden (COM)" userId="S::alden.andy@commerce.wa.gov::470ab9f0-5f6d-47ec-959c-1b750779df1c" providerId="AD" clId="Web-{173C0483-8734-4E02-A04B-32238048FC8C}" dt="2021-12-09T02:01:29.958" v="434" actId="20577"/>
        <pc:sldMkLst>
          <pc:docMk/>
          <pc:sldMk cId="1718260679" sldId="263"/>
        </pc:sldMkLst>
        <pc:spChg chg="mod">
          <ac:chgData name="Andy, Alden (COM)" userId="S::alden.andy@commerce.wa.gov::470ab9f0-5f6d-47ec-959c-1b750779df1c" providerId="AD" clId="Web-{173C0483-8734-4E02-A04B-32238048FC8C}" dt="2021-12-09T02:01:29.958" v="434" actId="20577"/>
          <ac:spMkLst>
            <pc:docMk/>
            <pc:sldMk cId="1718260679" sldId="263"/>
            <ac:spMk id="4" creationId="{00000000-0000-0000-0000-000000000000}"/>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1" Type="http://schemas.openxmlformats.org/officeDocument/2006/relationships/image" Target="../media/image17.jpeg"/></Relationships>
</file>

<file path=ppt/diagrams/_rels/data3.xml.rels><?xml version="1.0" encoding="UTF-8" standalone="yes"?>
<Relationships xmlns="http://schemas.openxmlformats.org/package/2006/relationships"><Relationship Id="rId1" Type="http://schemas.openxmlformats.org/officeDocument/2006/relationships/image" Target="../media/image19.jpeg"/></Relationships>
</file>

<file path=ppt/diagrams/_rels/data4.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6B74F-E2ED-43D1-AAC6-94A8198E375B}" type="doc">
      <dgm:prSet loTypeId="urn:microsoft.com/office/officeart/2011/layout/RadialPictureList" loCatId="picture" qsTypeId="urn:microsoft.com/office/officeart/2005/8/quickstyle/3d3" qsCatId="3D" csTypeId="urn:microsoft.com/office/officeart/2005/8/colors/accent1_2" csCatId="accent1" phldr="1"/>
      <dgm:spPr/>
      <dgm:t>
        <a:bodyPr/>
        <a:lstStyle/>
        <a:p>
          <a:endParaRPr lang="en-US"/>
        </a:p>
      </dgm:t>
    </dgm:pt>
    <dgm:pt modelId="{374EE745-5C26-452B-9781-E5B8B0857C1A}">
      <dgm:prSet phldrT="[Text]"/>
      <dgm:spPr/>
      <dgm:t>
        <a:bodyPr/>
        <a:lstStyle/>
        <a:p>
          <a:r>
            <a:rPr lang="en-US" b="1" dirty="0" smtClean="0"/>
            <a:t>Awarded Grant</a:t>
          </a:r>
          <a:endParaRPr lang="en-US" b="1" dirty="0"/>
        </a:p>
      </dgm:t>
    </dgm:pt>
    <dgm:pt modelId="{34099124-7A8D-4709-B69B-ECD21574E5D8}" type="parTrans" cxnId="{89242D07-823E-4DEB-B1C4-32ACB8AF6A76}">
      <dgm:prSet/>
      <dgm:spPr/>
      <dgm:t>
        <a:bodyPr/>
        <a:lstStyle/>
        <a:p>
          <a:endParaRPr lang="en-US"/>
        </a:p>
      </dgm:t>
    </dgm:pt>
    <dgm:pt modelId="{9067520C-7185-4AE7-A54B-71C93CF2186E}" type="sibTrans" cxnId="{89242D07-823E-4DEB-B1C4-32ACB8AF6A76}">
      <dgm:prSet/>
      <dgm:spPr/>
      <dgm:t>
        <a:bodyPr/>
        <a:lstStyle/>
        <a:p>
          <a:endParaRPr lang="en-US"/>
        </a:p>
      </dgm:t>
    </dgm:pt>
    <dgm:pt modelId="{4B96F7D2-5139-41C5-A48A-CA8ED2BCC9A6}">
      <dgm:prSet phldrT="[Text]"/>
      <dgm:spPr/>
      <dgm:t>
        <a:bodyPr/>
        <a:lstStyle/>
        <a:p>
          <a:r>
            <a:rPr lang="en-US" b="1" dirty="0" smtClean="0">
              <a:solidFill>
                <a:schemeClr val="bg1"/>
              </a:solidFill>
            </a:rPr>
            <a:t>Pre-Contract Requirements</a:t>
          </a:r>
          <a:endParaRPr lang="en-US" b="1" dirty="0">
            <a:solidFill>
              <a:schemeClr val="bg1"/>
            </a:solidFill>
          </a:endParaRPr>
        </a:p>
      </dgm:t>
    </dgm:pt>
    <dgm:pt modelId="{6F1FCE4D-B214-4256-92C5-E8F38F9C052A}" type="parTrans" cxnId="{91F5FD8C-5FA0-48F8-900B-E6021660A303}">
      <dgm:prSet/>
      <dgm:spPr/>
      <dgm:t>
        <a:bodyPr/>
        <a:lstStyle/>
        <a:p>
          <a:endParaRPr lang="en-US"/>
        </a:p>
      </dgm:t>
    </dgm:pt>
    <dgm:pt modelId="{5D7431CB-0E89-4263-A423-397F85FD9005}" type="sibTrans" cxnId="{91F5FD8C-5FA0-48F8-900B-E6021660A303}">
      <dgm:prSet/>
      <dgm:spPr/>
      <dgm:t>
        <a:bodyPr/>
        <a:lstStyle/>
        <a:p>
          <a:endParaRPr lang="en-US"/>
        </a:p>
      </dgm:t>
    </dgm:pt>
    <dgm:pt modelId="{0759E3B1-F0E2-4308-A058-76729F566D3A}">
      <dgm:prSet phldrT="[Text]"/>
      <dgm:spPr/>
      <dgm:t>
        <a:bodyPr/>
        <a:lstStyle/>
        <a:p>
          <a:r>
            <a:rPr lang="en-US" b="1" dirty="0" smtClean="0"/>
            <a:t>Timelines</a:t>
          </a:r>
          <a:endParaRPr lang="en-US" b="1" dirty="0"/>
        </a:p>
      </dgm:t>
    </dgm:pt>
    <dgm:pt modelId="{A32D36DE-58B5-4364-857C-4368C97F40DB}" type="parTrans" cxnId="{4FFC0098-64FF-439A-8514-86C4C07CCA23}">
      <dgm:prSet/>
      <dgm:spPr/>
      <dgm:t>
        <a:bodyPr/>
        <a:lstStyle/>
        <a:p>
          <a:endParaRPr lang="en-US"/>
        </a:p>
      </dgm:t>
    </dgm:pt>
    <dgm:pt modelId="{EA645830-3981-48F2-BB42-361CAA3F752E}" type="sibTrans" cxnId="{4FFC0098-64FF-439A-8514-86C4C07CCA23}">
      <dgm:prSet/>
      <dgm:spPr/>
      <dgm:t>
        <a:bodyPr/>
        <a:lstStyle/>
        <a:p>
          <a:endParaRPr lang="en-US"/>
        </a:p>
      </dgm:t>
    </dgm:pt>
    <dgm:pt modelId="{913D7CA5-AB26-4732-A680-D712F4AA50F4}">
      <dgm:prSet phldrT="[Text]"/>
      <dgm:spPr/>
      <dgm:t>
        <a:bodyPr/>
        <a:lstStyle/>
        <a:p>
          <a:r>
            <a:rPr lang="en-US" b="1" dirty="0" smtClean="0"/>
            <a:t>Goals</a:t>
          </a:r>
          <a:endParaRPr lang="en-US" b="1" dirty="0"/>
        </a:p>
      </dgm:t>
    </dgm:pt>
    <dgm:pt modelId="{2E71C904-CBF7-43EF-85C5-FC293F283D62}" type="parTrans" cxnId="{53263603-625F-45B7-8C69-83A96A063596}">
      <dgm:prSet/>
      <dgm:spPr/>
      <dgm:t>
        <a:bodyPr/>
        <a:lstStyle/>
        <a:p>
          <a:endParaRPr lang="en-US"/>
        </a:p>
      </dgm:t>
    </dgm:pt>
    <dgm:pt modelId="{42335712-122B-4279-A147-BEED77617E62}" type="sibTrans" cxnId="{53263603-625F-45B7-8C69-83A96A063596}">
      <dgm:prSet/>
      <dgm:spPr/>
      <dgm:t>
        <a:bodyPr/>
        <a:lstStyle/>
        <a:p>
          <a:endParaRPr lang="en-US"/>
        </a:p>
      </dgm:t>
    </dgm:pt>
    <dgm:pt modelId="{D49B290D-7547-4683-AE57-69D2CF2A10B7}">
      <dgm:prSet phldrT="[Text]"/>
      <dgm:spPr/>
      <dgm:t>
        <a:bodyPr/>
        <a:lstStyle/>
        <a:p>
          <a:r>
            <a:rPr lang="en-US" b="1" dirty="0" smtClean="0"/>
            <a:t>Kick Off Meeting</a:t>
          </a:r>
          <a:endParaRPr lang="en-US" b="1" dirty="0"/>
        </a:p>
      </dgm:t>
    </dgm:pt>
    <dgm:pt modelId="{BC93D0E3-F21D-42B3-B1FD-06FFCD9C7F2E}" type="parTrans" cxnId="{22125082-C146-4406-ADB7-E6572F0B815B}">
      <dgm:prSet/>
      <dgm:spPr/>
      <dgm:t>
        <a:bodyPr/>
        <a:lstStyle/>
        <a:p>
          <a:endParaRPr lang="en-US"/>
        </a:p>
      </dgm:t>
    </dgm:pt>
    <dgm:pt modelId="{215A0460-A1B4-4A85-B779-6656F7F15DD8}" type="sibTrans" cxnId="{22125082-C146-4406-ADB7-E6572F0B815B}">
      <dgm:prSet/>
      <dgm:spPr/>
      <dgm:t>
        <a:bodyPr/>
        <a:lstStyle/>
        <a:p>
          <a:endParaRPr lang="en-US"/>
        </a:p>
      </dgm:t>
    </dgm:pt>
    <dgm:pt modelId="{EE218AD7-2EA9-46A4-A3AA-9E3958658351}" type="pres">
      <dgm:prSet presAssocID="{E266B74F-E2ED-43D1-AAC6-94A8198E375B}" presName="Name0" presStyleCnt="0">
        <dgm:presLayoutVars>
          <dgm:chMax val="1"/>
          <dgm:chPref val="1"/>
          <dgm:dir/>
          <dgm:resizeHandles/>
        </dgm:presLayoutVars>
      </dgm:prSet>
      <dgm:spPr/>
      <dgm:t>
        <a:bodyPr/>
        <a:lstStyle/>
        <a:p>
          <a:endParaRPr lang="en-US"/>
        </a:p>
      </dgm:t>
    </dgm:pt>
    <dgm:pt modelId="{BA0C181B-9F17-41D5-B990-78B5F9639DBA}" type="pres">
      <dgm:prSet presAssocID="{374EE745-5C26-452B-9781-E5B8B0857C1A}" presName="Parent" presStyleLbl="node1" presStyleIdx="0" presStyleCnt="2" custLinFactX="-51686" custLinFactNeighborX="-100000">
        <dgm:presLayoutVars>
          <dgm:chMax val="4"/>
          <dgm:chPref val="3"/>
        </dgm:presLayoutVars>
      </dgm:prSet>
      <dgm:spPr/>
      <dgm:t>
        <a:bodyPr/>
        <a:lstStyle/>
        <a:p>
          <a:endParaRPr lang="en-US"/>
        </a:p>
      </dgm:t>
    </dgm:pt>
    <dgm:pt modelId="{1C9EB450-F065-4192-8C0D-450FF8F2CD88}" type="pres">
      <dgm:prSet presAssocID="{4B96F7D2-5139-41C5-A48A-CA8ED2BCC9A6}" presName="Accent" presStyleLbl="node1" presStyleIdx="1" presStyleCnt="2" custLinFactNeighborX="-73919" custLinFactNeighborY="819"/>
      <dgm:spPr/>
    </dgm:pt>
    <dgm:pt modelId="{7118A4A2-76B3-4E74-BBAD-D6F275ECE8BD}" type="pres">
      <dgm:prSet presAssocID="{4B96F7D2-5139-41C5-A48A-CA8ED2BCC9A6}" presName="Image1" presStyleLbl="fgImgPlace1" presStyleIdx="0"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12EB1A5-7EF1-4F95-BE3A-1216738AE1EC}" type="pres">
      <dgm:prSet presAssocID="{4B96F7D2-5139-41C5-A48A-CA8ED2BCC9A6}" presName="Child1" presStyleLbl="revTx" presStyleIdx="0" presStyleCnt="4" custScaleX="106425" custLinFactX="-100000" custLinFactNeighborX="-111484">
        <dgm:presLayoutVars>
          <dgm:chMax val="0"/>
          <dgm:chPref val="0"/>
          <dgm:bulletEnabled val="1"/>
        </dgm:presLayoutVars>
      </dgm:prSet>
      <dgm:spPr/>
      <dgm:t>
        <a:bodyPr/>
        <a:lstStyle/>
        <a:p>
          <a:endParaRPr lang="en-US"/>
        </a:p>
      </dgm:t>
    </dgm:pt>
    <dgm:pt modelId="{F2069F20-7D38-4373-842E-2C7D2ADD2D16}" type="pres">
      <dgm:prSet presAssocID="{D49B290D-7547-4683-AE57-69D2CF2A10B7}" presName="Image2" presStyleCnt="0"/>
      <dgm:spPr/>
    </dgm:pt>
    <dgm:pt modelId="{D5ACE6BF-33F3-4AC7-9F80-6B2C67FD5E94}" type="pres">
      <dgm:prSet presAssocID="{D49B290D-7547-4683-AE57-69D2CF2A10B7}" presName="Image" presStyleLbl="fgImgPlace1" presStyleIdx="1" presStyleCnt="4" custLinFactX="-100000" custLinFactNeighborX="-1737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590F59E-DFA9-4089-BDBC-DD39CE9AD61B}" type="pres">
      <dgm:prSet presAssocID="{D49B290D-7547-4683-AE57-69D2CF2A10B7}" presName="Child2" presStyleLbl="revTx" presStyleIdx="1" presStyleCnt="4" custLinFactX="-99512" custLinFactNeighborX="-100000">
        <dgm:presLayoutVars>
          <dgm:chMax val="0"/>
          <dgm:chPref val="0"/>
          <dgm:bulletEnabled val="1"/>
        </dgm:presLayoutVars>
      </dgm:prSet>
      <dgm:spPr/>
      <dgm:t>
        <a:bodyPr/>
        <a:lstStyle/>
        <a:p>
          <a:endParaRPr lang="en-US"/>
        </a:p>
      </dgm:t>
    </dgm:pt>
    <dgm:pt modelId="{084295E3-BAD2-4C0E-8839-FFA014D019F5}" type="pres">
      <dgm:prSet presAssocID="{0759E3B1-F0E2-4308-A058-76729F566D3A}" presName="Image3" presStyleCnt="0"/>
      <dgm:spPr/>
    </dgm:pt>
    <dgm:pt modelId="{087DCEF3-3F2D-4460-8531-C5CCB8D87006}" type="pres">
      <dgm:prSet presAssocID="{0759E3B1-F0E2-4308-A058-76729F566D3A}" presName="Image" presStyleLbl="fgImgPlace1" presStyleIdx="2"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34E1EDD-25FE-4CA8-B42A-7823A6808955}" type="pres">
      <dgm:prSet presAssocID="{0759E3B1-F0E2-4308-A058-76729F566D3A}" presName="Child3" presStyleLbl="revTx" presStyleIdx="2" presStyleCnt="4" custLinFactX="-99512" custLinFactNeighborX="-100000">
        <dgm:presLayoutVars>
          <dgm:chMax val="0"/>
          <dgm:chPref val="0"/>
          <dgm:bulletEnabled val="1"/>
        </dgm:presLayoutVars>
      </dgm:prSet>
      <dgm:spPr/>
      <dgm:t>
        <a:bodyPr/>
        <a:lstStyle/>
        <a:p>
          <a:endParaRPr lang="en-US"/>
        </a:p>
      </dgm:t>
    </dgm:pt>
    <dgm:pt modelId="{7B373970-7F0B-4D3A-A95F-ABC1D312F23F}" type="pres">
      <dgm:prSet presAssocID="{913D7CA5-AB26-4732-A680-D712F4AA50F4}" presName="Image4" presStyleCnt="0"/>
      <dgm:spPr/>
    </dgm:pt>
    <dgm:pt modelId="{946AB084-3A44-43A1-9D8C-1A09B585F5DD}" type="pres">
      <dgm:prSet presAssocID="{913D7CA5-AB26-4732-A680-D712F4AA50F4}" presName="Image" presStyleLbl="fgImgPlace1" presStyleIdx="3"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E8FA0F-6036-4355-AAAB-2698D78BEC12}" type="pres">
      <dgm:prSet presAssocID="{913D7CA5-AB26-4732-A680-D712F4AA50F4}" presName="Child4" presStyleLbl="revTx" presStyleIdx="3" presStyleCnt="4" custLinFactX="-99512" custLinFactNeighborX="-100000">
        <dgm:presLayoutVars>
          <dgm:chMax val="0"/>
          <dgm:chPref val="0"/>
          <dgm:bulletEnabled val="1"/>
        </dgm:presLayoutVars>
      </dgm:prSet>
      <dgm:spPr/>
      <dgm:t>
        <a:bodyPr/>
        <a:lstStyle/>
        <a:p>
          <a:endParaRPr lang="en-US"/>
        </a:p>
      </dgm:t>
    </dgm:pt>
  </dgm:ptLst>
  <dgm:cxnLst>
    <dgm:cxn modelId="{73DD904B-7EC3-46D6-B7CB-B269F6E70BF3}" type="presOf" srcId="{E266B74F-E2ED-43D1-AAC6-94A8198E375B}" destId="{EE218AD7-2EA9-46A4-A3AA-9E3958658351}" srcOrd="0" destOrd="0" presId="urn:microsoft.com/office/officeart/2011/layout/RadialPictureList"/>
    <dgm:cxn modelId="{4FFC0098-64FF-439A-8514-86C4C07CCA23}" srcId="{374EE745-5C26-452B-9781-E5B8B0857C1A}" destId="{0759E3B1-F0E2-4308-A058-76729F566D3A}" srcOrd="2" destOrd="0" parTransId="{A32D36DE-58B5-4364-857C-4368C97F40DB}" sibTransId="{EA645830-3981-48F2-BB42-361CAA3F752E}"/>
    <dgm:cxn modelId="{9760E9B9-CCE7-4CF5-8B18-DA8EB02118F6}" type="presOf" srcId="{0759E3B1-F0E2-4308-A058-76729F566D3A}" destId="{934E1EDD-25FE-4CA8-B42A-7823A6808955}" srcOrd="0" destOrd="0" presId="urn:microsoft.com/office/officeart/2011/layout/RadialPictureList"/>
    <dgm:cxn modelId="{91F5FD8C-5FA0-48F8-900B-E6021660A303}" srcId="{374EE745-5C26-452B-9781-E5B8B0857C1A}" destId="{4B96F7D2-5139-41C5-A48A-CA8ED2BCC9A6}" srcOrd="0" destOrd="0" parTransId="{6F1FCE4D-B214-4256-92C5-E8F38F9C052A}" sibTransId="{5D7431CB-0E89-4263-A423-397F85FD9005}"/>
    <dgm:cxn modelId="{9E337FD3-AC88-4F1B-B9FC-D40C7F8C9585}" type="presOf" srcId="{374EE745-5C26-452B-9781-E5B8B0857C1A}" destId="{BA0C181B-9F17-41D5-B990-78B5F9639DBA}" srcOrd="0" destOrd="0" presId="urn:microsoft.com/office/officeart/2011/layout/RadialPictureList"/>
    <dgm:cxn modelId="{E1B97EFF-388A-44D1-9B4F-CE6784D16189}" type="presOf" srcId="{4B96F7D2-5139-41C5-A48A-CA8ED2BCC9A6}" destId="{712EB1A5-7EF1-4F95-BE3A-1216738AE1EC}" srcOrd="0" destOrd="0" presId="urn:microsoft.com/office/officeart/2011/layout/RadialPictureList"/>
    <dgm:cxn modelId="{BD8F42C2-B26F-40BA-807F-DB7355B04866}" type="presOf" srcId="{913D7CA5-AB26-4732-A680-D712F4AA50F4}" destId="{F9E8FA0F-6036-4355-AAAB-2698D78BEC12}" srcOrd="0" destOrd="0" presId="urn:microsoft.com/office/officeart/2011/layout/RadialPictureList"/>
    <dgm:cxn modelId="{22125082-C146-4406-ADB7-E6572F0B815B}" srcId="{374EE745-5C26-452B-9781-E5B8B0857C1A}" destId="{D49B290D-7547-4683-AE57-69D2CF2A10B7}" srcOrd="1" destOrd="0" parTransId="{BC93D0E3-F21D-42B3-B1FD-06FFCD9C7F2E}" sibTransId="{215A0460-A1B4-4A85-B779-6656F7F15DD8}"/>
    <dgm:cxn modelId="{BBF23AF2-CEF7-4014-834F-AEB653D40C78}" type="presOf" srcId="{D49B290D-7547-4683-AE57-69D2CF2A10B7}" destId="{3590F59E-DFA9-4089-BDBC-DD39CE9AD61B}" srcOrd="0" destOrd="0" presId="urn:microsoft.com/office/officeart/2011/layout/RadialPictureList"/>
    <dgm:cxn modelId="{53263603-625F-45B7-8C69-83A96A063596}" srcId="{374EE745-5C26-452B-9781-E5B8B0857C1A}" destId="{913D7CA5-AB26-4732-A680-D712F4AA50F4}" srcOrd="3" destOrd="0" parTransId="{2E71C904-CBF7-43EF-85C5-FC293F283D62}" sibTransId="{42335712-122B-4279-A147-BEED77617E62}"/>
    <dgm:cxn modelId="{89242D07-823E-4DEB-B1C4-32ACB8AF6A76}" srcId="{E266B74F-E2ED-43D1-AAC6-94A8198E375B}" destId="{374EE745-5C26-452B-9781-E5B8B0857C1A}" srcOrd="0" destOrd="0" parTransId="{34099124-7A8D-4709-B69B-ECD21574E5D8}" sibTransId="{9067520C-7185-4AE7-A54B-71C93CF2186E}"/>
    <dgm:cxn modelId="{B9424E60-F410-4294-B534-D8CAC5B0621D}" type="presParOf" srcId="{EE218AD7-2EA9-46A4-A3AA-9E3958658351}" destId="{BA0C181B-9F17-41D5-B990-78B5F9639DBA}" srcOrd="0" destOrd="0" presId="urn:microsoft.com/office/officeart/2011/layout/RadialPictureList"/>
    <dgm:cxn modelId="{8D5EA1CE-9CFE-4AED-8538-411BB262B023}" type="presParOf" srcId="{EE218AD7-2EA9-46A4-A3AA-9E3958658351}" destId="{1C9EB450-F065-4192-8C0D-450FF8F2CD88}" srcOrd="1" destOrd="0" presId="urn:microsoft.com/office/officeart/2011/layout/RadialPictureList"/>
    <dgm:cxn modelId="{B1C569AA-6E5F-4AB8-93A5-2450571EF896}" type="presParOf" srcId="{EE218AD7-2EA9-46A4-A3AA-9E3958658351}" destId="{7118A4A2-76B3-4E74-BBAD-D6F275ECE8BD}" srcOrd="2" destOrd="0" presId="urn:microsoft.com/office/officeart/2011/layout/RadialPictureList"/>
    <dgm:cxn modelId="{6D672753-563F-4095-BC4E-7DC992634C55}" type="presParOf" srcId="{EE218AD7-2EA9-46A4-A3AA-9E3958658351}" destId="{712EB1A5-7EF1-4F95-BE3A-1216738AE1EC}" srcOrd="3" destOrd="0" presId="urn:microsoft.com/office/officeart/2011/layout/RadialPictureList"/>
    <dgm:cxn modelId="{47502F8A-528E-479F-8FB9-130C37B50633}" type="presParOf" srcId="{EE218AD7-2EA9-46A4-A3AA-9E3958658351}" destId="{F2069F20-7D38-4373-842E-2C7D2ADD2D16}" srcOrd="4" destOrd="0" presId="urn:microsoft.com/office/officeart/2011/layout/RadialPictureList"/>
    <dgm:cxn modelId="{35949424-13D2-488B-BAFA-A4A7C6389000}" type="presParOf" srcId="{F2069F20-7D38-4373-842E-2C7D2ADD2D16}" destId="{D5ACE6BF-33F3-4AC7-9F80-6B2C67FD5E94}" srcOrd="0" destOrd="0" presId="urn:microsoft.com/office/officeart/2011/layout/RadialPictureList"/>
    <dgm:cxn modelId="{5876AEC6-235A-4F96-B1F1-6512F7DB3805}" type="presParOf" srcId="{EE218AD7-2EA9-46A4-A3AA-9E3958658351}" destId="{3590F59E-DFA9-4089-BDBC-DD39CE9AD61B}" srcOrd="5" destOrd="0" presId="urn:microsoft.com/office/officeart/2011/layout/RadialPictureList"/>
    <dgm:cxn modelId="{26B21566-A010-49CC-AA36-E73FE3B8D0E4}" type="presParOf" srcId="{EE218AD7-2EA9-46A4-A3AA-9E3958658351}" destId="{084295E3-BAD2-4C0E-8839-FFA014D019F5}" srcOrd="6" destOrd="0" presId="urn:microsoft.com/office/officeart/2011/layout/RadialPictureList"/>
    <dgm:cxn modelId="{18C7DBB5-E5CF-4638-9B35-49A1E3883A44}" type="presParOf" srcId="{084295E3-BAD2-4C0E-8839-FFA014D019F5}" destId="{087DCEF3-3F2D-4460-8531-C5CCB8D87006}" srcOrd="0" destOrd="0" presId="urn:microsoft.com/office/officeart/2011/layout/RadialPictureList"/>
    <dgm:cxn modelId="{0728C9E7-BEAA-48C5-94EF-7901AC8B4E91}" type="presParOf" srcId="{EE218AD7-2EA9-46A4-A3AA-9E3958658351}" destId="{934E1EDD-25FE-4CA8-B42A-7823A6808955}" srcOrd="7" destOrd="0" presId="urn:microsoft.com/office/officeart/2011/layout/RadialPictureList"/>
    <dgm:cxn modelId="{27319D9A-65AB-45AB-BBE1-2326CB8FE3C6}" type="presParOf" srcId="{EE218AD7-2EA9-46A4-A3AA-9E3958658351}" destId="{7B373970-7F0B-4D3A-A95F-ABC1D312F23F}" srcOrd="8" destOrd="0" presId="urn:microsoft.com/office/officeart/2011/layout/RadialPictureList"/>
    <dgm:cxn modelId="{9AEE501B-F720-497D-B58C-F835FC9DB055}" type="presParOf" srcId="{7B373970-7F0B-4D3A-A95F-ABC1D312F23F}" destId="{946AB084-3A44-43A1-9D8C-1A09B585F5DD}" srcOrd="0" destOrd="0" presId="urn:microsoft.com/office/officeart/2011/layout/RadialPictureList"/>
    <dgm:cxn modelId="{7B02D25C-5B87-4155-B95F-89FE4835791E}" type="presParOf" srcId="{EE218AD7-2EA9-46A4-A3AA-9E3958658351}" destId="{F9E8FA0F-6036-4355-AAAB-2698D78BEC12}"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6B74F-E2ED-43D1-AAC6-94A8198E375B}" type="doc">
      <dgm:prSet loTypeId="urn:microsoft.com/office/officeart/2011/layout/RadialPictureList" loCatId="picture" qsTypeId="urn:microsoft.com/office/officeart/2005/8/quickstyle/3d3" qsCatId="3D" csTypeId="urn:microsoft.com/office/officeart/2005/8/colors/accent1_2" csCatId="accent1" phldr="1"/>
      <dgm:spPr/>
      <dgm:t>
        <a:bodyPr/>
        <a:lstStyle/>
        <a:p>
          <a:endParaRPr lang="en-US"/>
        </a:p>
      </dgm:t>
    </dgm:pt>
    <dgm:pt modelId="{374EE745-5C26-452B-9781-E5B8B0857C1A}">
      <dgm:prSet phldrT="[Text]"/>
      <dgm:spPr/>
      <dgm:t>
        <a:bodyPr/>
        <a:lstStyle/>
        <a:p>
          <a:r>
            <a:rPr lang="en-US" b="1" dirty="0" smtClean="0"/>
            <a:t>Awarded Grant</a:t>
          </a:r>
          <a:endParaRPr lang="en-US" b="1" dirty="0"/>
        </a:p>
      </dgm:t>
    </dgm:pt>
    <dgm:pt modelId="{34099124-7A8D-4709-B69B-ECD21574E5D8}" type="parTrans" cxnId="{89242D07-823E-4DEB-B1C4-32ACB8AF6A76}">
      <dgm:prSet/>
      <dgm:spPr/>
      <dgm:t>
        <a:bodyPr/>
        <a:lstStyle/>
        <a:p>
          <a:endParaRPr lang="en-US"/>
        </a:p>
      </dgm:t>
    </dgm:pt>
    <dgm:pt modelId="{9067520C-7185-4AE7-A54B-71C93CF2186E}" type="sibTrans" cxnId="{89242D07-823E-4DEB-B1C4-32ACB8AF6A76}">
      <dgm:prSet/>
      <dgm:spPr/>
      <dgm:t>
        <a:bodyPr/>
        <a:lstStyle/>
        <a:p>
          <a:endParaRPr lang="en-US"/>
        </a:p>
      </dgm:t>
    </dgm:pt>
    <dgm:pt modelId="{4B96F7D2-5139-41C5-A48A-CA8ED2BCC9A6}">
      <dgm:prSet phldrT="[Text]"/>
      <dgm:spPr/>
      <dgm:t>
        <a:bodyPr/>
        <a:lstStyle/>
        <a:p>
          <a:r>
            <a:rPr lang="en-US" b="1" dirty="0" smtClean="0"/>
            <a:t>Pre-Contract Requirements</a:t>
          </a:r>
          <a:endParaRPr lang="en-US" b="1" dirty="0"/>
        </a:p>
      </dgm:t>
    </dgm:pt>
    <dgm:pt modelId="{6F1FCE4D-B214-4256-92C5-E8F38F9C052A}" type="parTrans" cxnId="{91F5FD8C-5FA0-48F8-900B-E6021660A303}">
      <dgm:prSet/>
      <dgm:spPr/>
      <dgm:t>
        <a:bodyPr/>
        <a:lstStyle/>
        <a:p>
          <a:endParaRPr lang="en-US"/>
        </a:p>
      </dgm:t>
    </dgm:pt>
    <dgm:pt modelId="{5D7431CB-0E89-4263-A423-397F85FD9005}" type="sibTrans" cxnId="{91F5FD8C-5FA0-48F8-900B-E6021660A303}">
      <dgm:prSet/>
      <dgm:spPr/>
      <dgm:t>
        <a:bodyPr/>
        <a:lstStyle/>
        <a:p>
          <a:endParaRPr lang="en-US"/>
        </a:p>
      </dgm:t>
    </dgm:pt>
    <dgm:pt modelId="{0759E3B1-F0E2-4308-A058-76729F566D3A}">
      <dgm:prSet phldrT="[Text]"/>
      <dgm:spPr/>
      <dgm:t>
        <a:bodyPr/>
        <a:lstStyle/>
        <a:p>
          <a:r>
            <a:rPr lang="en-US" b="1" dirty="0" smtClean="0"/>
            <a:t>Timelines</a:t>
          </a:r>
          <a:endParaRPr lang="en-US" b="1" dirty="0"/>
        </a:p>
      </dgm:t>
    </dgm:pt>
    <dgm:pt modelId="{A32D36DE-58B5-4364-857C-4368C97F40DB}" type="parTrans" cxnId="{4FFC0098-64FF-439A-8514-86C4C07CCA23}">
      <dgm:prSet/>
      <dgm:spPr/>
      <dgm:t>
        <a:bodyPr/>
        <a:lstStyle/>
        <a:p>
          <a:endParaRPr lang="en-US"/>
        </a:p>
      </dgm:t>
    </dgm:pt>
    <dgm:pt modelId="{EA645830-3981-48F2-BB42-361CAA3F752E}" type="sibTrans" cxnId="{4FFC0098-64FF-439A-8514-86C4C07CCA23}">
      <dgm:prSet/>
      <dgm:spPr/>
      <dgm:t>
        <a:bodyPr/>
        <a:lstStyle/>
        <a:p>
          <a:endParaRPr lang="en-US"/>
        </a:p>
      </dgm:t>
    </dgm:pt>
    <dgm:pt modelId="{913D7CA5-AB26-4732-A680-D712F4AA50F4}">
      <dgm:prSet phldrT="[Text]"/>
      <dgm:spPr/>
      <dgm:t>
        <a:bodyPr/>
        <a:lstStyle/>
        <a:p>
          <a:r>
            <a:rPr lang="en-US" b="1" dirty="0" smtClean="0"/>
            <a:t>Goals</a:t>
          </a:r>
          <a:endParaRPr lang="en-US" b="1" dirty="0"/>
        </a:p>
      </dgm:t>
    </dgm:pt>
    <dgm:pt modelId="{2E71C904-CBF7-43EF-85C5-FC293F283D62}" type="parTrans" cxnId="{53263603-625F-45B7-8C69-83A96A063596}">
      <dgm:prSet/>
      <dgm:spPr/>
      <dgm:t>
        <a:bodyPr/>
        <a:lstStyle/>
        <a:p>
          <a:endParaRPr lang="en-US"/>
        </a:p>
      </dgm:t>
    </dgm:pt>
    <dgm:pt modelId="{42335712-122B-4279-A147-BEED77617E62}" type="sibTrans" cxnId="{53263603-625F-45B7-8C69-83A96A063596}">
      <dgm:prSet/>
      <dgm:spPr/>
      <dgm:t>
        <a:bodyPr/>
        <a:lstStyle/>
        <a:p>
          <a:endParaRPr lang="en-US"/>
        </a:p>
      </dgm:t>
    </dgm:pt>
    <dgm:pt modelId="{D49B290D-7547-4683-AE57-69D2CF2A10B7}">
      <dgm:prSet phldrT="[Text]"/>
      <dgm:spPr/>
      <dgm:t>
        <a:bodyPr/>
        <a:lstStyle/>
        <a:p>
          <a:r>
            <a:rPr lang="en-US" b="1" dirty="0" smtClean="0">
              <a:solidFill>
                <a:schemeClr val="bg1"/>
              </a:solidFill>
            </a:rPr>
            <a:t>Kick Off Meeting</a:t>
          </a:r>
          <a:endParaRPr lang="en-US" b="1" dirty="0">
            <a:solidFill>
              <a:schemeClr val="bg1"/>
            </a:solidFill>
          </a:endParaRPr>
        </a:p>
      </dgm:t>
    </dgm:pt>
    <dgm:pt modelId="{BC93D0E3-F21D-42B3-B1FD-06FFCD9C7F2E}" type="parTrans" cxnId="{22125082-C146-4406-ADB7-E6572F0B815B}">
      <dgm:prSet/>
      <dgm:spPr/>
      <dgm:t>
        <a:bodyPr/>
        <a:lstStyle/>
        <a:p>
          <a:endParaRPr lang="en-US"/>
        </a:p>
      </dgm:t>
    </dgm:pt>
    <dgm:pt modelId="{215A0460-A1B4-4A85-B779-6656F7F15DD8}" type="sibTrans" cxnId="{22125082-C146-4406-ADB7-E6572F0B815B}">
      <dgm:prSet/>
      <dgm:spPr/>
      <dgm:t>
        <a:bodyPr/>
        <a:lstStyle/>
        <a:p>
          <a:endParaRPr lang="en-US"/>
        </a:p>
      </dgm:t>
    </dgm:pt>
    <dgm:pt modelId="{EE218AD7-2EA9-46A4-A3AA-9E3958658351}" type="pres">
      <dgm:prSet presAssocID="{E266B74F-E2ED-43D1-AAC6-94A8198E375B}" presName="Name0" presStyleCnt="0">
        <dgm:presLayoutVars>
          <dgm:chMax val="1"/>
          <dgm:chPref val="1"/>
          <dgm:dir/>
          <dgm:resizeHandles/>
        </dgm:presLayoutVars>
      </dgm:prSet>
      <dgm:spPr/>
      <dgm:t>
        <a:bodyPr/>
        <a:lstStyle/>
        <a:p>
          <a:endParaRPr lang="en-US"/>
        </a:p>
      </dgm:t>
    </dgm:pt>
    <dgm:pt modelId="{BA0C181B-9F17-41D5-B990-78B5F9639DBA}" type="pres">
      <dgm:prSet presAssocID="{374EE745-5C26-452B-9781-E5B8B0857C1A}" presName="Parent" presStyleLbl="node1" presStyleIdx="0" presStyleCnt="2" custLinFactX="-51686" custLinFactNeighborX="-100000">
        <dgm:presLayoutVars>
          <dgm:chMax val="4"/>
          <dgm:chPref val="3"/>
        </dgm:presLayoutVars>
      </dgm:prSet>
      <dgm:spPr/>
      <dgm:t>
        <a:bodyPr/>
        <a:lstStyle/>
        <a:p>
          <a:endParaRPr lang="en-US"/>
        </a:p>
      </dgm:t>
    </dgm:pt>
    <dgm:pt modelId="{1C9EB450-F065-4192-8C0D-450FF8F2CD88}" type="pres">
      <dgm:prSet presAssocID="{4B96F7D2-5139-41C5-A48A-CA8ED2BCC9A6}" presName="Accent" presStyleLbl="node1" presStyleIdx="1" presStyleCnt="2" custLinFactNeighborX="-73919" custLinFactNeighborY="819"/>
      <dgm:spPr/>
    </dgm:pt>
    <dgm:pt modelId="{7118A4A2-76B3-4E74-BBAD-D6F275ECE8BD}" type="pres">
      <dgm:prSet presAssocID="{4B96F7D2-5139-41C5-A48A-CA8ED2BCC9A6}" presName="Image1" presStyleLbl="fgImgPlace1" presStyleIdx="0"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12EB1A5-7EF1-4F95-BE3A-1216738AE1EC}" type="pres">
      <dgm:prSet presAssocID="{4B96F7D2-5139-41C5-A48A-CA8ED2BCC9A6}" presName="Child1" presStyleLbl="revTx" presStyleIdx="0" presStyleCnt="4" custScaleX="106425" custLinFactX="-100000" custLinFactNeighborX="-111484">
        <dgm:presLayoutVars>
          <dgm:chMax val="0"/>
          <dgm:chPref val="0"/>
          <dgm:bulletEnabled val="1"/>
        </dgm:presLayoutVars>
      </dgm:prSet>
      <dgm:spPr/>
      <dgm:t>
        <a:bodyPr/>
        <a:lstStyle/>
        <a:p>
          <a:endParaRPr lang="en-US"/>
        </a:p>
      </dgm:t>
    </dgm:pt>
    <dgm:pt modelId="{F2069F20-7D38-4373-842E-2C7D2ADD2D16}" type="pres">
      <dgm:prSet presAssocID="{D49B290D-7547-4683-AE57-69D2CF2A10B7}" presName="Image2" presStyleCnt="0"/>
      <dgm:spPr/>
    </dgm:pt>
    <dgm:pt modelId="{D5ACE6BF-33F3-4AC7-9F80-6B2C67FD5E94}" type="pres">
      <dgm:prSet presAssocID="{D49B290D-7547-4683-AE57-69D2CF2A10B7}" presName="Image" presStyleLbl="fgImgPlace1" presStyleIdx="1" presStyleCnt="4" custLinFactX="-100000" custLinFactNeighborX="-1737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590F59E-DFA9-4089-BDBC-DD39CE9AD61B}" type="pres">
      <dgm:prSet presAssocID="{D49B290D-7547-4683-AE57-69D2CF2A10B7}" presName="Child2" presStyleLbl="revTx" presStyleIdx="1" presStyleCnt="4" custLinFactX="-99512" custLinFactNeighborX="-100000">
        <dgm:presLayoutVars>
          <dgm:chMax val="0"/>
          <dgm:chPref val="0"/>
          <dgm:bulletEnabled val="1"/>
        </dgm:presLayoutVars>
      </dgm:prSet>
      <dgm:spPr/>
      <dgm:t>
        <a:bodyPr/>
        <a:lstStyle/>
        <a:p>
          <a:endParaRPr lang="en-US"/>
        </a:p>
      </dgm:t>
    </dgm:pt>
    <dgm:pt modelId="{084295E3-BAD2-4C0E-8839-FFA014D019F5}" type="pres">
      <dgm:prSet presAssocID="{0759E3B1-F0E2-4308-A058-76729F566D3A}" presName="Image3" presStyleCnt="0"/>
      <dgm:spPr/>
    </dgm:pt>
    <dgm:pt modelId="{087DCEF3-3F2D-4460-8531-C5CCB8D87006}" type="pres">
      <dgm:prSet presAssocID="{0759E3B1-F0E2-4308-A058-76729F566D3A}" presName="Image" presStyleLbl="fgImgPlace1" presStyleIdx="2"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34E1EDD-25FE-4CA8-B42A-7823A6808955}" type="pres">
      <dgm:prSet presAssocID="{0759E3B1-F0E2-4308-A058-76729F566D3A}" presName="Child3" presStyleLbl="revTx" presStyleIdx="2" presStyleCnt="4" custLinFactX="-99512" custLinFactNeighborX="-100000">
        <dgm:presLayoutVars>
          <dgm:chMax val="0"/>
          <dgm:chPref val="0"/>
          <dgm:bulletEnabled val="1"/>
        </dgm:presLayoutVars>
      </dgm:prSet>
      <dgm:spPr/>
      <dgm:t>
        <a:bodyPr/>
        <a:lstStyle/>
        <a:p>
          <a:endParaRPr lang="en-US"/>
        </a:p>
      </dgm:t>
    </dgm:pt>
    <dgm:pt modelId="{7B373970-7F0B-4D3A-A95F-ABC1D312F23F}" type="pres">
      <dgm:prSet presAssocID="{913D7CA5-AB26-4732-A680-D712F4AA50F4}" presName="Image4" presStyleCnt="0"/>
      <dgm:spPr/>
    </dgm:pt>
    <dgm:pt modelId="{946AB084-3A44-43A1-9D8C-1A09B585F5DD}" type="pres">
      <dgm:prSet presAssocID="{913D7CA5-AB26-4732-A680-D712F4AA50F4}" presName="Image" presStyleLbl="fgImgPlace1" presStyleIdx="3"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E8FA0F-6036-4355-AAAB-2698D78BEC12}" type="pres">
      <dgm:prSet presAssocID="{913D7CA5-AB26-4732-A680-D712F4AA50F4}" presName="Child4" presStyleLbl="revTx" presStyleIdx="3" presStyleCnt="4" custLinFactX="-99512" custLinFactNeighborX="-100000">
        <dgm:presLayoutVars>
          <dgm:chMax val="0"/>
          <dgm:chPref val="0"/>
          <dgm:bulletEnabled val="1"/>
        </dgm:presLayoutVars>
      </dgm:prSet>
      <dgm:spPr/>
      <dgm:t>
        <a:bodyPr/>
        <a:lstStyle/>
        <a:p>
          <a:endParaRPr lang="en-US"/>
        </a:p>
      </dgm:t>
    </dgm:pt>
  </dgm:ptLst>
  <dgm:cxnLst>
    <dgm:cxn modelId="{73DD904B-7EC3-46D6-B7CB-B269F6E70BF3}" type="presOf" srcId="{E266B74F-E2ED-43D1-AAC6-94A8198E375B}" destId="{EE218AD7-2EA9-46A4-A3AA-9E3958658351}" srcOrd="0" destOrd="0" presId="urn:microsoft.com/office/officeart/2011/layout/RadialPictureList"/>
    <dgm:cxn modelId="{4FFC0098-64FF-439A-8514-86C4C07CCA23}" srcId="{374EE745-5C26-452B-9781-E5B8B0857C1A}" destId="{0759E3B1-F0E2-4308-A058-76729F566D3A}" srcOrd="2" destOrd="0" parTransId="{A32D36DE-58B5-4364-857C-4368C97F40DB}" sibTransId="{EA645830-3981-48F2-BB42-361CAA3F752E}"/>
    <dgm:cxn modelId="{9760E9B9-CCE7-4CF5-8B18-DA8EB02118F6}" type="presOf" srcId="{0759E3B1-F0E2-4308-A058-76729F566D3A}" destId="{934E1EDD-25FE-4CA8-B42A-7823A6808955}" srcOrd="0" destOrd="0" presId="urn:microsoft.com/office/officeart/2011/layout/RadialPictureList"/>
    <dgm:cxn modelId="{91F5FD8C-5FA0-48F8-900B-E6021660A303}" srcId="{374EE745-5C26-452B-9781-E5B8B0857C1A}" destId="{4B96F7D2-5139-41C5-A48A-CA8ED2BCC9A6}" srcOrd="0" destOrd="0" parTransId="{6F1FCE4D-B214-4256-92C5-E8F38F9C052A}" sibTransId="{5D7431CB-0E89-4263-A423-397F85FD9005}"/>
    <dgm:cxn modelId="{9E337FD3-AC88-4F1B-B9FC-D40C7F8C9585}" type="presOf" srcId="{374EE745-5C26-452B-9781-E5B8B0857C1A}" destId="{BA0C181B-9F17-41D5-B990-78B5F9639DBA}" srcOrd="0" destOrd="0" presId="urn:microsoft.com/office/officeart/2011/layout/RadialPictureList"/>
    <dgm:cxn modelId="{E1B97EFF-388A-44D1-9B4F-CE6784D16189}" type="presOf" srcId="{4B96F7D2-5139-41C5-A48A-CA8ED2BCC9A6}" destId="{712EB1A5-7EF1-4F95-BE3A-1216738AE1EC}" srcOrd="0" destOrd="0" presId="urn:microsoft.com/office/officeart/2011/layout/RadialPictureList"/>
    <dgm:cxn modelId="{BD8F42C2-B26F-40BA-807F-DB7355B04866}" type="presOf" srcId="{913D7CA5-AB26-4732-A680-D712F4AA50F4}" destId="{F9E8FA0F-6036-4355-AAAB-2698D78BEC12}" srcOrd="0" destOrd="0" presId="urn:microsoft.com/office/officeart/2011/layout/RadialPictureList"/>
    <dgm:cxn modelId="{22125082-C146-4406-ADB7-E6572F0B815B}" srcId="{374EE745-5C26-452B-9781-E5B8B0857C1A}" destId="{D49B290D-7547-4683-AE57-69D2CF2A10B7}" srcOrd="1" destOrd="0" parTransId="{BC93D0E3-F21D-42B3-B1FD-06FFCD9C7F2E}" sibTransId="{215A0460-A1B4-4A85-B779-6656F7F15DD8}"/>
    <dgm:cxn modelId="{BBF23AF2-CEF7-4014-834F-AEB653D40C78}" type="presOf" srcId="{D49B290D-7547-4683-AE57-69D2CF2A10B7}" destId="{3590F59E-DFA9-4089-BDBC-DD39CE9AD61B}" srcOrd="0" destOrd="0" presId="urn:microsoft.com/office/officeart/2011/layout/RadialPictureList"/>
    <dgm:cxn modelId="{53263603-625F-45B7-8C69-83A96A063596}" srcId="{374EE745-5C26-452B-9781-E5B8B0857C1A}" destId="{913D7CA5-AB26-4732-A680-D712F4AA50F4}" srcOrd="3" destOrd="0" parTransId="{2E71C904-CBF7-43EF-85C5-FC293F283D62}" sibTransId="{42335712-122B-4279-A147-BEED77617E62}"/>
    <dgm:cxn modelId="{89242D07-823E-4DEB-B1C4-32ACB8AF6A76}" srcId="{E266B74F-E2ED-43D1-AAC6-94A8198E375B}" destId="{374EE745-5C26-452B-9781-E5B8B0857C1A}" srcOrd="0" destOrd="0" parTransId="{34099124-7A8D-4709-B69B-ECD21574E5D8}" sibTransId="{9067520C-7185-4AE7-A54B-71C93CF2186E}"/>
    <dgm:cxn modelId="{B9424E60-F410-4294-B534-D8CAC5B0621D}" type="presParOf" srcId="{EE218AD7-2EA9-46A4-A3AA-9E3958658351}" destId="{BA0C181B-9F17-41D5-B990-78B5F9639DBA}" srcOrd="0" destOrd="0" presId="urn:microsoft.com/office/officeart/2011/layout/RadialPictureList"/>
    <dgm:cxn modelId="{8D5EA1CE-9CFE-4AED-8538-411BB262B023}" type="presParOf" srcId="{EE218AD7-2EA9-46A4-A3AA-9E3958658351}" destId="{1C9EB450-F065-4192-8C0D-450FF8F2CD88}" srcOrd="1" destOrd="0" presId="urn:microsoft.com/office/officeart/2011/layout/RadialPictureList"/>
    <dgm:cxn modelId="{B1C569AA-6E5F-4AB8-93A5-2450571EF896}" type="presParOf" srcId="{EE218AD7-2EA9-46A4-A3AA-9E3958658351}" destId="{7118A4A2-76B3-4E74-BBAD-D6F275ECE8BD}" srcOrd="2" destOrd="0" presId="urn:microsoft.com/office/officeart/2011/layout/RadialPictureList"/>
    <dgm:cxn modelId="{6D672753-563F-4095-BC4E-7DC992634C55}" type="presParOf" srcId="{EE218AD7-2EA9-46A4-A3AA-9E3958658351}" destId="{712EB1A5-7EF1-4F95-BE3A-1216738AE1EC}" srcOrd="3" destOrd="0" presId="urn:microsoft.com/office/officeart/2011/layout/RadialPictureList"/>
    <dgm:cxn modelId="{47502F8A-528E-479F-8FB9-130C37B50633}" type="presParOf" srcId="{EE218AD7-2EA9-46A4-A3AA-9E3958658351}" destId="{F2069F20-7D38-4373-842E-2C7D2ADD2D16}" srcOrd="4" destOrd="0" presId="urn:microsoft.com/office/officeart/2011/layout/RadialPictureList"/>
    <dgm:cxn modelId="{35949424-13D2-488B-BAFA-A4A7C6389000}" type="presParOf" srcId="{F2069F20-7D38-4373-842E-2C7D2ADD2D16}" destId="{D5ACE6BF-33F3-4AC7-9F80-6B2C67FD5E94}" srcOrd="0" destOrd="0" presId="urn:microsoft.com/office/officeart/2011/layout/RadialPictureList"/>
    <dgm:cxn modelId="{5876AEC6-235A-4F96-B1F1-6512F7DB3805}" type="presParOf" srcId="{EE218AD7-2EA9-46A4-A3AA-9E3958658351}" destId="{3590F59E-DFA9-4089-BDBC-DD39CE9AD61B}" srcOrd="5" destOrd="0" presId="urn:microsoft.com/office/officeart/2011/layout/RadialPictureList"/>
    <dgm:cxn modelId="{26B21566-A010-49CC-AA36-E73FE3B8D0E4}" type="presParOf" srcId="{EE218AD7-2EA9-46A4-A3AA-9E3958658351}" destId="{084295E3-BAD2-4C0E-8839-FFA014D019F5}" srcOrd="6" destOrd="0" presId="urn:microsoft.com/office/officeart/2011/layout/RadialPictureList"/>
    <dgm:cxn modelId="{18C7DBB5-E5CF-4638-9B35-49A1E3883A44}" type="presParOf" srcId="{084295E3-BAD2-4C0E-8839-FFA014D019F5}" destId="{087DCEF3-3F2D-4460-8531-C5CCB8D87006}" srcOrd="0" destOrd="0" presId="urn:microsoft.com/office/officeart/2011/layout/RadialPictureList"/>
    <dgm:cxn modelId="{0728C9E7-BEAA-48C5-94EF-7901AC8B4E91}" type="presParOf" srcId="{EE218AD7-2EA9-46A4-A3AA-9E3958658351}" destId="{934E1EDD-25FE-4CA8-B42A-7823A6808955}" srcOrd="7" destOrd="0" presId="urn:microsoft.com/office/officeart/2011/layout/RadialPictureList"/>
    <dgm:cxn modelId="{27319D9A-65AB-45AB-BBE1-2326CB8FE3C6}" type="presParOf" srcId="{EE218AD7-2EA9-46A4-A3AA-9E3958658351}" destId="{7B373970-7F0B-4D3A-A95F-ABC1D312F23F}" srcOrd="8" destOrd="0" presId="urn:microsoft.com/office/officeart/2011/layout/RadialPictureList"/>
    <dgm:cxn modelId="{9AEE501B-F720-497D-B58C-F835FC9DB055}" type="presParOf" srcId="{7B373970-7F0B-4D3A-A95F-ABC1D312F23F}" destId="{946AB084-3A44-43A1-9D8C-1A09B585F5DD}" srcOrd="0" destOrd="0" presId="urn:microsoft.com/office/officeart/2011/layout/RadialPictureList"/>
    <dgm:cxn modelId="{7B02D25C-5B87-4155-B95F-89FE4835791E}" type="presParOf" srcId="{EE218AD7-2EA9-46A4-A3AA-9E3958658351}" destId="{F9E8FA0F-6036-4355-AAAB-2698D78BEC12}"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66B74F-E2ED-43D1-AAC6-94A8198E375B}" type="doc">
      <dgm:prSet loTypeId="urn:microsoft.com/office/officeart/2011/layout/RadialPictureList" loCatId="picture" qsTypeId="urn:microsoft.com/office/officeart/2005/8/quickstyle/3d3" qsCatId="3D" csTypeId="urn:microsoft.com/office/officeart/2005/8/colors/accent1_2" csCatId="accent1" phldr="1"/>
      <dgm:spPr/>
      <dgm:t>
        <a:bodyPr/>
        <a:lstStyle/>
        <a:p>
          <a:endParaRPr lang="en-US"/>
        </a:p>
      </dgm:t>
    </dgm:pt>
    <dgm:pt modelId="{374EE745-5C26-452B-9781-E5B8B0857C1A}">
      <dgm:prSet phldrT="[Text]"/>
      <dgm:spPr/>
      <dgm:t>
        <a:bodyPr/>
        <a:lstStyle/>
        <a:p>
          <a:r>
            <a:rPr lang="en-US" b="1" dirty="0" smtClean="0"/>
            <a:t>Awarded Grant</a:t>
          </a:r>
          <a:endParaRPr lang="en-US" b="1" dirty="0"/>
        </a:p>
      </dgm:t>
    </dgm:pt>
    <dgm:pt modelId="{34099124-7A8D-4709-B69B-ECD21574E5D8}" type="parTrans" cxnId="{89242D07-823E-4DEB-B1C4-32ACB8AF6A76}">
      <dgm:prSet/>
      <dgm:spPr/>
      <dgm:t>
        <a:bodyPr/>
        <a:lstStyle/>
        <a:p>
          <a:endParaRPr lang="en-US"/>
        </a:p>
      </dgm:t>
    </dgm:pt>
    <dgm:pt modelId="{9067520C-7185-4AE7-A54B-71C93CF2186E}" type="sibTrans" cxnId="{89242D07-823E-4DEB-B1C4-32ACB8AF6A76}">
      <dgm:prSet/>
      <dgm:spPr/>
      <dgm:t>
        <a:bodyPr/>
        <a:lstStyle/>
        <a:p>
          <a:endParaRPr lang="en-US"/>
        </a:p>
      </dgm:t>
    </dgm:pt>
    <dgm:pt modelId="{4B96F7D2-5139-41C5-A48A-CA8ED2BCC9A6}">
      <dgm:prSet phldrT="[Text]"/>
      <dgm:spPr/>
      <dgm:t>
        <a:bodyPr/>
        <a:lstStyle/>
        <a:p>
          <a:r>
            <a:rPr lang="en-US" b="1" dirty="0" smtClean="0"/>
            <a:t>Pre-Contract Requirements</a:t>
          </a:r>
          <a:endParaRPr lang="en-US" b="1" dirty="0"/>
        </a:p>
      </dgm:t>
    </dgm:pt>
    <dgm:pt modelId="{6F1FCE4D-B214-4256-92C5-E8F38F9C052A}" type="parTrans" cxnId="{91F5FD8C-5FA0-48F8-900B-E6021660A303}">
      <dgm:prSet/>
      <dgm:spPr/>
      <dgm:t>
        <a:bodyPr/>
        <a:lstStyle/>
        <a:p>
          <a:endParaRPr lang="en-US"/>
        </a:p>
      </dgm:t>
    </dgm:pt>
    <dgm:pt modelId="{5D7431CB-0E89-4263-A423-397F85FD9005}" type="sibTrans" cxnId="{91F5FD8C-5FA0-48F8-900B-E6021660A303}">
      <dgm:prSet/>
      <dgm:spPr/>
      <dgm:t>
        <a:bodyPr/>
        <a:lstStyle/>
        <a:p>
          <a:endParaRPr lang="en-US"/>
        </a:p>
      </dgm:t>
    </dgm:pt>
    <dgm:pt modelId="{0759E3B1-F0E2-4308-A058-76729F566D3A}">
      <dgm:prSet phldrT="[Text]"/>
      <dgm:spPr/>
      <dgm:t>
        <a:bodyPr/>
        <a:lstStyle/>
        <a:p>
          <a:r>
            <a:rPr lang="en-US" b="1" dirty="0" smtClean="0">
              <a:solidFill>
                <a:schemeClr val="bg1"/>
              </a:solidFill>
            </a:rPr>
            <a:t>Timelines</a:t>
          </a:r>
          <a:endParaRPr lang="en-US" b="1" dirty="0">
            <a:solidFill>
              <a:schemeClr val="bg1"/>
            </a:solidFill>
          </a:endParaRPr>
        </a:p>
      </dgm:t>
    </dgm:pt>
    <dgm:pt modelId="{A32D36DE-58B5-4364-857C-4368C97F40DB}" type="parTrans" cxnId="{4FFC0098-64FF-439A-8514-86C4C07CCA23}">
      <dgm:prSet/>
      <dgm:spPr/>
      <dgm:t>
        <a:bodyPr/>
        <a:lstStyle/>
        <a:p>
          <a:endParaRPr lang="en-US"/>
        </a:p>
      </dgm:t>
    </dgm:pt>
    <dgm:pt modelId="{EA645830-3981-48F2-BB42-361CAA3F752E}" type="sibTrans" cxnId="{4FFC0098-64FF-439A-8514-86C4C07CCA23}">
      <dgm:prSet/>
      <dgm:spPr/>
      <dgm:t>
        <a:bodyPr/>
        <a:lstStyle/>
        <a:p>
          <a:endParaRPr lang="en-US"/>
        </a:p>
      </dgm:t>
    </dgm:pt>
    <dgm:pt modelId="{913D7CA5-AB26-4732-A680-D712F4AA50F4}">
      <dgm:prSet phldrT="[Text]"/>
      <dgm:spPr/>
      <dgm:t>
        <a:bodyPr/>
        <a:lstStyle/>
        <a:p>
          <a:r>
            <a:rPr lang="en-US" b="1" dirty="0" smtClean="0"/>
            <a:t>Goals</a:t>
          </a:r>
          <a:endParaRPr lang="en-US" b="1" dirty="0"/>
        </a:p>
      </dgm:t>
    </dgm:pt>
    <dgm:pt modelId="{2E71C904-CBF7-43EF-85C5-FC293F283D62}" type="parTrans" cxnId="{53263603-625F-45B7-8C69-83A96A063596}">
      <dgm:prSet/>
      <dgm:spPr/>
      <dgm:t>
        <a:bodyPr/>
        <a:lstStyle/>
        <a:p>
          <a:endParaRPr lang="en-US"/>
        </a:p>
      </dgm:t>
    </dgm:pt>
    <dgm:pt modelId="{42335712-122B-4279-A147-BEED77617E62}" type="sibTrans" cxnId="{53263603-625F-45B7-8C69-83A96A063596}">
      <dgm:prSet/>
      <dgm:spPr/>
      <dgm:t>
        <a:bodyPr/>
        <a:lstStyle/>
        <a:p>
          <a:endParaRPr lang="en-US"/>
        </a:p>
      </dgm:t>
    </dgm:pt>
    <dgm:pt modelId="{D49B290D-7547-4683-AE57-69D2CF2A10B7}">
      <dgm:prSet phldrT="[Text]"/>
      <dgm:spPr/>
      <dgm:t>
        <a:bodyPr/>
        <a:lstStyle/>
        <a:p>
          <a:r>
            <a:rPr lang="en-US" b="1" dirty="0" smtClean="0"/>
            <a:t>Kick Off Meeting</a:t>
          </a:r>
          <a:endParaRPr lang="en-US" b="1" dirty="0"/>
        </a:p>
      </dgm:t>
    </dgm:pt>
    <dgm:pt modelId="{BC93D0E3-F21D-42B3-B1FD-06FFCD9C7F2E}" type="parTrans" cxnId="{22125082-C146-4406-ADB7-E6572F0B815B}">
      <dgm:prSet/>
      <dgm:spPr/>
      <dgm:t>
        <a:bodyPr/>
        <a:lstStyle/>
        <a:p>
          <a:endParaRPr lang="en-US"/>
        </a:p>
      </dgm:t>
    </dgm:pt>
    <dgm:pt modelId="{215A0460-A1B4-4A85-B779-6656F7F15DD8}" type="sibTrans" cxnId="{22125082-C146-4406-ADB7-E6572F0B815B}">
      <dgm:prSet/>
      <dgm:spPr/>
      <dgm:t>
        <a:bodyPr/>
        <a:lstStyle/>
        <a:p>
          <a:endParaRPr lang="en-US"/>
        </a:p>
      </dgm:t>
    </dgm:pt>
    <dgm:pt modelId="{EE218AD7-2EA9-46A4-A3AA-9E3958658351}" type="pres">
      <dgm:prSet presAssocID="{E266B74F-E2ED-43D1-AAC6-94A8198E375B}" presName="Name0" presStyleCnt="0">
        <dgm:presLayoutVars>
          <dgm:chMax val="1"/>
          <dgm:chPref val="1"/>
          <dgm:dir/>
          <dgm:resizeHandles/>
        </dgm:presLayoutVars>
      </dgm:prSet>
      <dgm:spPr/>
      <dgm:t>
        <a:bodyPr/>
        <a:lstStyle/>
        <a:p>
          <a:endParaRPr lang="en-US"/>
        </a:p>
      </dgm:t>
    </dgm:pt>
    <dgm:pt modelId="{BA0C181B-9F17-41D5-B990-78B5F9639DBA}" type="pres">
      <dgm:prSet presAssocID="{374EE745-5C26-452B-9781-E5B8B0857C1A}" presName="Parent" presStyleLbl="node1" presStyleIdx="0" presStyleCnt="2" custLinFactX="-51686" custLinFactNeighborX="-100000">
        <dgm:presLayoutVars>
          <dgm:chMax val="4"/>
          <dgm:chPref val="3"/>
        </dgm:presLayoutVars>
      </dgm:prSet>
      <dgm:spPr/>
      <dgm:t>
        <a:bodyPr/>
        <a:lstStyle/>
        <a:p>
          <a:endParaRPr lang="en-US"/>
        </a:p>
      </dgm:t>
    </dgm:pt>
    <dgm:pt modelId="{1C9EB450-F065-4192-8C0D-450FF8F2CD88}" type="pres">
      <dgm:prSet presAssocID="{4B96F7D2-5139-41C5-A48A-CA8ED2BCC9A6}" presName="Accent" presStyleLbl="node1" presStyleIdx="1" presStyleCnt="2" custLinFactNeighborX="-73919" custLinFactNeighborY="819"/>
      <dgm:spPr/>
    </dgm:pt>
    <dgm:pt modelId="{7118A4A2-76B3-4E74-BBAD-D6F275ECE8BD}" type="pres">
      <dgm:prSet presAssocID="{4B96F7D2-5139-41C5-A48A-CA8ED2BCC9A6}" presName="Image1" presStyleLbl="fgImgPlace1" presStyleIdx="0"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12EB1A5-7EF1-4F95-BE3A-1216738AE1EC}" type="pres">
      <dgm:prSet presAssocID="{4B96F7D2-5139-41C5-A48A-CA8ED2BCC9A6}" presName="Child1" presStyleLbl="revTx" presStyleIdx="0" presStyleCnt="4" custScaleX="106425" custLinFactX="-100000" custLinFactNeighborX="-111484">
        <dgm:presLayoutVars>
          <dgm:chMax val="0"/>
          <dgm:chPref val="0"/>
          <dgm:bulletEnabled val="1"/>
        </dgm:presLayoutVars>
      </dgm:prSet>
      <dgm:spPr/>
      <dgm:t>
        <a:bodyPr/>
        <a:lstStyle/>
        <a:p>
          <a:endParaRPr lang="en-US"/>
        </a:p>
      </dgm:t>
    </dgm:pt>
    <dgm:pt modelId="{F2069F20-7D38-4373-842E-2C7D2ADD2D16}" type="pres">
      <dgm:prSet presAssocID="{D49B290D-7547-4683-AE57-69D2CF2A10B7}" presName="Image2" presStyleCnt="0"/>
      <dgm:spPr/>
    </dgm:pt>
    <dgm:pt modelId="{D5ACE6BF-33F3-4AC7-9F80-6B2C67FD5E94}" type="pres">
      <dgm:prSet presAssocID="{D49B290D-7547-4683-AE57-69D2CF2A10B7}" presName="Image" presStyleLbl="fgImgPlace1" presStyleIdx="1" presStyleCnt="4" custLinFactX="-100000" custLinFactNeighborX="-1737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590F59E-DFA9-4089-BDBC-DD39CE9AD61B}" type="pres">
      <dgm:prSet presAssocID="{D49B290D-7547-4683-AE57-69D2CF2A10B7}" presName="Child2" presStyleLbl="revTx" presStyleIdx="1" presStyleCnt="4" custLinFactX="-99512" custLinFactNeighborX="-100000">
        <dgm:presLayoutVars>
          <dgm:chMax val="0"/>
          <dgm:chPref val="0"/>
          <dgm:bulletEnabled val="1"/>
        </dgm:presLayoutVars>
      </dgm:prSet>
      <dgm:spPr/>
      <dgm:t>
        <a:bodyPr/>
        <a:lstStyle/>
        <a:p>
          <a:endParaRPr lang="en-US"/>
        </a:p>
      </dgm:t>
    </dgm:pt>
    <dgm:pt modelId="{084295E3-BAD2-4C0E-8839-FFA014D019F5}" type="pres">
      <dgm:prSet presAssocID="{0759E3B1-F0E2-4308-A058-76729F566D3A}" presName="Image3" presStyleCnt="0"/>
      <dgm:spPr/>
    </dgm:pt>
    <dgm:pt modelId="{087DCEF3-3F2D-4460-8531-C5CCB8D87006}" type="pres">
      <dgm:prSet presAssocID="{0759E3B1-F0E2-4308-A058-76729F566D3A}" presName="Image" presStyleLbl="fgImgPlace1" presStyleIdx="2"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34E1EDD-25FE-4CA8-B42A-7823A6808955}" type="pres">
      <dgm:prSet presAssocID="{0759E3B1-F0E2-4308-A058-76729F566D3A}" presName="Child3" presStyleLbl="revTx" presStyleIdx="2" presStyleCnt="4" custLinFactX="-99436" custLinFactNeighborX="-100000" custLinFactNeighborY="-12668">
        <dgm:presLayoutVars>
          <dgm:chMax val="0"/>
          <dgm:chPref val="0"/>
          <dgm:bulletEnabled val="1"/>
        </dgm:presLayoutVars>
      </dgm:prSet>
      <dgm:spPr/>
      <dgm:t>
        <a:bodyPr/>
        <a:lstStyle/>
        <a:p>
          <a:endParaRPr lang="en-US"/>
        </a:p>
      </dgm:t>
    </dgm:pt>
    <dgm:pt modelId="{7B373970-7F0B-4D3A-A95F-ABC1D312F23F}" type="pres">
      <dgm:prSet presAssocID="{913D7CA5-AB26-4732-A680-D712F4AA50F4}" presName="Image4" presStyleCnt="0"/>
      <dgm:spPr/>
    </dgm:pt>
    <dgm:pt modelId="{946AB084-3A44-43A1-9D8C-1A09B585F5DD}" type="pres">
      <dgm:prSet presAssocID="{913D7CA5-AB26-4732-A680-D712F4AA50F4}" presName="Image" presStyleLbl="fgImgPlace1" presStyleIdx="3"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E8FA0F-6036-4355-AAAB-2698D78BEC12}" type="pres">
      <dgm:prSet presAssocID="{913D7CA5-AB26-4732-A680-D712F4AA50F4}" presName="Child4" presStyleLbl="revTx" presStyleIdx="3" presStyleCnt="4" custLinFactX="-99512" custLinFactNeighborX="-100000">
        <dgm:presLayoutVars>
          <dgm:chMax val="0"/>
          <dgm:chPref val="0"/>
          <dgm:bulletEnabled val="1"/>
        </dgm:presLayoutVars>
      </dgm:prSet>
      <dgm:spPr/>
      <dgm:t>
        <a:bodyPr/>
        <a:lstStyle/>
        <a:p>
          <a:endParaRPr lang="en-US"/>
        </a:p>
      </dgm:t>
    </dgm:pt>
  </dgm:ptLst>
  <dgm:cxnLst>
    <dgm:cxn modelId="{73DD904B-7EC3-46D6-B7CB-B269F6E70BF3}" type="presOf" srcId="{E266B74F-E2ED-43D1-AAC6-94A8198E375B}" destId="{EE218AD7-2EA9-46A4-A3AA-9E3958658351}" srcOrd="0" destOrd="0" presId="urn:microsoft.com/office/officeart/2011/layout/RadialPictureList"/>
    <dgm:cxn modelId="{4FFC0098-64FF-439A-8514-86C4C07CCA23}" srcId="{374EE745-5C26-452B-9781-E5B8B0857C1A}" destId="{0759E3B1-F0E2-4308-A058-76729F566D3A}" srcOrd="2" destOrd="0" parTransId="{A32D36DE-58B5-4364-857C-4368C97F40DB}" sibTransId="{EA645830-3981-48F2-BB42-361CAA3F752E}"/>
    <dgm:cxn modelId="{9760E9B9-CCE7-4CF5-8B18-DA8EB02118F6}" type="presOf" srcId="{0759E3B1-F0E2-4308-A058-76729F566D3A}" destId="{934E1EDD-25FE-4CA8-B42A-7823A6808955}" srcOrd="0" destOrd="0" presId="urn:microsoft.com/office/officeart/2011/layout/RadialPictureList"/>
    <dgm:cxn modelId="{91F5FD8C-5FA0-48F8-900B-E6021660A303}" srcId="{374EE745-5C26-452B-9781-E5B8B0857C1A}" destId="{4B96F7D2-5139-41C5-A48A-CA8ED2BCC9A6}" srcOrd="0" destOrd="0" parTransId="{6F1FCE4D-B214-4256-92C5-E8F38F9C052A}" sibTransId="{5D7431CB-0E89-4263-A423-397F85FD9005}"/>
    <dgm:cxn modelId="{9E337FD3-AC88-4F1B-B9FC-D40C7F8C9585}" type="presOf" srcId="{374EE745-5C26-452B-9781-E5B8B0857C1A}" destId="{BA0C181B-9F17-41D5-B990-78B5F9639DBA}" srcOrd="0" destOrd="0" presId="urn:microsoft.com/office/officeart/2011/layout/RadialPictureList"/>
    <dgm:cxn modelId="{E1B97EFF-388A-44D1-9B4F-CE6784D16189}" type="presOf" srcId="{4B96F7D2-5139-41C5-A48A-CA8ED2BCC9A6}" destId="{712EB1A5-7EF1-4F95-BE3A-1216738AE1EC}" srcOrd="0" destOrd="0" presId="urn:microsoft.com/office/officeart/2011/layout/RadialPictureList"/>
    <dgm:cxn modelId="{BD8F42C2-B26F-40BA-807F-DB7355B04866}" type="presOf" srcId="{913D7CA5-AB26-4732-A680-D712F4AA50F4}" destId="{F9E8FA0F-6036-4355-AAAB-2698D78BEC12}" srcOrd="0" destOrd="0" presId="urn:microsoft.com/office/officeart/2011/layout/RadialPictureList"/>
    <dgm:cxn modelId="{22125082-C146-4406-ADB7-E6572F0B815B}" srcId="{374EE745-5C26-452B-9781-E5B8B0857C1A}" destId="{D49B290D-7547-4683-AE57-69D2CF2A10B7}" srcOrd="1" destOrd="0" parTransId="{BC93D0E3-F21D-42B3-B1FD-06FFCD9C7F2E}" sibTransId="{215A0460-A1B4-4A85-B779-6656F7F15DD8}"/>
    <dgm:cxn modelId="{BBF23AF2-CEF7-4014-834F-AEB653D40C78}" type="presOf" srcId="{D49B290D-7547-4683-AE57-69D2CF2A10B7}" destId="{3590F59E-DFA9-4089-BDBC-DD39CE9AD61B}" srcOrd="0" destOrd="0" presId="urn:microsoft.com/office/officeart/2011/layout/RadialPictureList"/>
    <dgm:cxn modelId="{53263603-625F-45B7-8C69-83A96A063596}" srcId="{374EE745-5C26-452B-9781-E5B8B0857C1A}" destId="{913D7CA5-AB26-4732-A680-D712F4AA50F4}" srcOrd="3" destOrd="0" parTransId="{2E71C904-CBF7-43EF-85C5-FC293F283D62}" sibTransId="{42335712-122B-4279-A147-BEED77617E62}"/>
    <dgm:cxn modelId="{89242D07-823E-4DEB-B1C4-32ACB8AF6A76}" srcId="{E266B74F-E2ED-43D1-AAC6-94A8198E375B}" destId="{374EE745-5C26-452B-9781-E5B8B0857C1A}" srcOrd="0" destOrd="0" parTransId="{34099124-7A8D-4709-B69B-ECD21574E5D8}" sibTransId="{9067520C-7185-4AE7-A54B-71C93CF2186E}"/>
    <dgm:cxn modelId="{B9424E60-F410-4294-B534-D8CAC5B0621D}" type="presParOf" srcId="{EE218AD7-2EA9-46A4-A3AA-9E3958658351}" destId="{BA0C181B-9F17-41D5-B990-78B5F9639DBA}" srcOrd="0" destOrd="0" presId="urn:microsoft.com/office/officeart/2011/layout/RadialPictureList"/>
    <dgm:cxn modelId="{8D5EA1CE-9CFE-4AED-8538-411BB262B023}" type="presParOf" srcId="{EE218AD7-2EA9-46A4-A3AA-9E3958658351}" destId="{1C9EB450-F065-4192-8C0D-450FF8F2CD88}" srcOrd="1" destOrd="0" presId="urn:microsoft.com/office/officeart/2011/layout/RadialPictureList"/>
    <dgm:cxn modelId="{B1C569AA-6E5F-4AB8-93A5-2450571EF896}" type="presParOf" srcId="{EE218AD7-2EA9-46A4-A3AA-9E3958658351}" destId="{7118A4A2-76B3-4E74-BBAD-D6F275ECE8BD}" srcOrd="2" destOrd="0" presId="urn:microsoft.com/office/officeart/2011/layout/RadialPictureList"/>
    <dgm:cxn modelId="{6D672753-563F-4095-BC4E-7DC992634C55}" type="presParOf" srcId="{EE218AD7-2EA9-46A4-A3AA-9E3958658351}" destId="{712EB1A5-7EF1-4F95-BE3A-1216738AE1EC}" srcOrd="3" destOrd="0" presId="urn:microsoft.com/office/officeart/2011/layout/RadialPictureList"/>
    <dgm:cxn modelId="{47502F8A-528E-479F-8FB9-130C37B50633}" type="presParOf" srcId="{EE218AD7-2EA9-46A4-A3AA-9E3958658351}" destId="{F2069F20-7D38-4373-842E-2C7D2ADD2D16}" srcOrd="4" destOrd="0" presId="urn:microsoft.com/office/officeart/2011/layout/RadialPictureList"/>
    <dgm:cxn modelId="{35949424-13D2-488B-BAFA-A4A7C6389000}" type="presParOf" srcId="{F2069F20-7D38-4373-842E-2C7D2ADD2D16}" destId="{D5ACE6BF-33F3-4AC7-9F80-6B2C67FD5E94}" srcOrd="0" destOrd="0" presId="urn:microsoft.com/office/officeart/2011/layout/RadialPictureList"/>
    <dgm:cxn modelId="{5876AEC6-235A-4F96-B1F1-6512F7DB3805}" type="presParOf" srcId="{EE218AD7-2EA9-46A4-A3AA-9E3958658351}" destId="{3590F59E-DFA9-4089-BDBC-DD39CE9AD61B}" srcOrd="5" destOrd="0" presId="urn:microsoft.com/office/officeart/2011/layout/RadialPictureList"/>
    <dgm:cxn modelId="{26B21566-A010-49CC-AA36-E73FE3B8D0E4}" type="presParOf" srcId="{EE218AD7-2EA9-46A4-A3AA-9E3958658351}" destId="{084295E3-BAD2-4C0E-8839-FFA014D019F5}" srcOrd="6" destOrd="0" presId="urn:microsoft.com/office/officeart/2011/layout/RadialPictureList"/>
    <dgm:cxn modelId="{18C7DBB5-E5CF-4638-9B35-49A1E3883A44}" type="presParOf" srcId="{084295E3-BAD2-4C0E-8839-FFA014D019F5}" destId="{087DCEF3-3F2D-4460-8531-C5CCB8D87006}" srcOrd="0" destOrd="0" presId="urn:microsoft.com/office/officeart/2011/layout/RadialPictureList"/>
    <dgm:cxn modelId="{0728C9E7-BEAA-48C5-94EF-7901AC8B4E91}" type="presParOf" srcId="{EE218AD7-2EA9-46A4-A3AA-9E3958658351}" destId="{934E1EDD-25FE-4CA8-B42A-7823A6808955}" srcOrd="7" destOrd="0" presId="urn:microsoft.com/office/officeart/2011/layout/RadialPictureList"/>
    <dgm:cxn modelId="{27319D9A-65AB-45AB-BBE1-2326CB8FE3C6}" type="presParOf" srcId="{EE218AD7-2EA9-46A4-A3AA-9E3958658351}" destId="{7B373970-7F0B-4D3A-A95F-ABC1D312F23F}" srcOrd="8" destOrd="0" presId="urn:microsoft.com/office/officeart/2011/layout/RadialPictureList"/>
    <dgm:cxn modelId="{9AEE501B-F720-497D-B58C-F835FC9DB055}" type="presParOf" srcId="{7B373970-7F0B-4D3A-A95F-ABC1D312F23F}" destId="{946AB084-3A44-43A1-9D8C-1A09B585F5DD}" srcOrd="0" destOrd="0" presId="urn:microsoft.com/office/officeart/2011/layout/RadialPictureList"/>
    <dgm:cxn modelId="{7B02D25C-5B87-4155-B95F-89FE4835791E}" type="presParOf" srcId="{EE218AD7-2EA9-46A4-A3AA-9E3958658351}" destId="{F9E8FA0F-6036-4355-AAAB-2698D78BEC12}"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66B74F-E2ED-43D1-AAC6-94A8198E375B}" type="doc">
      <dgm:prSet loTypeId="urn:microsoft.com/office/officeart/2011/layout/RadialPictureList" loCatId="picture" qsTypeId="urn:microsoft.com/office/officeart/2005/8/quickstyle/3d3" qsCatId="3D" csTypeId="urn:microsoft.com/office/officeart/2005/8/colors/accent1_2" csCatId="accent1" phldr="1"/>
      <dgm:spPr/>
      <dgm:t>
        <a:bodyPr/>
        <a:lstStyle/>
        <a:p>
          <a:endParaRPr lang="en-US"/>
        </a:p>
      </dgm:t>
    </dgm:pt>
    <dgm:pt modelId="{374EE745-5C26-452B-9781-E5B8B0857C1A}">
      <dgm:prSet phldrT="[Text]"/>
      <dgm:spPr/>
      <dgm:t>
        <a:bodyPr/>
        <a:lstStyle/>
        <a:p>
          <a:r>
            <a:rPr lang="en-US" b="1" dirty="0" smtClean="0"/>
            <a:t>Awarded Grant</a:t>
          </a:r>
          <a:endParaRPr lang="en-US" b="1" dirty="0"/>
        </a:p>
      </dgm:t>
    </dgm:pt>
    <dgm:pt modelId="{34099124-7A8D-4709-B69B-ECD21574E5D8}" type="parTrans" cxnId="{89242D07-823E-4DEB-B1C4-32ACB8AF6A76}">
      <dgm:prSet/>
      <dgm:spPr/>
      <dgm:t>
        <a:bodyPr/>
        <a:lstStyle/>
        <a:p>
          <a:endParaRPr lang="en-US"/>
        </a:p>
      </dgm:t>
    </dgm:pt>
    <dgm:pt modelId="{9067520C-7185-4AE7-A54B-71C93CF2186E}" type="sibTrans" cxnId="{89242D07-823E-4DEB-B1C4-32ACB8AF6A76}">
      <dgm:prSet/>
      <dgm:spPr/>
      <dgm:t>
        <a:bodyPr/>
        <a:lstStyle/>
        <a:p>
          <a:endParaRPr lang="en-US"/>
        </a:p>
      </dgm:t>
    </dgm:pt>
    <dgm:pt modelId="{4B96F7D2-5139-41C5-A48A-CA8ED2BCC9A6}">
      <dgm:prSet phldrT="[Text]"/>
      <dgm:spPr/>
      <dgm:t>
        <a:bodyPr/>
        <a:lstStyle/>
        <a:p>
          <a:r>
            <a:rPr lang="en-US" b="1" dirty="0" smtClean="0"/>
            <a:t>Pre-Contract Requirements</a:t>
          </a:r>
          <a:endParaRPr lang="en-US" b="1" dirty="0"/>
        </a:p>
      </dgm:t>
    </dgm:pt>
    <dgm:pt modelId="{6F1FCE4D-B214-4256-92C5-E8F38F9C052A}" type="parTrans" cxnId="{91F5FD8C-5FA0-48F8-900B-E6021660A303}">
      <dgm:prSet/>
      <dgm:spPr/>
      <dgm:t>
        <a:bodyPr/>
        <a:lstStyle/>
        <a:p>
          <a:endParaRPr lang="en-US"/>
        </a:p>
      </dgm:t>
    </dgm:pt>
    <dgm:pt modelId="{5D7431CB-0E89-4263-A423-397F85FD9005}" type="sibTrans" cxnId="{91F5FD8C-5FA0-48F8-900B-E6021660A303}">
      <dgm:prSet/>
      <dgm:spPr/>
      <dgm:t>
        <a:bodyPr/>
        <a:lstStyle/>
        <a:p>
          <a:endParaRPr lang="en-US"/>
        </a:p>
      </dgm:t>
    </dgm:pt>
    <dgm:pt modelId="{0759E3B1-F0E2-4308-A058-76729F566D3A}">
      <dgm:prSet phldrT="[Text]"/>
      <dgm:spPr/>
      <dgm:t>
        <a:bodyPr/>
        <a:lstStyle/>
        <a:p>
          <a:r>
            <a:rPr lang="en-US" b="1" dirty="0" smtClean="0"/>
            <a:t>Timelines</a:t>
          </a:r>
          <a:endParaRPr lang="en-US" b="1" dirty="0"/>
        </a:p>
      </dgm:t>
    </dgm:pt>
    <dgm:pt modelId="{A32D36DE-58B5-4364-857C-4368C97F40DB}" type="parTrans" cxnId="{4FFC0098-64FF-439A-8514-86C4C07CCA23}">
      <dgm:prSet/>
      <dgm:spPr/>
      <dgm:t>
        <a:bodyPr/>
        <a:lstStyle/>
        <a:p>
          <a:endParaRPr lang="en-US"/>
        </a:p>
      </dgm:t>
    </dgm:pt>
    <dgm:pt modelId="{EA645830-3981-48F2-BB42-361CAA3F752E}" type="sibTrans" cxnId="{4FFC0098-64FF-439A-8514-86C4C07CCA23}">
      <dgm:prSet/>
      <dgm:spPr/>
      <dgm:t>
        <a:bodyPr/>
        <a:lstStyle/>
        <a:p>
          <a:endParaRPr lang="en-US"/>
        </a:p>
      </dgm:t>
    </dgm:pt>
    <dgm:pt modelId="{913D7CA5-AB26-4732-A680-D712F4AA50F4}">
      <dgm:prSet phldrT="[Text]"/>
      <dgm:spPr/>
      <dgm:t>
        <a:bodyPr/>
        <a:lstStyle/>
        <a:p>
          <a:r>
            <a:rPr lang="en-US" b="1" dirty="0" smtClean="0">
              <a:solidFill>
                <a:schemeClr val="bg1"/>
              </a:solidFill>
            </a:rPr>
            <a:t>Goals</a:t>
          </a:r>
          <a:endParaRPr lang="en-US" b="1" dirty="0">
            <a:solidFill>
              <a:schemeClr val="bg1"/>
            </a:solidFill>
          </a:endParaRPr>
        </a:p>
      </dgm:t>
    </dgm:pt>
    <dgm:pt modelId="{2E71C904-CBF7-43EF-85C5-FC293F283D62}" type="parTrans" cxnId="{53263603-625F-45B7-8C69-83A96A063596}">
      <dgm:prSet/>
      <dgm:spPr/>
      <dgm:t>
        <a:bodyPr/>
        <a:lstStyle/>
        <a:p>
          <a:endParaRPr lang="en-US"/>
        </a:p>
      </dgm:t>
    </dgm:pt>
    <dgm:pt modelId="{42335712-122B-4279-A147-BEED77617E62}" type="sibTrans" cxnId="{53263603-625F-45B7-8C69-83A96A063596}">
      <dgm:prSet/>
      <dgm:spPr/>
      <dgm:t>
        <a:bodyPr/>
        <a:lstStyle/>
        <a:p>
          <a:endParaRPr lang="en-US"/>
        </a:p>
      </dgm:t>
    </dgm:pt>
    <dgm:pt modelId="{D49B290D-7547-4683-AE57-69D2CF2A10B7}">
      <dgm:prSet phldrT="[Text]"/>
      <dgm:spPr/>
      <dgm:t>
        <a:bodyPr/>
        <a:lstStyle/>
        <a:p>
          <a:r>
            <a:rPr lang="en-US" b="1" dirty="0" smtClean="0"/>
            <a:t>Kick Off Meeting</a:t>
          </a:r>
          <a:endParaRPr lang="en-US" b="1" dirty="0"/>
        </a:p>
      </dgm:t>
    </dgm:pt>
    <dgm:pt modelId="{BC93D0E3-F21D-42B3-B1FD-06FFCD9C7F2E}" type="parTrans" cxnId="{22125082-C146-4406-ADB7-E6572F0B815B}">
      <dgm:prSet/>
      <dgm:spPr/>
      <dgm:t>
        <a:bodyPr/>
        <a:lstStyle/>
        <a:p>
          <a:endParaRPr lang="en-US"/>
        </a:p>
      </dgm:t>
    </dgm:pt>
    <dgm:pt modelId="{215A0460-A1B4-4A85-B779-6656F7F15DD8}" type="sibTrans" cxnId="{22125082-C146-4406-ADB7-E6572F0B815B}">
      <dgm:prSet/>
      <dgm:spPr/>
      <dgm:t>
        <a:bodyPr/>
        <a:lstStyle/>
        <a:p>
          <a:endParaRPr lang="en-US"/>
        </a:p>
      </dgm:t>
    </dgm:pt>
    <dgm:pt modelId="{EE218AD7-2EA9-46A4-A3AA-9E3958658351}" type="pres">
      <dgm:prSet presAssocID="{E266B74F-E2ED-43D1-AAC6-94A8198E375B}" presName="Name0" presStyleCnt="0">
        <dgm:presLayoutVars>
          <dgm:chMax val="1"/>
          <dgm:chPref val="1"/>
          <dgm:dir/>
          <dgm:resizeHandles/>
        </dgm:presLayoutVars>
      </dgm:prSet>
      <dgm:spPr/>
      <dgm:t>
        <a:bodyPr/>
        <a:lstStyle/>
        <a:p>
          <a:endParaRPr lang="en-US"/>
        </a:p>
      </dgm:t>
    </dgm:pt>
    <dgm:pt modelId="{BA0C181B-9F17-41D5-B990-78B5F9639DBA}" type="pres">
      <dgm:prSet presAssocID="{374EE745-5C26-452B-9781-E5B8B0857C1A}" presName="Parent" presStyleLbl="node1" presStyleIdx="0" presStyleCnt="2" custLinFactX="-51686" custLinFactNeighborX="-100000">
        <dgm:presLayoutVars>
          <dgm:chMax val="4"/>
          <dgm:chPref val="3"/>
        </dgm:presLayoutVars>
      </dgm:prSet>
      <dgm:spPr/>
      <dgm:t>
        <a:bodyPr/>
        <a:lstStyle/>
        <a:p>
          <a:endParaRPr lang="en-US"/>
        </a:p>
      </dgm:t>
    </dgm:pt>
    <dgm:pt modelId="{1C9EB450-F065-4192-8C0D-450FF8F2CD88}" type="pres">
      <dgm:prSet presAssocID="{4B96F7D2-5139-41C5-A48A-CA8ED2BCC9A6}" presName="Accent" presStyleLbl="node1" presStyleIdx="1" presStyleCnt="2" custLinFactNeighborX="-73919" custLinFactNeighborY="819"/>
      <dgm:spPr/>
    </dgm:pt>
    <dgm:pt modelId="{7118A4A2-76B3-4E74-BBAD-D6F275ECE8BD}" type="pres">
      <dgm:prSet presAssocID="{4B96F7D2-5139-41C5-A48A-CA8ED2BCC9A6}" presName="Image1" presStyleLbl="fgImgPlace1" presStyleIdx="0"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12EB1A5-7EF1-4F95-BE3A-1216738AE1EC}" type="pres">
      <dgm:prSet presAssocID="{4B96F7D2-5139-41C5-A48A-CA8ED2BCC9A6}" presName="Child1" presStyleLbl="revTx" presStyleIdx="0" presStyleCnt="4" custScaleX="106425" custLinFactX="-100000" custLinFactNeighborX="-111484">
        <dgm:presLayoutVars>
          <dgm:chMax val="0"/>
          <dgm:chPref val="0"/>
          <dgm:bulletEnabled val="1"/>
        </dgm:presLayoutVars>
      </dgm:prSet>
      <dgm:spPr/>
      <dgm:t>
        <a:bodyPr/>
        <a:lstStyle/>
        <a:p>
          <a:endParaRPr lang="en-US"/>
        </a:p>
      </dgm:t>
    </dgm:pt>
    <dgm:pt modelId="{F2069F20-7D38-4373-842E-2C7D2ADD2D16}" type="pres">
      <dgm:prSet presAssocID="{D49B290D-7547-4683-AE57-69D2CF2A10B7}" presName="Image2" presStyleCnt="0"/>
      <dgm:spPr/>
    </dgm:pt>
    <dgm:pt modelId="{D5ACE6BF-33F3-4AC7-9F80-6B2C67FD5E94}" type="pres">
      <dgm:prSet presAssocID="{D49B290D-7547-4683-AE57-69D2CF2A10B7}" presName="Image" presStyleLbl="fgImgPlace1" presStyleIdx="1" presStyleCnt="4" custLinFactX="-100000" custLinFactNeighborX="-1737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590F59E-DFA9-4089-BDBC-DD39CE9AD61B}" type="pres">
      <dgm:prSet presAssocID="{D49B290D-7547-4683-AE57-69D2CF2A10B7}" presName="Child2" presStyleLbl="revTx" presStyleIdx="1" presStyleCnt="4" custLinFactX="-99512" custLinFactNeighborX="-100000">
        <dgm:presLayoutVars>
          <dgm:chMax val="0"/>
          <dgm:chPref val="0"/>
          <dgm:bulletEnabled val="1"/>
        </dgm:presLayoutVars>
      </dgm:prSet>
      <dgm:spPr/>
      <dgm:t>
        <a:bodyPr/>
        <a:lstStyle/>
        <a:p>
          <a:endParaRPr lang="en-US"/>
        </a:p>
      </dgm:t>
    </dgm:pt>
    <dgm:pt modelId="{084295E3-BAD2-4C0E-8839-FFA014D019F5}" type="pres">
      <dgm:prSet presAssocID="{0759E3B1-F0E2-4308-A058-76729F566D3A}" presName="Image3" presStyleCnt="0"/>
      <dgm:spPr/>
    </dgm:pt>
    <dgm:pt modelId="{087DCEF3-3F2D-4460-8531-C5CCB8D87006}" type="pres">
      <dgm:prSet presAssocID="{0759E3B1-F0E2-4308-A058-76729F566D3A}" presName="Image" presStyleLbl="fgImgPlace1" presStyleIdx="2"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34E1EDD-25FE-4CA8-B42A-7823A6808955}" type="pres">
      <dgm:prSet presAssocID="{0759E3B1-F0E2-4308-A058-76729F566D3A}" presName="Child3" presStyleLbl="revTx" presStyleIdx="2" presStyleCnt="4" custLinFactX="-99512" custLinFactNeighborX="-100000">
        <dgm:presLayoutVars>
          <dgm:chMax val="0"/>
          <dgm:chPref val="0"/>
          <dgm:bulletEnabled val="1"/>
        </dgm:presLayoutVars>
      </dgm:prSet>
      <dgm:spPr/>
      <dgm:t>
        <a:bodyPr/>
        <a:lstStyle/>
        <a:p>
          <a:endParaRPr lang="en-US"/>
        </a:p>
      </dgm:t>
    </dgm:pt>
    <dgm:pt modelId="{7B373970-7F0B-4D3A-A95F-ABC1D312F23F}" type="pres">
      <dgm:prSet presAssocID="{913D7CA5-AB26-4732-A680-D712F4AA50F4}" presName="Image4" presStyleCnt="0"/>
      <dgm:spPr/>
    </dgm:pt>
    <dgm:pt modelId="{946AB084-3A44-43A1-9D8C-1A09B585F5DD}" type="pres">
      <dgm:prSet presAssocID="{913D7CA5-AB26-4732-A680-D712F4AA50F4}" presName="Image" presStyleLbl="fgImgPlace1" presStyleIdx="3" presStyleCnt="4" custLinFactX="-100000" custLinFactNeighborX="-1831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E8FA0F-6036-4355-AAAB-2698D78BEC12}" type="pres">
      <dgm:prSet presAssocID="{913D7CA5-AB26-4732-A680-D712F4AA50F4}" presName="Child4" presStyleLbl="revTx" presStyleIdx="3" presStyleCnt="4" custLinFactX="-99385" custLinFactNeighborX="-100000" custLinFactNeighborY="-6443">
        <dgm:presLayoutVars>
          <dgm:chMax val="0"/>
          <dgm:chPref val="0"/>
          <dgm:bulletEnabled val="1"/>
        </dgm:presLayoutVars>
      </dgm:prSet>
      <dgm:spPr/>
      <dgm:t>
        <a:bodyPr/>
        <a:lstStyle/>
        <a:p>
          <a:endParaRPr lang="en-US"/>
        </a:p>
      </dgm:t>
    </dgm:pt>
  </dgm:ptLst>
  <dgm:cxnLst>
    <dgm:cxn modelId="{73DD904B-7EC3-46D6-B7CB-B269F6E70BF3}" type="presOf" srcId="{E266B74F-E2ED-43D1-AAC6-94A8198E375B}" destId="{EE218AD7-2EA9-46A4-A3AA-9E3958658351}" srcOrd="0" destOrd="0" presId="urn:microsoft.com/office/officeart/2011/layout/RadialPictureList"/>
    <dgm:cxn modelId="{4FFC0098-64FF-439A-8514-86C4C07CCA23}" srcId="{374EE745-5C26-452B-9781-E5B8B0857C1A}" destId="{0759E3B1-F0E2-4308-A058-76729F566D3A}" srcOrd="2" destOrd="0" parTransId="{A32D36DE-58B5-4364-857C-4368C97F40DB}" sibTransId="{EA645830-3981-48F2-BB42-361CAA3F752E}"/>
    <dgm:cxn modelId="{9760E9B9-CCE7-4CF5-8B18-DA8EB02118F6}" type="presOf" srcId="{0759E3B1-F0E2-4308-A058-76729F566D3A}" destId="{934E1EDD-25FE-4CA8-B42A-7823A6808955}" srcOrd="0" destOrd="0" presId="urn:microsoft.com/office/officeart/2011/layout/RadialPictureList"/>
    <dgm:cxn modelId="{91F5FD8C-5FA0-48F8-900B-E6021660A303}" srcId="{374EE745-5C26-452B-9781-E5B8B0857C1A}" destId="{4B96F7D2-5139-41C5-A48A-CA8ED2BCC9A6}" srcOrd="0" destOrd="0" parTransId="{6F1FCE4D-B214-4256-92C5-E8F38F9C052A}" sibTransId="{5D7431CB-0E89-4263-A423-397F85FD9005}"/>
    <dgm:cxn modelId="{9E337FD3-AC88-4F1B-B9FC-D40C7F8C9585}" type="presOf" srcId="{374EE745-5C26-452B-9781-E5B8B0857C1A}" destId="{BA0C181B-9F17-41D5-B990-78B5F9639DBA}" srcOrd="0" destOrd="0" presId="urn:microsoft.com/office/officeart/2011/layout/RadialPictureList"/>
    <dgm:cxn modelId="{E1B97EFF-388A-44D1-9B4F-CE6784D16189}" type="presOf" srcId="{4B96F7D2-5139-41C5-A48A-CA8ED2BCC9A6}" destId="{712EB1A5-7EF1-4F95-BE3A-1216738AE1EC}" srcOrd="0" destOrd="0" presId="urn:microsoft.com/office/officeart/2011/layout/RadialPictureList"/>
    <dgm:cxn modelId="{BD8F42C2-B26F-40BA-807F-DB7355B04866}" type="presOf" srcId="{913D7CA5-AB26-4732-A680-D712F4AA50F4}" destId="{F9E8FA0F-6036-4355-AAAB-2698D78BEC12}" srcOrd="0" destOrd="0" presId="urn:microsoft.com/office/officeart/2011/layout/RadialPictureList"/>
    <dgm:cxn modelId="{22125082-C146-4406-ADB7-E6572F0B815B}" srcId="{374EE745-5C26-452B-9781-E5B8B0857C1A}" destId="{D49B290D-7547-4683-AE57-69D2CF2A10B7}" srcOrd="1" destOrd="0" parTransId="{BC93D0E3-F21D-42B3-B1FD-06FFCD9C7F2E}" sibTransId="{215A0460-A1B4-4A85-B779-6656F7F15DD8}"/>
    <dgm:cxn modelId="{BBF23AF2-CEF7-4014-834F-AEB653D40C78}" type="presOf" srcId="{D49B290D-7547-4683-AE57-69D2CF2A10B7}" destId="{3590F59E-DFA9-4089-BDBC-DD39CE9AD61B}" srcOrd="0" destOrd="0" presId="urn:microsoft.com/office/officeart/2011/layout/RadialPictureList"/>
    <dgm:cxn modelId="{53263603-625F-45B7-8C69-83A96A063596}" srcId="{374EE745-5C26-452B-9781-E5B8B0857C1A}" destId="{913D7CA5-AB26-4732-A680-D712F4AA50F4}" srcOrd="3" destOrd="0" parTransId="{2E71C904-CBF7-43EF-85C5-FC293F283D62}" sibTransId="{42335712-122B-4279-A147-BEED77617E62}"/>
    <dgm:cxn modelId="{89242D07-823E-4DEB-B1C4-32ACB8AF6A76}" srcId="{E266B74F-E2ED-43D1-AAC6-94A8198E375B}" destId="{374EE745-5C26-452B-9781-E5B8B0857C1A}" srcOrd="0" destOrd="0" parTransId="{34099124-7A8D-4709-B69B-ECD21574E5D8}" sibTransId="{9067520C-7185-4AE7-A54B-71C93CF2186E}"/>
    <dgm:cxn modelId="{B9424E60-F410-4294-B534-D8CAC5B0621D}" type="presParOf" srcId="{EE218AD7-2EA9-46A4-A3AA-9E3958658351}" destId="{BA0C181B-9F17-41D5-B990-78B5F9639DBA}" srcOrd="0" destOrd="0" presId="urn:microsoft.com/office/officeart/2011/layout/RadialPictureList"/>
    <dgm:cxn modelId="{8D5EA1CE-9CFE-4AED-8538-411BB262B023}" type="presParOf" srcId="{EE218AD7-2EA9-46A4-A3AA-9E3958658351}" destId="{1C9EB450-F065-4192-8C0D-450FF8F2CD88}" srcOrd="1" destOrd="0" presId="urn:microsoft.com/office/officeart/2011/layout/RadialPictureList"/>
    <dgm:cxn modelId="{B1C569AA-6E5F-4AB8-93A5-2450571EF896}" type="presParOf" srcId="{EE218AD7-2EA9-46A4-A3AA-9E3958658351}" destId="{7118A4A2-76B3-4E74-BBAD-D6F275ECE8BD}" srcOrd="2" destOrd="0" presId="urn:microsoft.com/office/officeart/2011/layout/RadialPictureList"/>
    <dgm:cxn modelId="{6D672753-563F-4095-BC4E-7DC992634C55}" type="presParOf" srcId="{EE218AD7-2EA9-46A4-A3AA-9E3958658351}" destId="{712EB1A5-7EF1-4F95-BE3A-1216738AE1EC}" srcOrd="3" destOrd="0" presId="urn:microsoft.com/office/officeart/2011/layout/RadialPictureList"/>
    <dgm:cxn modelId="{47502F8A-528E-479F-8FB9-130C37B50633}" type="presParOf" srcId="{EE218AD7-2EA9-46A4-A3AA-9E3958658351}" destId="{F2069F20-7D38-4373-842E-2C7D2ADD2D16}" srcOrd="4" destOrd="0" presId="urn:microsoft.com/office/officeart/2011/layout/RadialPictureList"/>
    <dgm:cxn modelId="{35949424-13D2-488B-BAFA-A4A7C6389000}" type="presParOf" srcId="{F2069F20-7D38-4373-842E-2C7D2ADD2D16}" destId="{D5ACE6BF-33F3-4AC7-9F80-6B2C67FD5E94}" srcOrd="0" destOrd="0" presId="urn:microsoft.com/office/officeart/2011/layout/RadialPictureList"/>
    <dgm:cxn modelId="{5876AEC6-235A-4F96-B1F1-6512F7DB3805}" type="presParOf" srcId="{EE218AD7-2EA9-46A4-A3AA-9E3958658351}" destId="{3590F59E-DFA9-4089-BDBC-DD39CE9AD61B}" srcOrd="5" destOrd="0" presId="urn:microsoft.com/office/officeart/2011/layout/RadialPictureList"/>
    <dgm:cxn modelId="{26B21566-A010-49CC-AA36-E73FE3B8D0E4}" type="presParOf" srcId="{EE218AD7-2EA9-46A4-A3AA-9E3958658351}" destId="{084295E3-BAD2-4C0E-8839-FFA014D019F5}" srcOrd="6" destOrd="0" presId="urn:microsoft.com/office/officeart/2011/layout/RadialPictureList"/>
    <dgm:cxn modelId="{18C7DBB5-E5CF-4638-9B35-49A1E3883A44}" type="presParOf" srcId="{084295E3-BAD2-4C0E-8839-FFA014D019F5}" destId="{087DCEF3-3F2D-4460-8531-C5CCB8D87006}" srcOrd="0" destOrd="0" presId="urn:microsoft.com/office/officeart/2011/layout/RadialPictureList"/>
    <dgm:cxn modelId="{0728C9E7-BEAA-48C5-94EF-7901AC8B4E91}" type="presParOf" srcId="{EE218AD7-2EA9-46A4-A3AA-9E3958658351}" destId="{934E1EDD-25FE-4CA8-B42A-7823A6808955}" srcOrd="7" destOrd="0" presId="urn:microsoft.com/office/officeart/2011/layout/RadialPictureList"/>
    <dgm:cxn modelId="{27319D9A-65AB-45AB-BBE1-2326CB8FE3C6}" type="presParOf" srcId="{EE218AD7-2EA9-46A4-A3AA-9E3958658351}" destId="{7B373970-7F0B-4D3A-A95F-ABC1D312F23F}" srcOrd="8" destOrd="0" presId="urn:microsoft.com/office/officeart/2011/layout/RadialPictureList"/>
    <dgm:cxn modelId="{9AEE501B-F720-497D-B58C-F835FC9DB055}" type="presParOf" srcId="{7B373970-7F0B-4D3A-A95F-ABC1D312F23F}" destId="{946AB084-3A44-43A1-9D8C-1A09B585F5DD}" srcOrd="0" destOrd="0" presId="urn:microsoft.com/office/officeart/2011/layout/RadialPictureList"/>
    <dgm:cxn modelId="{7B02D25C-5B87-4155-B95F-89FE4835791E}" type="presParOf" srcId="{EE218AD7-2EA9-46A4-A3AA-9E3958658351}" destId="{F9E8FA0F-6036-4355-AAAB-2698D78BEC12}"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C181B-9F17-41D5-B990-78B5F9639DBA}">
      <dsp:nvSpPr>
        <dsp:cNvPr id="0" name=""/>
        <dsp:cNvSpPr/>
      </dsp:nvSpPr>
      <dsp:spPr>
        <a:xfrm>
          <a:off x="482438" y="1216198"/>
          <a:ext cx="1904750" cy="190458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t>Awarded Grant</a:t>
          </a:r>
          <a:endParaRPr lang="en-US" sz="2500" b="1" kern="1200" dirty="0"/>
        </a:p>
      </dsp:txBody>
      <dsp:txXfrm>
        <a:off x="761382" y="1495117"/>
        <a:ext cx="1346862" cy="1346742"/>
      </dsp:txXfrm>
    </dsp:sp>
    <dsp:sp modelId="{1C9EB450-F065-4192-8C0D-450FF8F2CD88}">
      <dsp:nvSpPr>
        <dsp:cNvPr id="0" name=""/>
        <dsp:cNvSpPr/>
      </dsp:nvSpPr>
      <dsp:spPr>
        <a:xfrm>
          <a:off x="-448191" y="189859"/>
          <a:ext cx="3839141" cy="4001925"/>
        </a:xfrm>
        <a:prstGeom prst="blockArc">
          <a:avLst>
            <a:gd name="adj1" fmla="val 16509444"/>
            <a:gd name="adj2" fmla="val 5088054"/>
            <a:gd name="adj3" fmla="val 52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118A4A2-76B3-4E74-BBAD-D6F275ECE8BD}">
      <dsp:nvSpPr>
        <dsp:cNvPr id="0" name=""/>
        <dsp:cNvSpPr/>
      </dsp:nvSpPr>
      <dsp:spPr>
        <a:xfrm>
          <a:off x="1877043" y="0"/>
          <a:ext cx="1020601" cy="10203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12EB1A5-7EF1-4F95-BE3A-1216738AE1EC}">
      <dsp:nvSpPr>
        <dsp:cNvPr id="0" name=""/>
        <dsp:cNvSpPr/>
      </dsp:nvSpPr>
      <dsp:spPr>
        <a:xfrm>
          <a:off x="2931541" y="13054"/>
          <a:ext cx="1453987" cy="98775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solidFill>
                <a:schemeClr val="bg1"/>
              </a:solidFill>
            </a:rPr>
            <a:t>Pre-Contract Requirements</a:t>
          </a:r>
          <a:endParaRPr lang="en-US" sz="1700" b="1" kern="1200" dirty="0">
            <a:solidFill>
              <a:schemeClr val="bg1"/>
            </a:solidFill>
          </a:endParaRPr>
        </a:p>
      </dsp:txBody>
      <dsp:txXfrm>
        <a:off x="2931541" y="13054"/>
        <a:ext cx="1453987" cy="987753"/>
      </dsp:txXfrm>
    </dsp:sp>
    <dsp:sp modelId="{D5ACE6BF-33F3-4AC7-9F80-6B2C67FD5E94}">
      <dsp:nvSpPr>
        <dsp:cNvPr id="0" name=""/>
        <dsp:cNvSpPr/>
      </dsp:nvSpPr>
      <dsp:spPr>
        <a:xfrm>
          <a:off x="2726418" y="950332"/>
          <a:ext cx="1020601" cy="10203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590F59E-DFA9-4089-BDBC-DD39CE9AD61B}">
      <dsp:nvSpPr>
        <dsp:cNvPr id="0" name=""/>
        <dsp:cNvSpPr/>
      </dsp:nvSpPr>
      <dsp:spPr>
        <a:xfrm>
          <a:off x="3890044" y="968172"/>
          <a:ext cx="1366208" cy="98775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Kick Off Meeting</a:t>
          </a:r>
          <a:endParaRPr lang="en-US" sz="1700" b="1" kern="1200" dirty="0"/>
        </a:p>
      </dsp:txBody>
      <dsp:txXfrm>
        <a:off x="3890044" y="968172"/>
        <a:ext cx="1366208" cy="987753"/>
      </dsp:txXfrm>
    </dsp:sp>
    <dsp:sp modelId="{087DCEF3-3F2D-4460-8531-C5CCB8D87006}">
      <dsp:nvSpPr>
        <dsp:cNvPr id="0" name=""/>
        <dsp:cNvSpPr/>
      </dsp:nvSpPr>
      <dsp:spPr>
        <a:xfrm>
          <a:off x="2626975" y="2347546"/>
          <a:ext cx="1020601" cy="10203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34E1EDD-25FE-4CA8-B42A-7823A6808955}">
      <dsp:nvSpPr>
        <dsp:cNvPr id="0" name=""/>
        <dsp:cNvSpPr/>
      </dsp:nvSpPr>
      <dsp:spPr>
        <a:xfrm>
          <a:off x="3890044" y="2364081"/>
          <a:ext cx="1366208" cy="98775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Timelines</a:t>
          </a:r>
          <a:endParaRPr lang="en-US" sz="1700" b="1" kern="1200" dirty="0"/>
        </a:p>
      </dsp:txBody>
      <dsp:txXfrm>
        <a:off x="3890044" y="2364081"/>
        <a:ext cx="1366208" cy="987753"/>
      </dsp:txXfrm>
    </dsp:sp>
    <dsp:sp modelId="{946AB084-3A44-43A1-9D8C-1A09B585F5DD}">
      <dsp:nvSpPr>
        <dsp:cNvPr id="0" name=""/>
        <dsp:cNvSpPr/>
      </dsp:nvSpPr>
      <dsp:spPr>
        <a:xfrm>
          <a:off x="1877043" y="3330949"/>
          <a:ext cx="1020601" cy="10203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9E8FA0F-6036-4355-AAAB-2698D78BEC12}">
      <dsp:nvSpPr>
        <dsp:cNvPr id="0" name=""/>
        <dsp:cNvSpPr/>
      </dsp:nvSpPr>
      <dsp:spPr>
        <a:xfrm>
          <a:off x="3138993" y="3351835"/>
          <a:ext cx="1366208" cy="98775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Goals</a:t>
          </a:r>
          <a:endParaRPr lang="en-US" sz="1700" b="1" kern="1200" dirty="0"/>
        </a:p>
      </dsp:txBody>
      <dsp:txXfrm>
        <a:off x="3138993" y="3351835"/>
        <a:ext cx="1366208" cy="987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C181B-9F17-41D5-B990-78B5F9639DBA}">
      <dsp:nvSpPr>
        <dsp:cNvPr id="0" name=""/>
        <dsp:cNvSpPr/>
      </dsp:nvSpPr>
      <dsp:spPr>
        <a:xfrm>
          <a:off x="467221" y="1220133"/>
          <a:ext cx="1910913" cy="1910742"/>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t>Awarded Grant</a:t>
          </a:r>
          <a:endParaRPr lang="en-US" sz="2500" b="1" kern="1200" dirty="0"/>
        </a:p>
      </dsp:txBody>
      <dsp:txXfrm>
        <a:off x="747068" y="1499955"/>
        <a:ext cx="1351219" cy="1351098"/>
      </dsp:txXfrm>
    </dsp:sp>
    <dsp:sp modelId="{1C9EB450-F065-4192-8C0D-450FF8F2CD88}">
      <dsp:nvSpPr>
        <dsp:cNvPr id="0" name=""/>
        <dsp:cNvSpPr/>
      </dsp:nvSpPr>
      <dsp:spPr>
        <a:xfrm>
          <a:off x="-466418" y="190473"/>
          <a:ext cx="3851562" cy="4014873"/>
        </a:xfrm>
        <a:prstGeom prst="blockArc">
          <a:avLst>
            <a:gd name="adj1" fmla="val 16509444"/>
            <a:gd name="adj2" fmla="val 5088054"/>
            <a:gd name="adj3" fmla="val 52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118A4A2-76B3-4E74-BBAD-D6F275ECE8BD}">
      <dsp:nvSpPr>
        <dsp:cNvPr id="0" name=""/>
        <dsp:cNvSpPr/>
      </dsp:nvSpPr>
      <dsp:spPr>
        <a:xfrm>
          <a:off x="1866337" y="0"/>
          <a:ext cx="1023903" cy="10236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12EB1A5-7EF1-4F95-BE3A-1216738AE1EC}">
      <dsp:nvSpPr>
        <dsp:cNvPr id="0" name=""/>
        <dsp:cNvSpPr/>
      </dsp:nvSpPr>
      <dsp:spPr>
        <a:xfrm>
          <a:off x="2924248" y="13096"/>
          <a:ext cx="1458691" cy="99094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Pre-Contract Requirements</a:t>
          </a:r>
          <a:endParaRPr lang="en-US" sz="1700" b="1" kern="1200" dirty="0"/>
        </a:p>
      </dsp:txBody>
      <dsp:txXfrm>
        <a:off x="2924248" y="13096"/>
        <a:ext cx="1458691" cy="990949"/>
      </dsp:txXfrm>
    </dsp:sp>
    <dsp:sp modelId="{D5ACE6BF-33F3-4AC7-9F80-6B2C67FD5E94}">
      <dsp:nvSpPr>
        <dsp:cNvPr id="0" name=""/>
        <dsp:cNvSpPr/>
      </dsp:nvSpPr>
      <dsp:spPr>
        <a:xfrm>
          <a:off x="2718461" y="953406"/>
          <a:ext cx="1023903" cy="10236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590F59E-DFA9-4089-BDBC-DD39CE9AD61B}">
      <dsp:nvSpPr>
        <dsp:cNvPr id="0" name=""/>
        <dsp:cNvSpPr/>
      </dsp:nvSpPr>
      <dsp:spPr>
        <a:xfrm>
          <a:off x="3885852" y="971305"/>
          <a:ext cx="1370628" cy="99094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solidFill>
                <a:schemeClr val="bg1"/>
              </a:solidFill>
            </a:rPr>
            <a:t>Kick Off Meeting</a:t>
          </a:r>
          <a:endParaRPr lang="en-US" sz="1700" b="1" kern="1200" dirty="0">
            <a:solidFill>
              <a:schemeClr val="bg1"/>
            </a:solidFill>
          </a:endParaRPr>
        </a:p>
      </dsp:txBody>
      <dsp:txXfrm>
        <a:off x="3885852" y="971305"/>
        <a:ext cx="1370628" cy="990949"/>
      </dsp:txXfrm>
    </dsp:sp>
    <dsp:sp modelId="{087DCEF3-3F2D-4460-8531-C5CCB8D87006}">
      <dsp:nvSpPr>
        <dsp:cNvPr id="0" name=""/>
        <dsp:cNvSpPr/>
      </dsp:nvSpPr>
      <dsp:spPr>
        <a:xfrm>
          <a:off x="2618697" y="2355141"/>
          <a:ext cx="1023903" cy="10236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34E1EDD-25FE-4CA8-B42A-7823A6808955}">
      <dsp:nvSpPr>
        <dsp:cNvPr id="0" name=""/>
        <dsp:cNvSpPr/>
      </dsp:nvSpPr>
      <dsp:spPr>
        <a:xfrm>
          <a:off x="3885852" y="2371730"/>
          <a:ext cx="1370628" cy="99094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Timelines</a:t>
          </a:r>
          <a:endParaRPr lang="en-US" sz="1700" b="1" kern="1200" dirty="0"/>
        </a:p>
      </dsp:txBody>
      <dsp:txXfrm>
        <a:off x="3885852" y="2371730"/>
        <a:ext cx="1370628" cy="990949"/>
      </dsp:txXfrm>
    </dsp:sp>
    <dsp:sp modelId="{946AB084-3A44-43A1-9D8C-1A09B585F5DD}">
      <dsp:nvSpPr>
        <dsp:cNvPr id="0" name=""/>
        <dsp:cNvSpPr/>
      </dsp:nvSpPr>
      <dsp:spPr>
        <a:xfrm>
          <a:off x="1866337" y="3341725"/>
          <a:ext cx="1023903" cy="10236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9E8FA0F-6036-4355-AAAB-2698D78BEC12}">
      <dsp:nvSpPr>
        <dsp:cNvPr id="0" name=""/>
        <dsp:cNvSpPr/>
      </dsp:nvSpPr>
      <dsp:spPr>
        <a:xfrm>
          <a:off x="3132371" y="3362679"/>
          <a:ext cx="1370628" cy="99094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Goals</a:t>
          </a:r>
          <a:endParaRPr lang="en-US" sz="1700" b="1" kern="1200" dirty="0"/>
        </a:p>
      </dsp:txBody>
      <dsp:txXfrm>
        <a:off x="3132371" y="3362679"/>
        <a:ext cx="1370628" cy="990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C181B-9F17-41D5-B990-78B5F9639DBA}">
      <dsp:nvSpPr>
        <dsp:cNvPr id="0" name=""/>
        <dsp:cNvSpPr/>
      </dsp:nvSpPr>
      <dsp:spPr>
        <a:xfrm>
          <a:off x="449058" y="1224830"/>
          <a:ext cx="1918268" cy="191809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t>Awarded Grant</a:t>
          </a:r>
          <a:endParaRPr lang="en-US" sz="2500" b="1" kern="1200" dirty="0"/>
        </a:p>
      </dsp:txBody>
      <dsp:txXfrm>
        <a:off x="729982" y="1505729"/>
        <a:ext cx="1356420" cy="1356299"/>
      </dsp:txXfrm>
    </dsp:sp>
    <dsp:sp modelId="{1C9EB450-F065-4192-8C0D-450FF8F2CD88}">
      <dsp:nvSpPr>
        <dsp:cNvPr id="0" name=""/>
        <dsp:cNvSpPr/>
      </dsp:nvSpPr>
      <dsp:spPr>
        <a:xfrm>
          <a:off x="-488175" y="191206"/>
          <a:ext cx="3866387" cy="4030326"/>
        </a:xfrm>
        <a:prstGeom prst="blockArc">
          <a:avLst>
            <a:gd name="adj1" fmla="val 16509444"/>
            <a:gd name="adj2" fmla="val 5088054"/>
            <a:gd name="adj3" fmla="val 52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118A4A2-76B3-4E74-BBAD-D6F275ECE8BD}">
      <dsp:nvSpPr>
        <dsp:cNvPr id="0" name=""/>
        <dsp:cNvSpPr/>
      </dsp:nvSpPr>
      <dsp:spPr>
        <a:xfrm>
          <a:off x="1853560" y="0"/>
          <a:ext cx="1027845" cy="10276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12EB1A5-7EF1-4F95-BE3A-1216738AE1EC}">
      <dsp:nvSpPr>
        <dsp:cNvPr id="0" name=""/>
        <dsp:cNvSpPr/>
      </dsp:nvSpPr>
      <dsp:spPr>
        <a:xfrm>
          <a:off x="2915543" y="13146"/>
          <a:ext cx="1464306" cy="99476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Pre-Contract Requirements</a:t>
          </a:r>
          <a:endParaRPr lang="en-US" sz="1700" b="1" kern="1200" dirty="0"/>
        </a:p>
      </dsp:txBody>
      <dsp:txXfrm>
        <a:off x="2915543" y="13146"/>
        <a:ext cx="1464306" cy="994763"/>
      </dsp:txXfrm>
    </dsp:sp>
    <dsp:sp modelId="{D5ACE6BF-33F3-4AC7-9F80-6B2C67FD5E94}">
      <dsp:nvSpPr>
        <dsp:cNvPr id="0" name=""/>
        <dsp:cNvSpPr/>
      </dsp:nvSpPr>
      <dsp:spPr>
        <a:xfrm>
          <a:off x="2708964" y="957076"/>
          <a:ext cx="1027845" cy="10276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590F59E-DFA9-4089-BDBC-DD39CE9AD61B}">
      <dsp:nvSpPr>
        <dsp:cNvPr id="0" name=""/>
        <dsp:cNvSpPr/>
      </dsp:nvSpPr>
      <dsp:spPr>
        <a:xfrm>
          <a:off x="3880848" y="975043"/>
          <a:ext cx="1375904" cy="99476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Kick Off Meeting</a:t>
          </a:r>
          <a:endParaRPr lang="en-US" sz="1700" b="1" kern="1200" dirty="0"/>
        </a:p>
      </dsp:txBody>
      <dsp:txXfrm>
        <a:off x="3880848" y="975043"/>
        <a:ext cx="1375904" cy="994763"/>
      </dsp:txXfrm>
    </dsp:sp>
    <dsp:sp modelId="{087DCEF3-3F2D-4460-8531-C5CCB8D87006}">
      <dsp:nvSpPr>
        <dsp:cNvPr id="0" name=""/>
        <dsp:cNvSpPr/>
      </dsp:nvSpPr>
      <dsp:spPr>
        <a:xfrm>
          <a:off x="2608815" y="2364207"/>
          <a:ext cx="1027845" cy="10276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34E1EDD-25FE-4CA8-B42A-7823A6808955}">
      <dsp:nvSpPr>
        <dsp:cNvPr id="0" name=""/>
        <dsp:cNvSpPr/>
      </dsp:nvSpPr>
      <dsp:spPr>
        <a:xfrm>
          <a:off x="3881894" y="2254842"/>
          <a:ext cx="1375904" cy="99476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solidFill>
                <a:schemeClr val="bg1"/>
              </a:solidFill>
            </a:rPr>
            <a:t>Timelines</a:t>
          </a:r>
          <a:endParaRPr lang="en-US" sz="1700" b="1" kern="1200" dirty="0">
            <a:solidFill>
              <a:schemeClr val="bg1"/>
            </a:solidFill>
          </a:endParaRPr>
        </a:p>
      </dsp:txBody>
      <dsp:txXfrm>
        <a:off x="3881894" y="2254842"/>
        <a:ext cx="1375904" cy="994763"/>
      </dsp:txXfrm>
    </dsp:sp>
    <dsp:sp modelId="{946AB084-3A44-43A1-9D8C-1A09B585F5DD}">
      <dsp:nvSpPr>
        <dsp:cNvPr id="0" name=""/>
        <dsp:cNvSpPr/>
      </dsp:nvSpPr>
      <dsp:spPr>
        <a:xfrm>
          <a:off x="1853560" y="3354588"/>
          <a:ext cx="1027845" cy="10276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9E8FA0F-6036-4355-AAAB-2698D78BEC12}">
      <dsp:nvSpPr>
        <dsp:cNvPr id="0" name=""/>
        <dsp:cNvSpPr/>
      </dsp:nvSpPr>
      <dsp:spPr>
        <a:xfrm>
          <a:off x="3124467" y="3375623"/>
          <a:ext cx="1375904" cy="99476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Goals</a:t>
          </a:r>
          <a:endParaRPr lang="en-US" sz="1700" b="1" kern="1200" dirty="0"/>
        </a:p>
      </dsp:txBody>
      <dsp:txXfrm>
        <a:off x="3124467" y="3375623"/>
        <a:ext cx="1375904" cy="9947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C181B-9F17-41D5-B990-78B5F9639DBA}">
      <dsp:nvSpPr>
        <dsp:cNvPr id="0" name=""/>
        <dsp:cNvSpPr/>
      </dsp:nvSpPr>
      <dsp:spPr>
        <a:xfrm>
          <a:off x="458382" y="1222419"/>
          <a:ext cx="1914492" cy="191432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t>Awarded Grant</a:t>
          </a:r>
          <a:endParaRPr lang="en-US" sz="2500" b="1" kern="1200" dirty="0"/>
        </a:p>
      </dsp:txBody>
      <dsp:txXfrm>
        <a:off x="738753" y="1502765"/>
        <a:ext cx="1353750" cy="1353629"/>
      </dsp:txXfrm>
    </dsp:sp>
    <dsp:sp modelId="{1C9EB450-F065-4192-8C0D-450FF8F2CD88}">
      <dsp:nvSpPr>
        <dsp:cNvPr id="0" name=""/>
        <dsp:cNvSpPr/>
      </dsp:nvSpPr>
      <dsp:spPr>
        <a:xfrm>
          <a:off x="-477006" y="190830"/>
          <a:ext cx="3858776" cy="4022393"/>
        </a:xfrm>
        <a:prstGeom prst="blockArc">
          <a:avLst>
            <a:gd name="adj1" fmla="val 16509444"/>
            <a:gd name="adj2" fmla="val 5088054"/>
            <a:gd name="adj3" fmla="val 52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118A4A2-76B3-4E74-BBAD-D6F275ECE8BD}">
      <dsp:nvSpPr>
        <dsp:cNvPr id="0" name=""/>
        <dsp:cNvSpPr/>
      </dsp:nvSpPr>
      <dsp:spPr>
        <a:xfrm>
          <a:off x="1860120" y="0"/>
          <a:ext cx="1025821" cy="102560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12EB1A5-7EF1-4F95-BE3A-1216738AE1EC}">
      <dsp:nvSpPr>
        <dsp:cNvPr id="0" name=""/>
        <dsp:cNvSpPr/>
      </dsp:nvSpPr>
      <dsp:spPr>
        <a:xfrm>
          <a:off x="2920011" y="13120"/>
          <a:ext cx="1461423" cy="99280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Pre-Contract Requirements</a:t>
          </a:r>
          <a:endParaRPr lang="en-US" sz="1700" b="1" kern="1200" dirty="0"/>
        </a:p>
      </dsp:txBody>
      <dsp:txXfrm>
        <a:off x="2920011" y="13120"/>
        <a:ext cx="1461423" cy="992805"/>
      </dsp:txXfrm>
    </dsp:sp>
    <dsp:sp modelId="{D5ACE6BF-33F3-4AC7-9F80-6B2C67FD5E94}">
      <dsp:nvSpPr>
        <dsp:cNvPr id="0" name=""/>
        <dsp:cNvSpPr/>
      </dsp:nvSpPr>
      <dsp:spPr>
        <a:xfrm>
          <a:off x="2713840" y="955192"/>
          <a:ext cx="1025821" cy="102560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590F59E-DFA9-4089-BDBC-DD39CE9AD61B}">
      <dsp:nvSpPr>
        <dsp:cNvPr id="0" name=""/>
        <dsp:cNvSpPr/>
      </dsp:nvSpPr>
      <dsp:spPr>
        <a:xfrm>
          <a:off x="3883417" y="973124"/>
          <a:ext cx="1373196" cy="99280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Kick Off Meeting</a:t>
          </a:r>
          <a:endParaRPr lang="en-US" sz="1700" b="1" kern="1200" dirty="0"/>
        </a:p>
      </dsp:txBody>
      <dsp:txXfrm>
        <a:off x="3883417" y="973124"/>
        <a:ext cx="1373196" cy="992805"/>
      </dsp:txXfrm>
    </dsp:sp>
    <dsp:sp modelId="{087DCEF3-3F2D-4460-8531-C5CCB8D87006}">
      <dsp:nvSpPr>
        <dsp:cNvPr id="0" name=""/>
        <dsp:cNvSpPr/>
      </dsp:nvSpPr>
      <dsp:spPr>
        <a:xfrm>
          <a:off x="2613888" y="2359553"/>
          <a:ext cx="1025821" cy="102560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34E1EDD-25FE-4CA8-B42A-7823A6808955}">
      <dsp:nvSpPr>
        <dsp:cNvPr id="0" name=""/>
        <dsp:cNvSpPr/>
      </dsp:nvSpPr>
      <dsp:spPr>
        <a:xfrm>
          <a:off x="3883417" y="2376173"/>
          <a:ext cx="1373196" cy="99280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t>Timelines</a:t>
          </a:r>
          <a:endParaRPr lang="en-US" sz="1700" b="1" kern="1200" dirty="0"/>
        </a:p>
      </dsp:txBody>
      <dsp:txXfrm>
        <a:off x="3883417" y="2376173"/>
        <a:ext cx="1373196" cy="992805"/>
      </dsp:txXfrm>
    </dsp:sp>
    <dsp:sp modelId="{946AB084-3A44-43A1-9D8C-1A09B585F5DD}">
      <dsp:nvSpPr>
        <dsp:cNvPr id="0" name=""/>
        <dsp:cNvSpPr/>
      </dsp:nvSpPr>
      <dsp:spPr>
        <a:xfrm>
          <a:off x="1860120" y="3347985"/>
          <a:ext cx="1025821" cy="102560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9E8FA0F-6036-4355-AAAB-2698D78BEC12}">
      <dsp:nvSpPr>
        <dsp:cNvPr id="0" name=""/>
        <dsp:cNvSpPr/>
      </dsp:nvSpPr>
      <dsp:spPr>
        <a:xfrm>
          <a:off x="3130268" y="3305012"/>
          <a:ext cx="1373196" cy="99280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b="1" kern="1200" dirty="0" smtClean="0">
              <a:solidFill>
                <a:schemeClr val="bg1"/>
              </a:solidFill>
            </a:rPr>
            <a:t>Goals</a:t>
          </a:r>
          <a:endParaRPr lang="en-US" sz="1700" b="1" kern="1200" dirty="0">
            <a:solidFill>
              <a:schemeClr val="bg1"/>
            </a:solidFill>
          </a:endParaRPr>
        </a:p>
      </dsp:txBody>
      <dsp:txXfrm>
        <a:off x="3130268" y="3305012"/>
        <a:ext cx="1373196" cy="992805"/>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38B3E-FDAC-47CB-B432-D497787B0CAA}"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D24D9-65DA-4435-B8B2-DEC6CDD137C7}" type="slidenum">
              <a:rPr lang="en-US" smtClean="0"/>
              <a:t>‹#›</a:t>
            </a:fld>
            <a:endParaRPr lang="en-US"/>
          </a:p>
        </p:txBody>
      </p:sp>
    </p:spTree>
    <p:extLst>
      <p:ext uri="{BB962C8B-B14F-4D97-AF65-F5344CB8AC3E}">
        <p14:creationId xmlns:p14="http://schemas.microsoft.com/office/powerpoint/2010/main" val="421319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lawfilesext.leg.wa.gov/biennium/2019-20/Pdf/Bills/Session%20Laws/Senate/5511-S2.SL.pdf?cite=2019%20c%20365%20%C2%A7%20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open, this zoom will be recorded.</a:t>
            </a:r>
          </a:p>
          <a:p>
            <a:endParaRPr lang="en-US" dirty="0" smtClean="0"/>
          </a:p>
          <a:p>
            <a:r>
              <a:rPr lang="en-US" dirty="0" smtClean="0"/>
              <a:t>Good </a:t>
            </a:r>
            <a:r>
              <a:rPr lang="en-US" dirty="0" smtClean="0"/>
              <a:t>day everyone! T</a:t>
            </a:r>
            <a:r>
              <a:rPr lang="en-US" baseline="0" dirty="0" smtClean="0"/>
              <a:t>hanks for joining this presentation for the Awardee’s of the Broadband Infrastructure Grants. </a:t>
            </a:r>
          </a:p>
          <a:p>
            <a:endParaRPr lang="en-US" baseline="0"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take a PAUSE, as I want to clarify that each of the</a:t>
            </a:r>
            <a:r>
              <a:rPr lang="en-US" b="1" baseline="0" dirty="0" smtClean="0"/>
              <a:t> representatives </a:t>
            </a:r>
            <a:r>
              <a:rPr lang="en-US" baseline="0" dirty="0" smtClean="0"/>
              <a:t>are either Project Managers or Administrators of each project and NOT the Grant writers. </a:t>
            </a:r>
          </a:p>
          <a:p>
            <a:endParaRPr lang="en-US" baseline="0" dirty="0" smtClean="0"/>
          </a:p>
          <a:p>
            <a:r>
              <a:rPr lang="en-US" baseline="0" dirty="0" smtClean="0"/>
              <a:t>.</a:t>
            </a:r>
          </a:p>
          <a:p>
            <a:endParaRPr lang="en-US" baseline="0" dirty="0" smtClean="0"/>
          </a:p>
          <a:p>
            <a:r>
              <a:rPr lang="en-US" baseline="0" dirty="0" smtClean="0"/>
              <a:t>If you have any questions, please raise your hand or submit into the chat.</a:t>
            </a:r>
          </a:p>
          <a:p>
            <a:endParaRPr lang="en-US" baseline="0" dirty="0" smtClean="0"/>
          </a:p>
          <a:p>
            <a:r>
              <a:rPr lang="en-US" baseline="0" dirty="0" smtClean="0"/>
              <a:t>Let’s get started!</a:t>
            </a:r>
            <a:endParaRPr lang="en-US" dirty="0"/>
          </a:p>
        </p:txBody>
      </p:sp>
      <p:sp>
        <p:nvSpPr>
          <p:cNvPr id="4" name="Slide Number Placeholder 3"/>
          <p:cNvSpPr>
            <a:spLocks noGrp="1"/>
          </p:cNvSpPr>
          <p:nvPr>
            <p:ph type="sldNum" sz="quarter" idx="10"/>
          </p:nvPr>
        </p:nvSpPr>
        <p:spPr/>
        <p:txBody>
          <a:bodyPr/>
          <a:lstStyle/>
          <a:p>
            <a:fld id="{15ED24D9-65DA-4435-B8B2-DEC6CDD137C7}" type="slidenum">
              <a:rPr lang="en-US" smtClean="0"/>
              <a:t>1</a:t>
            </a:fld>
            <a:endParaRPr lang="en-US"/>
          </a:p>
        </p:txBody>
      </p:sp>
    </p:spTree>
    <p:extLst>
      <p:ext uri="{BB962C8B-B14F-4D97-AF65-F5344CB8AC3E}">
        <p14:creationId xmlns:p14="http://schemas.microsoft.com/office/powerpoint/2010/main" val="169058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any questions about this phase of the 2021 Fall Cycle Funding Round?</a:t>
            </a:r>
            <a:endParaRPr lang="en-US" dirty="0"/>
          </a:p>
        </p:txBody>
      </p:sp>
      <p:sp>
        <p:nvSpPr>
          <p:cNvPr id="4" name="Slide Number Placeholder 3"/>
          <p:cNvSpPr>
            <a:spLocks noGrp="1"/>
          </p:cNvSpPr>
          <p:nvPr>
            <p:ph type="sldNum" sz="quarter" idx="10"/>
          </p:nvPr>
        </p:nvSpPr>
        <p:spPr/>
        <p:txBody>
          <a:bodyPr/>
          <a:lstStyle/>
          <a:p>
            <a:fld id="{15ED24D9-65DA-4435-B8B2-DEC6CDD137C7}" type="slidenum">
              <a:rPr lang="en-US" smtClean="0"/>
              <a:t>10</a:t>
            </a:fld>
            <a:endParaRPr lang="en-US"/>
          </a:p>
        </p:txBody>
      </p:sp>
    </p:spTree>
    <p:extLst>
      <p:ext uri="{BB962C8B-B14F-4D97-AF65-F5344CB8AC3E}">
        <p14:creationId xmlns:p14="http://schemas.microsoft.com/office/powerpoint/2010/main" val="2411172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close, the WSBO team wants to express the wonderful work your team has done in completing your application from the Pre-Application process to this Awardee presentation part. Especially with the short time-frame during this First-Funding cycle.</a:t>
            </a:r>
          </a:p>
          <a:p>
            <a:endParaRPr lang="en-US" baseline="0" dirty="0" smtClean="0"/>
          </a:p>
          <a:p>
            <a:r>
              <a:rPr lang="en-US" baseline="0" dirty="0" smtClean="0"/>
              <a:t>Your project outcomes will absolutely impact your communities / counties in the state of Washington.</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15ED24D9-65DA-4435-B8B2-DEC6CDD137C7}" type="slidenum">
              <a:rPr lang="en-US" smtClean="0"/>
              <a:t>11</a:t>
            </a:fld>
            <a:endParaRPr lang="en-US"/>
          </a:p>
        </p:txBody>
      </p:sp>
    </p:spTree>
    <p:extLst>
      <p:ext uri="{BB962C8B-B14F-4D97-AF65-F5344CB8AC3E}">
        <p14:creationId xmlns:p14="http://schemas.microsoft.com/office/powerpoint/2010/main" val="195407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and welcome,</a:t>
            </a:r>
            <a:r>
              <a:rPr lang="en-US" dirty="0" smtClean="0"/>
              <a:t> my name is Alden Andy, please call me 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has been a wonderful experience for our team to learn each of the moving parts of what it takes for each project to get lifted off the ground or in some instances, moved further into the project’s lifecycle and goals, which all in align with the Infrastructure Acceleration Grants funding goals, abbreviated as IAG.</a:t>
            </a:r>
            <a:endParaRPr lang="en-US" dirty="0" smtClean="0"/>
          </a:p>
          <a:p>
            <a:endParaRPr lang="en-US" dirty="0" smtClean="0"/>
          </a:p>
          <a:p>
            <a:r>
              <a:rPr lang="en-US" dirty="0" smtClean="0"/>
              <a:t>The WSBO appreciates your proactive approach to help Washington State get connected</a:t>
            </a:r>
            <a:r>
              <a:rPr lang="en-US" baseline="0" dirty="0" smtClean="0"/>
              <a:t> via IAG, with the future intent of having respectable and equitable speeds for our residents, throughout each of your respective counties / communities.</a:t>
            </a:r>
          </a:p>
          <a:p>
            <a:endParaRPr lang="en-US" baseline="0" dirty="0" smtClean="0"/>
          </a:p>
          <a:p>
            <a:r>
              <a:rPr lang="en-US" baseline="0" dirty="0" smtClean="0"/>
              <a:t>We also understand the timelines are and have been really tight since WSBO opened up the “Pre-Applications” process for the Fall Funding Cycle in 2021.</a:t>
            </a:r>
          </a:p>
          <a:p>
            <a:endParaRPr lang="en-US" baseline="0" dirty="0" smtClean="0"/>
          </a:p>
          <a:p>
            <a:endParaRPr lang="en-US" baseline="0" dirty="0" smtClean="0"/>
          </a:p>
          <a:p>
            <a:r>
              <a:rPr lang="en-US" baseline="0" dirty="0" smtClean="0"/>
              <a:t>For Your Situational Awareness (FYSA), this slide-deck will be available after this meeting.</a:t>
            </a:r>
          </a:p>
          <a:p>
            <a:r>
              <a:rPr lang="en-US" baseline="0" dirty="0" smtClean="0"/>
              <a:t>What may also be helpful in saving time, this slide-deck will include notes.</a:t>
            </a:r>
          </a:p>
          <a:p>
            <a:endParaRPr lang="en-US" dirty="0" smtClean="0"/>
          </a:p>
          <a:p>
            <a:r>
              <a:rPr lang="en-US" dirty="0" smtClean="0"/>
              <a:t>Let’s</a:t>
            </a:r>
            <a:r>
              <a:rPr lang="en-US" baseline="0" dirty="0" smtClean="0"/>
              <a:t> get started</a:t>
            </a:r>
            <a:r>
              <a:rPr lang="en-US" dirty="0" smtClean="0"/>
              <a:t> with introductions</a:t>
            </a:r>
            <a:r>
              <a:rPr lang="en-US" baseline="0" dirty="0" smtClean="0"/>
              <a:t> from the Grant Awardee’s, then we’ll circle back to our WSBO (</a:t>
            </a:r>
            <a:r>
              <a:rPr lang="en-US" baseline="0" dirty="0" err="1" smtClean="0"/>
              <a:t>wizzbo</a:t>
            </a:r>
            <a:r>
              <a:rPr lang="en-US" baseline="0" dirty="0" smtClean="0"/>
              <a:t>) team.</a:t>
            </a:r>
            <a:endParaRPr lang="en-US" dirty="0"/>
          </a:p>
        </p:txBody>
      </p:sp>
      <p:sp>
        <p:nvSpPr>
          <p:cNvPr id="4" name="Slide Number Placeholder 3"/>
          <p:cNvSpPr>
            <a:spLocks noGrp="1"/>
          </p:cNvSpPr>
          <p:nvPr>
            <p:ph type="sldNum" sz="quarter" idx="10"/>
          </p:nvPr>
        </p:nvSpPr>
        <p:spPr/>
        <p:txBody>
          <a:bodyPr/>
          <a:lstStyle/>
          <a:p>
            <a:fld id="{15ED24D9-65DA-4435-B8B2-DEC6CDD137C7}" type="slidenum">
              <a:rPr lang="en-US" smtClean="0"/>
              <a:t>2</a:t>
            </a:fld>
            <a:endParaRPr lang="en-US"/>
          </a:p>
        </p:txBody>
      </p:sp>
    </p:spTree>
    <p:extLst>
      <p:ext uri="{BB962C8B-B14F-4D97-AF65-F5344CB8AC3E}">
        <p14:creationId xmlns:p14="http://schemas.microsoft.com/office/powerpoint/2010/main" val="122313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set up the presentation, First</a:t>
            </a:r>
            <a:r>
              <a:rPr lang="en-US" baseline="0" dirty="0" smtClean="0"/>
              <a:t> I will discuss the </a:t>
            </a:r>
            <a:r>
              <a:rPr lang="en-US" dirty="0" smtClean="0"/>
              <a:t>overview</a:t>
            </a:r>
            <a:r>
              <a:rPr lang="en-US" baseline="0" dirty="0" smtClean="0"/>
              <a:t> – which are the agenda items related to your grant award and what will be covered in the following slides.</a:t>
            </a:r>
          </a:p>
          <a:p>
            <a:endParaRPr lang="en-US" baseline="0" dirty="0" smtClean="0"/>
          </a:p>
          <a:p>
            <a:endParaRPr lang="en-US" baseline="0" dirty="0" smtClean="0"/>
          </a:p>
          <a:p>
            <a:r>
              <a:rPr lang="en-US" baseline="0" dirty="0" smtClean="0"/>
              <a:t>The take-</a:t>
            </a:r>
            <a:r>
              <a:rPr lang="en-US" baseline="0" dirty="0" err="1" smtClean="0"/>
              <a:t>aways</a:t>
            </a:r>
            <a:r>
              <a:rPr lang="en-US" baseline="0" dirty="0" smtClean="0"/>
              <a:t> are:</a:t>
            </a:r>
          </a:p>
          <a:p>
            <a:r>
              <a:rPr lang="en-US" baseline="0" dirty="0" smtClean="0"/>
              <a:t>- You received </a:t>
            </a:r>
            <a:r>
              <a:rPr lang="en-US" baseline="0" dirty="0" smtClean="0"/>
              <a:t>an invite a couple of weeks ago, and recently, your </a:t>
            </a:r>
            <a:r>
              <a:rPr lang="en-US" baseline="0" dirty="0" smtClean="0"/>
              <a:t>Award Letter via e-mail </a:t>
            </a:r>
            <a:r>
              <a:rPr lang="en-US" baseline="0" dirty="0" smtClean="0"/>
              <a:t>prior to this meeting.</a:t>
            </a:r>
            <a:endParaRPr lang="en-US" baseline="0" dirty="0" smtClean="0"/>
          </a:p>
          <a:p>
            <a:pPr marL="171450" indent="-171450">
              <a:buFontTx/>
              <a:buChar char="-"/>
            </a:pPr>
            <a:r>
              <a:rPr lang="en-US" baseline="0" dirty="0" smtClean="0"/>
              <a:t>We are going to go over the top-level steps per your Award Criteria, where the WSBO reserves the right to change as the Legislature or future funding opportunities may or may not impact this funding cycle.</a:t>
            </a:r>
          </a:p>
          <a:p>
            <a:pPr marL="171450" indent="-171450">
              <a:buFontTx/>
              <a:buChar char="-"/>
            </a:pPr>
            <a:r>
              <a:rPr lang="en-US" baseline="0" dirty="0" smtClean="0"/>
              <a:t>Slide 9 provides sources for your review and to utilize as Guidelines per the Broadband Infrastructure Acceleration Funding, for future reference.</a:t>
            </a:r>
          </a:p>
          <a:p>
            <a:endParaRPr lang="en-US" dirty="0" smtClean="0"/>
          </a:p>
          <a:p>
            <a:endParaRPr lang="en-US" baseline="0" dirty="0" smtClean="0"/>
          </a:p>
          <a:p>
            <a:r>
              <a:rPr lang="en-US" baseline="0" dirty="0" smtClean="0"/>
              <a:t>As we close, we will spend some time to answer any questions you may </a:t>
            </a:r>
            <a:r>
              <a:rPr lang="en-US" baseline="0" dirty="0" smtClean="0"/>
              <a:t>have\, </a:t>
            </a:r>
            <a:r>
              <a:rPr lang="en-US" baseline="0" dirty="0" smtClean="0"/>
              <a:t>relating to this part of the Award Process.</a:t>
            </a:r>
          </a:p>
          <a:p>
            <a:endParaRPr lang="en-US" dirty="0"/>
          </a:p>
        </p:txBody>
      </p:sp>
      <p:sp>
        <p:nvSpPr>
          <p:cNvPr id="4" name="Slide Number Placeholder 3"/>
          <p:cNvSpPr>
            <a:spLocks noGrp="1"/>
          </p:cNvSpPr>
          <p:nvPr>
            <p:ph type="sldNum" sz="quarter" idx="10"/>
          </p:nvPr>
        </p:nvSpPr>
        <p:spPr/>
        <p:txBody>
          <a:bodyPr/>
          <a:lstStyle/>
          <a:p>
            <a:fld id="{15ED24D9-65DA-4435-B8B2-DEC6CDD137C7}" type="slidenum">
              <a:rPr lang="en-US" smtClean="0"/>
              <a:t>3</a:t>
            </a:fld>
            <a:endParaRPr lang="en-US"/>
          </a:p>
        </p:txBody>
      </p:sp>
    </p:spTree>
    <p:extLst>
      <p:ext uri="{BB962C8B-B14F-4D97-AF65-F5344CB8AC3E}">
        <p14:creationId xmlns:p14="http://schemas.microsoft.com/office/powerpoint/2010/main" val="35237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onto slide 4:</a:t>
            </a:r>
          </a:p>
          <a:p>
            <a:endParaRPr lang="en-US" dirty="0" smtClean="0"/>
          </a:p>
          <a:p>
            <a:r>
              <a:rPr lang="en-US" dirty="0" smtClean="0"/>
              <a:t>1 – Grantees must complete</a:t>
            </a:r>
            <a:r>
              <a:rPr lang="en-US" baseline="0" dirty="0" smtClean="0"/>
              <a:t> a Project Data Sheet (PDS) Agreement, this is </a:t>
            </a:r>
            <a:r>
              <a:rPr lang="en-US" baseline="0" dirty="0" smtClean="0"/>
              <a:t>sent along </a:t>
            </a:r>
            <a:r>
              <a:rPr lang="en-US" baseline="0" dirty="0" smtClean="0"/>
              <a:t>with your Congratulation letter </a:t>
            </a:r>
            <a:r>
              <a:rPr lang="en-US" baseline="0" dirty="0" smtClean="0"/>
              <a:t>prior to this meeting. PLEASE LET US KNOW IF YOU HAVE NOT RECEIVED THE AWARD LETTER &amp; PDS and we will follow up.</a:t>
            </a:r>
            <a:endParaRPr lang="en-US" baseline="0" dirty="0" smtClean="0"/>
          </a:p>
          <a:p>
            <a:endParaRPr lang="en-US" baseline="0" dirty="0" smtClean="0"/>
          </a:p>
          <a:p>
            <a:r>
              <a:rPr lang="en-US" baseline="0" dirty="0" smtClean="0"/>
              <a:t>2 – Grantees must Register with SAM.gov.; If you are not registered on SAM.gov, please follow up with WSBO </a:t>
            </a:r>
            <a:r>
              <a:rPr lang="en-US" baseline="0" dirty="0" smtClean="0"/>
              <a:t>team so we can help you with </a:t>
            </a:r>
            <a:r>
              <a:rPr lang="en-US" baseline="0" dirty="0" smtClean="0"/>
              <a:t>the </a:t>
            </a:r>
            <a:r>
              <a:rPr lang="en-US" baseline="0" dirty="0" smtClean="0"/>
              <a:t>details, although the SAM.gov also provides a help feature for registration, among other details.</a:t>
            </a:r>
            <a:endParaRPr lang="en-US" baseline="0" dirty="0" smtClean="0"/>
          </a:p>
          <a:p>
            <a:pPr marL="0" indent="0">
              <a:buFontTx/>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3-- Thinking </a:t>
            </a:r>
            <a:r>
              <a:rPr lang="en-US" baseline="0" dirty="0" smtClean="0"/>
              <a:t>forward and/or currently, </a:t>
            </a:r>
            <a:r>
              <a:rPr lang="en-US" baseline="0" dirty="0" smtClean="0"/>
              <a:t>each Grantee is to prepare Certifications per each phase of the project; example: Ecology permits, Tribal Land </a:t>
            </a:r>
            <a:r>
              <a:rPr lang="en-US" baseline="0" dirty="0" err="1" smtClean="0"/>
              <a:t>useage</a:t>
            </a:r>
            <a:r>
              <a:rPr lang="en-US" baseline="0" dirty="0" smtClean="0"/>
              <a:t> permits/letters, Environmental design certificates</a:t>
            </a:r>
            <a:r>
              <a:rPr lang="en-US" baseline="0" dirty="0" smtClean="0"/>
              <a:t>, Executive Order 21-02;</a:t>
            </a:r>
          </a:p>
          <a:p>
            <a:pPr marL="0" indent="0">
              <a:buFontTx/>
              <a:buNone/>
            </a:pPr>
            <a:r>
              <a:rPr lang="en-US" baseline="0" dirty="0" smtClean="0"/>
              <a:t> </a:t>
            </a:r>
            <a:r>
              <a:rPr lang="en-US" baseline="0" dirty="0" smtClean="0"/>
              <a:t>Broadband Action Team (BAT) letters, etc.; </a:t>
            </a:r>
            <a:endParaRPr lang="en-US" baseline="0" dirty="0" smtClean="0"/>
          </a:p>
          <a:p>
            <a:pPr marL="0" indent="0">
              <a:buFontTx/>
              <a:buNone/>
            </a:pPr>
            <a:endParaRPr lang="en-US" baseline="0" dirty="0" smtClean="0"/>
          </a:p>
          <a:p>
            <a:pPr marL="0" indent="0">
              <a:buFontTx/>
              <a:buNone/>
            </a:pPr>
            <a:r>
              <a:rPr lang="en-US" baseline="0" dirty="0" smtClean="0"/>
              <a:t>Which may or may not apply, per each unique project location.</a:t>
            </a:r>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0" indent="0">
              <a:buFontTx/>
              <a:buNone/>
            </a:pPr>
            <a:r>
              <a:rPr lang="en-US" baseline="0" dirty="0" smtClean="0"/>
              <a:t>To reiterate (In my noted details) – </a:t>
            </a:r>
          </a:p>
          <a:p>
            <a:pPr marL="0" indent="0">
              <a:buFontTx/>
              <a:buNone/>
            </a:pPr>
            <a:endParaRPr lang="en-US" baseline="0" dirty="0" smtClean="0"/>
          </a:p>
          <a:p>
            <a:r>
              <a:rPr lang="en-US" baseline="0" dirty="0" smtClean="0"/>
              <a:t>The purpose for registration is to do business with the U.S. Government. You can also check if you must Update, Renew or check the status of your Unique Entity Registration.</a:t>
            </a:r>
          </a:p>
          <a:p>
            <a:pPr marL="171450" indent="-171450">
              <a:buFontTx/>
              <a:buChar char="-"/>
            </a:pPr>
            <a:r>
              <a:rPr lang="en-US" baseline="0" dirty="0" smtClean="0"/>
              <a:t>SAM.gov has been updating the SAM system, and one component transition is the Changing of DUNS to the Unique Entity ID (Sometimes you may see this abbreviated as (UEI)</a:t>
            </a:r>
          </a:p>
          <a:p>
            <a:pPr marL="171450" indent="-171450">
              <a:buFontTx/>
              <a:buChar char="-"/>
            </a:pPr>
            <a:r>
              <a:rPr lang="en-US" baseline="0" dirty="0" smtClean="0"/>
              <a:t>If your Entity is current, then Congrats, you already have an assigned UEI</a:t>
            </a:r>
          </a:p>
          <a:p>
            <a:pPr marL="0" indent="0">
              <a:buFontTx/>
              <a:buNone/>
            </a:pPr>
            <a:endParaRPr lang="en-US" baseline="0" dirty="0" smtClean="0"/>
          </a:p>
          <a:p>
            <a:pPr marL="0" indent="0">
              <a:buFontTx/>
              <a:buNone/>
            </a:pPr>
            <a:r>
              <a:rPr lang="en-US" baseline="0" dirty="0" smtClean="0"/>
              <a:t>Per Sec 1086 (c)(</a:t>
            </a:r>
            <a:r>
              <a:rPr lang="en-US" baseline="0" dirty="0" err="1" smtClean="0"/>
              <a:t>i</a:t>
            </a:r>
            <a:r>
              <a:rPr lang="en-US" baseline="0" dirty="0" smtClean="0"/>
              <a:t>) Demonstrate that the project site is under the applicant’s control for a minimum of 25 years, either through ownership or a long-term lease; and</a:t>
            </a:r>
          </a:p>
          <a:p>
            <a:pPr marL="0" indent="0">
              <a:buFontTx/>
              <a:buNone/>
            </a:pPr>
            <a:r>
              <a:rPr lang="en-US" baseline="0" dirty="0" smtClean="0"/>
              <a:t>(c)(ii) Commit to using the infrastructure funded by the grant for the purposes of providing broadband connectivity for a minimum of 25 years.</a:t>
            </a:r>
          </a:p>
          <a:p>
            <a:pPr marL="0" indent="0">
              <a:buFontTx/>
              <a:buNone/>
            </a:pPr>
            <a:r>
              <a:rPr lang="en-US" baseline="0" dirty="0" smtClean="0"/>
              <a:t>(d)(ii)Located in geographic areas of greatest priority for the deployment of broadband infrastructure to achieve the state’s broadband goals, as provided in RCW 43.330.536, identified with department and board mapping tools;</a:t>
            </a:r>
            <a:endParaRPr lang="en-US" dirty="0"/>
          </a:p>
        </p:txBody>
      </p:sp>
      <p:sp>
        <p:nvSpPr>
          <p:cNvPr id="4" name="Slide Number Placeholder 3"/>
          <p:cNvSpPr>
            <a:spLocks noGrp="1"/>
          </p:cNvSpPr>
          <p:nvPr>
            <p:ph type="sldNum" sz="quarter" idx="10"/>
          </p:nvPr>
        </p:nvSpPr>
        <p:spPr/>
        <p:txBody>
          <a:bodyPr/>
          <a:lstStyle/>
          <a:p>
            <a:fld id="{15ED24D9-65DA-4435-B8B2-DEC6CDD137C7}" type="slidenum">
              <a:rPr lang="en-US" smtClean="0"/>
              <a:t>4</a:t>
            </a:fld>
            <a:endParaRPr lang="en-US"/>
          </a:p>
        </p:txBody>
      </p:sp>
    </p:spTree>
    <p:extLst>
      <p:ext uri="{BB962C8B-B14F-4D97-AF65-F5344CB8AC3E}">
        <p14:creationId xmlns:p14="http://schemas.microsoft.com/office/powerpoint/2010/main" val="325834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topic</a:t>
            </a:r>
            <a:r>
              <a:rPr lang="en-US" baseline="0" dirty="0" smtClean="0"/>
              <a:t>, </a:t>
            </a:r>
            <a:r>
              <a:rPr lang="en-US" baseline="0" dirty="0" smtClean="0"/>
              <a:t>preferably after all agreements are accepted and acknowledged. The </a:t>
            </a:r>
            <a:r>
              <a:rPr lang="en-US" baseline="0" dirty="0" smtClean="0"/>
              <a:t>Kick-Off Meeting (KOM), </a:t>
            </a:r>
            <a:r>
              <a:rPr lang="en-US" baseline="0" dirty="0" smtClean="0"/>
              <a:t>should </a:t>
            </a:r>
            <a:r>
              <a:rPr lang="en-US" baseline="0" dirty="0" smtClean="0"/>
              <a:t>be hosted by the Manager of your Project for an opening collaborative </a:t>
            </a:r>
            <a:r>
              <a:rPr lang="en-US" baseline="0" dirty="0" smtClean="0"/>
              <a:t>discussion.</a:t>
            </a:r>
            <a:endParaRPr lang="en-US" baseline="0" dirty="0" smtClean="0"/>
          </a:p>
          <a:p>
            <a:endParaRPr lang="en-US" baseline="0" dirty="0" smtClean="0"/>
          </a:p>
          <a:p>
            <a:endParaRPr lang="en-US" baseline="0" dirty="0" smtClean="0"/>
          </a:p>
          <a:p>
            <a:r>
              <a:rPr lang="en-US" baseline="0" dirty="0" smtClean="0"/>
              <a:t>Please prepare a meeting at your earliest convenience.</a:t>
            </a: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KOM needs to be facilitated by the Project Manager or Administrator of each project, as this person will be the Point of Contact (POC) responding to Quarterly Reporting and/or any other interaction and updates as each project progresses.</a:t>
            </a:r>
            <a:endParaRPr lang="en-US" dirty="0" smtClean="0"/>
          </a:p>
          <a:p>
            <a:endParaRPr lang="en-US" baseline="0" dirty="0" smtClean="0"/>
          </a:p>
          <a:p>
            <a:r>
              <a:rPr lang="en-US" baseline="0" dirty="0" smtClean="0"/>
              <a:t>This KOM is suggested to be a high-level discussion, as we at the WSBO understand the timelines are tight and know each project needs to utilize all time available for the projected completion date.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smtClean="0"/>
              <a:t>collaborative meeting should use and apply the 5 W’s.</a:t>
            </a:r>
          </a:p>
          <a:p>
            <a:endParaRPr lang="en-US" baseline="0" dirty="0" smtClean="0"/>
          </a:p>
          <a:p>
            <a:endParaRPr lang="en-US" baseline="0" dirty="0" smtClean="0"/>
          </a:p>
          <a:p>
            <a:endParaRPr lang="en-US" dirty="0" smtClean="0"/>
          </a:p>
          <a:p>
            <a:r>
              <a:rPr lang="en-US" dirty="0" smtClean="0"/>
              <a:t>Note: These</a:t>
            </a:r>
            <a:r>
              <a:rPr lang="en-US" baseline="0" dirty="0" smtClean="0"/>
              <a:t> can all be answered with the Project Data Sheet (PDS) responses/answers.</a:t>
            </a:r>
            <a:endParaRPr lang="en-US" dirty="0"/>
          </a:p>
        </p:txBody>
      </p:sp>
      <p:sp>
        <p:nvSpPr>
          <p:cNvPr id="4" name="Slide Number Placeholder 3"/>
          <p:cNvSpPr>
            <a:spLocks noGrp="1"/>
          </p:cNvSpPr>
          <p:nvPr>
            <p:ph type="sldNum" sz="quarter" idx="10"/>
          </p:nvPr>
        </p:nvSpPr>
        <p:spPr/>
        <p:txBody>
          <a:bodyPr/>
          <a:lstStyle/>
          <a:p>
            <a:fld id="{15ED24D9-65DA-4435-B8B2-DEC6CDD137C7}" type="slidenum">
              <a:rPr lang="en-US" smtClean="0"/>
              <a:t>5</a:t>
            </a:fld>
            <a:endParaRPr lang="en-US"/>
          </a:p>
        </p:txBody>
      </p:sp>
    </p:spTree>
    <p:extLst>
      <p:ext uri="{BB962C8B-B14F-4D97-AF65-F5344CB8AC3E}">
        <p14:creationId xmlns:p14="http://schemas.microsoft.com/office/powerpoint/2010/main" val="151473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One</a:t>
            </a:r>
            <a:r>
              <a:rPr lang="en-US" sz="1200" b="0" kern="1200" baseline="0" dirty="0" smtClean="0">
                <a:solidFill>
                  <a:schemeClr val="tx1"/>
                </a:solidFill>
                <a:effectLst/>
                <a:latin typeface="+mn-lt"/>
                <a:ea typeface="+mn-ea"/>
                <a:cs typeface="+mn-cs"/>
              </a:rPr>
              <a:t> emphasis before I forget, are the facts per Equipment used on each project:</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Per the RCW and the NOFO:</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RCW</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43.330.532 </a:t>
            </a:r>
            <a:r>
              <a:rPr lang="en-US" sz="1200" kern="1200" dirty="0" smtClean="0">
                <a:solidFill>
                  <a:schemeClr val="tx1"/>
                </a:solidFill>
                <a:effectLst/>
                <a:latin typeface="+mn-lt"/>
                <a:ea typeface="+mn-ea"/>
                <a:cs typeface="+mn-cs"/>
              </a:rPr>
              <a:t>under </a:t>
            </a:r>
          </a:p>
          <a:p>
            <a:r>
              <a:rPr lang="en-US" sz="1200" b="1" kern="1200" dirty="0" smtClean="0">
                <a:solidFill>
                  <a:schemeClr val="tx1"/>
                </a:solidFill>
                <a:effectLst/>
                <a:latin typeface="+mn-lt"/>
                <a:ea typeface="+mn-ea"/>
                <a:cs typeface="+mn-cs"/>
              </a:rPr>
              <a:t>NOTES: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 Intent – 2021 c 258: See note following RCW 47.44.160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Findings- 2019-C 365: </a:t>
            </a:r>
            <a:r>
              <a:rPr lang="en-US" sz="1200" kern="1200" dirty="0" smtClean="0">
                <a:solidFill>
                  <a:schemeClr val="tx1"/>
                </a:solidFill>
                <a:effectLst/>
                <a:latin typeface="+mn-lt"/>
                <a:ea typeface="+mn-ea"/>
                <a:cs typeface="+mn-cs"/>
              </a:rPr>
              <a:t>“The legislature finds that:</a:t>
            </a:r>
          </a:p>
          <a:p>
            <a:r>
              <a:rPr lang="en-US" sz="1200" kern="1200" dirty="0" smtClean="0">
                <a:solidFill>
                  <a:schemeClr val="tx1"/>
                </a:solidFill>
                <a:effectLst/>
                <a:latin typeface="+mn-lt"/>
                <a:ea typeface="+mn-ea"/>
                <a:cs typeface="+mn-cs"/>
              </a:rPr>
              <a:t>(6) Providing additional funding mechanisms to increase broadband access in unserved areas is in the best interest of the state. To that end, this act establishes a grant and loan program that will support the extension of broadband infrastructure to unserved areas. To ensure this program primarily serves the public interest, the legislature intends that any grant or loan provided to a private entity under this program must be conditioned on a guarantee that the asset or infrastructure to be developed will be maintained for public use for a period of at least fifteen years." [ </a:t>
            </a:r>
            <a:r>
              <a:rPr lang="en-US" sz="1200" b="1" u="none" strike="noStrike" kern="1200" dirty="0" smtClean="0">
                <a:solidFill>
                  <a:schemeClr val="tx1"/>
                </a:solidFill>
                <a:effectLst/>
                <a:latin typeface="+mn-lt"/>
                <a:ea typeface="+mn-ea"/>
                <a:cs typeface="+mn-cs"/>
                <a:hlinkClick r:id="rId3"/>
              </a:rPr>
              <a:t>2019 c 365 § 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least, this is supporting the SAAM from the RCW perspective.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note from the NOFO:</a:t>
            </a:r>
          </a:p>
          <a:p>
            <a:r>
              <a:rPr lang="en-US" sz="1200" kern="1200" dirty="0" smtClean="0">
                <a:solidFill>
                  <a:schemeClr val="tx1"/>
                </a:solidFill>
                <a:effectLst/>
                <a:latin typeface="+mn-lt"/>
                <a:ea typeface="+mn-ea"/>
                <a:cs typeface="+mn-cs"/>
              </a:rPr>
              <a:t>Page 4. </a:t>
            </a:r>
          </a:p>
          <a:p>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Eligible </a:t>
            </a:r>
            <a:r>
              <a:rPr lang="en-US" sz="1200" kern="1200" dirty="0" smtClean="0">
                <a:solidFill>
                  <a:schemeClr val="tx1"/>
                </a:solidFill>
                <a:effectLst/>
                <a:latin typeface="+mn-lt"/>
                <a:ea typeface="+mn-ea"/>
                <a:cs typeface="+mn-cs"/>
              </a:rPr>
              <a:t>column below “The purchase of equipment, materials, and real property must be consistent with 2CFR Part 200.</a:t>
            </a:r>
          </a:p>
          <a:p>
            <a:r>
              <a:rPr lang="en-US" sz="1200" kern="1200" dirty="0" smtClean="0">
                <a:solidFill>
                  <a:schemeClr val="tx1"/>
                </a:solidFill>
                <a:effectLst/>
                <a:latin typeface="+mn-lt"/>
                <a:ea typeface="+mn-ea"/>
                <a:cs typeface="+mn-cs"/>
              </a:rPr>
              <a:t>**Equipment is considered an eligible project coast as long as the average useful life of the item is 13 years or more.</a:t>
            </a:r>
          </a:p>
          <a:p>
            <a:endParaRPr lang="en-US" dirty="0"/>
          </a:p>
        </p:txBody>
      </p:sp>
      <p:sp>
        <p:nvSpPr>
          <p:cNvPr id="4" name="Slide Number Placeholder 3"/>
          <p:cNvSpPr>
            <a:spLocks noGrp="1"/>
          </p:cNvSpPr>
          <p:nvPr>
            <p:ph type="sldNum" sz="quarter" idx="10"/>
          </p:nvPr>
        </p:nvSpPr>
        <p:spPr/>
        <p:txBody>
          <a:bodyPr/>
          <a:lstStyle/>
          <a:p>
            <a:fld id="{15ED24D9-65DA-4435-B8B2-DEC6CDD137C7}" type="slidenum">
              <a:rPr lang="en-US" smtClean="0"/>
              <a:t>6</a:t>
            </a:fld>
            <a:endParaRPr lang="en-US"/>
          </a:p>
        </p:txBody>
      </p:sp>
    </p:spTree>
    <p:extLst>
      <p:ext uri="{BB962C8B-B14F-4D97-AF65-F5344CB8AC3E}">
        <p14:creationId xmlns:p14="http://schemas.microsoft.com/office/powerpoint/2010/main" val="350698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this slide, I’ll emphasize again that Timelines are important and usually intuitively projected in your reporting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a few items to stay keen on while monitoring project progression: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with all traditional</a:t>
            </a:r>
            <a:r>
              <a:rPr lang="en-US" baseline="0" dirty="0" smtClean="0"/>
              <a:t> Project methodology, there is a </a:t>
            </a:r>
            <a:r>
              <a:rPr lang="en-US" b="1" dirty="0" smtClean="0"/>
              <a:t>Period</a:t>
            </a:r>
            <a:r>
              <a:rPr lang="en-US" b="1" baseline="0" dirty="0" smtClean="0"/>
              <a:t> of Performance </a:t>
            </a:r>
            <a:r>
              <a:rPr lang="en-US" baseline="0" dirty="0" smtClean="0"/>
              <a:t>which is briefed in the KOM, </a:t>
            </a:r>
            <a:r>
              <a:rPr lang="en-US" baseline="0" dirty="0" smtClean="0"/>
              <a:t>should there be any delays (and delays should be expected) / project scope. Please keep your Project Manager up-to-date as well as the WSBO according to level of interruption.</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Reporting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Progress </a:t>
            </a:r>
            <a:r>
              <a:rPr lang="en-US" baseline="0" dirty="0" smtClean="0"/>
              <a:t>Status – Are you on-time, any delays, etc. </a:t>
            </a:r>
            <a:r>
              <a:rPr lang="en-US" dirty="0" smtClean="0"/>
              <a:t>As in all projects, a Risk Management approach should be involved because of the nature of Project</a:t>
            </a:r>
            <a:r>
              <a:rPr lang="en-US" baseline="0" dirty="0" smtClean="0"/>
              <a:t> Scope CREEP, as Project delays should be accounted for.</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Budget Obligations and/or Expenditures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Statistics on Demographics Distribution</a:t>
            </a:r>
          </a:p>
          <a:p>
            <a:endParaRPr lang="en-US" baseline="0" dirty="0" smtClean="0"/>
          </a:p>
          <a:p>
            <a:endParaRPr lang="en-US" baseline="0" dirty="0" smtClean="0"/>
          </a:p>
          <a:p>
            <a:r>
              <a:rPr lang="en-US" baseline="0" dirty="0" smtClean="0"/>
              <a:t>At minimum, grant recipients are required to </a:t>
            </a:r>
            <a:r>
              <a:rPr lang="en-US" b="1" baseline="0" dirty="0" smtClean="0"/>
              <a:t>report</a:t>
            </a:r>
            <a:r>
              <a:rPr lang="en-US" baseline="0" dirty="0" smtClean="0"/>
              <a:t> on the following:</a:t>
            </a:r>
          </a:p>
          <a:p>
            <a:pPr marL="171450" indent="-171450">
              <a:buFont typeface="Arial" panose="020B0604020202020204" pitchFamily="34" charset="0"/>
              <a:buChar char="•"/>
            </a:pPr>
            <a:r>
              <a:rPr lang="en-US" baseline="0" dirty="0" smtClean="0"/>
              <a:t>Location (geospatial location data)</a:t>
            </a:r>
          </a:p>
          <a:p>
            <a:pPr marL="171450" indent="-171450">
              <a:buFont typeface="Arial" panose="020B0604020202020204" pitchFamily="34" charset="0"/>
              <a:buChar char="•"/>
            </a:pPr>
            <a:r>
              <a:rPr lang="en-US" baseline="0" dirty="0" smtClean="0"/>
              <a:t>Speeds/pricing tiers to be offered, including the speed/pricing of its affordability offering</a:t>
            </a:r>
          </a:p>
          <a:p>
            <a:pPr marL="171450" indent="-171450">
              <a:buFont typeface="Arial" panose="020B0604020202020204" pitchFamily="34" charset="0"/>
              <a:buChar char="•"/>
            </a:pPr>
            <a:r>
              <a:rPr lang="en-US" baseline="0" dirty="0" smtClean="0"/>
              <a:t>Technology to be deployed</a:t>
            </a:r>
          </a:p>
          <a:p>
            <a:pPr marL="171450" indent="-171450">
              <a:buFont typeface="Arial" panose="020B0604020202020204" pitchFamily="34" charset="0"/>
              <a:buChar char="•"/>
            </a:pPr>
            <a:r>
              <a:rPr lang="en-US" baseline="0" dirty="0" smtClean="0"/>
              <a:t>Miles of fiber</a:t>
            </a:r>
          </a:p>
          <a:p>
            <a:pPr marL="171450" indent="-171450">
              <a:buFont typeface="Arial" panose="020B0604020202020204" pitchFamily="34" charset="0"/>
              <a:buChar char="•"/>
            </a:pPr>
            <a:r>
              <a:rPr lang="en-US" baseline="0" dirty="0" smtClean="0"/>
              <a:t>Cost per mile</a:t>
            </a:r>
          </a:p>
          <a:p>
            <a:pPr marL="171450" indent="-171450">
              <a:buFont typeface="Arial" panose="020B0604020202020204" pitchFamily="34" charset="0"/>
              <a:buChar char="•"/>
            </a:pPr>
            <a:r>
              <a:rPr lang="en-US" baseline="0" dirty="0" smtClean="0"/>
              <a:t>Cost per passing</a:t>
            </a:r>
          </a:p>
          <a:p>
            <a:pPr marL="171450" indent="-171450">
              <a:buFont typeface="Arial" panose="020B0604020202020204" pitchFamily="34" charset="0"/>
              <a:buChar char="•"/>
            </a:pPr>
            <a:r>
              <a:rPr lang="en-US" baseline="0" dirty="0" smtClean="0"/>
              <a:t>Number of households</a:t>
            </a:r>
          </a:p>
          <a:p>
            <a:pPr marL="171450" indent="-171450">
              <a:buFont typeface="Arial" panose="020B0604020202020204" pitchFamily="34" charset="0"/>
              <a:buChar char="•"/>
            </a:pPr>
            <a:r>
              <a:rPr lang="en-US" baseline="0" dirty="0" smtClean="0"/>
              <a:t>Number of institutions and businesses</a:t>
            </a:r>
            <a:endParaRPr lang="en-US" dirty="0" smtClean="0"/>
          </a:p>
          <a:p>
            <a:endParaRPr lang="en-US" dirty="0" smtClean="0"/>
          </a:p>
          <a:p>
            <a:endParaRPr lang="en-US" dirty="0" smtClean="0"/>
          </a:p>
          <a:p>
            <a:r>
              <a:rPr lang="en-US" dirty="0" smtClean="0"/>
              <a:t>Notes: </a:t>
            </a:r>
          </a:p>
          <a:p>
            <a:endParaRPr lang="en-US" dirty="0" smtClean="0"/>
          </a:p>
          <a:p>
            <a:r>
              <a:rPr lang="en-US" dirty="0" smtClean="0"/>
              <a:t>This</a:t>
            </a:r>
            <a:r>
              <a:rPr lang="en-US" baseline="0" dirty="0" smtClean="0"/>
              <a:t> information can be taken or used from your PDS.</a:t>
            </a:r>
          </a:p>
          <a:p>
            <a:endParaRPr lang="en-US" dirty="0" smtClean="0"/>
          </a:p>
          <a:p>
            <a:r>
              <a:rPr lang="en-US" dirty="0" smtClean="0"/>
              <a:t>Quarterly project reports are required after contract execution occurs and through the end of the </a:t>
            </a:r>
            <a:r>
              <a:rPr lang="en-US" dirty="0" err="1" smtClean="0"/>
              <a:t>PoP</a:t>
            </a:r>
            <a:r>
              <a:rPr lang="en-US" dirty="0" smtClean="0"/>
              <a:t> (anticipation to be December</a:t>
            </a:r>
            <a:r>
              <a:rPr lang="en-US" baseline="0" dirty="0" smtClean="0"/>
              <a:t> 31, 2026). </a:t>
            </a:r>
          </a:p>
          <a:p>
            <a:endParaRPr lang="en-US" baseline="0" dirty="0" smtClean="0"/>
          </a:p>
          <a:p>
            <a:r>
              <a:rPr lang="en-US" baseline="0" dirty="0" smtClean="0"/>
              <a:t>Per WSBO reporting requirements:</a:t>
            </a:r>
          </a:p>
          <a:p>
            <a:pPr marL="171450" indent="-171450">
              <a:buFont typeface="Arial" panose="020B0604020202020204" pitchFamily="34" charset="0"/>
              <a:buChar char="•"/>
            </a:pPr>
            <a:r>
              <a:rPr lang="en-US" baseline="0" dirty="0" smtClean="0"/>
              <a:t>Current Period Obligations</a:t>
            </a:r>
          </a:p>
          <a:p>
            <a:pPr marL="171450" indent="-171450">
              <a:buFont typeface="Arial" panose="020B0604020202020204" pitchFamily="34" charset="0"/>
              <a:buChar char="•"/>
            </a:pPr>
            <a:r>
              <a:rPr lang="en-US" baseline="0" dirty="0" smtClean="0"/>
              <a:t>Current Period Expenditures</a:t>
            </a:r>
          </a:p>
          <a:p>
            <a:pPr marL="171450" indent="-171450">
              <a:buFont typeface="Arial" panose="020B0604020202020204" pitchFamily="34" charset="0"/>
              <a:buChar char="•"/>
            </a:pPr>
            <a:r>
              <a:rPr lang="en-US" baseline="0" dirty="0" smtClean="0"/>
              <a:t>Cumulative Obligations</a:t>
            </a:r>
          </a:p>
          <a:p>
            <a:pPr marL="171450" indent="-171450">
              <a:buFont typeface="Arial" panose="020B0604020202020204" pitchFamily="34" charset="0"/>
              <a:buChar char="•"/>
            </a:pPr>
            <a:r>
              <a:rPr lang="en-US" baseline="0" dirty="0" smtClean="0"/>
              <a:t>Cumulative Expenditures</a:t>
            </a:r>
          </a:p>
          <a:p>
            <a:pPr marL="171450" indent="-171450">
              <a:buFont typeface="Arial" panose="020B0604020202020204" pitchFamily="34" charset="0"/>
              <a:buChar char="•"/>
            </a:pPr>
            <a:r>
              <a:rPr lang="en-US" baseline="0" dirty="0" smtClean="0"/>
              <a:t>Project Status</a:t>
            </a:r>
          </a:p>
          <a:p>
            <a:pPr marL="171450" indent="-171450">
              <a:buFont typeface="Arial" panose="020B0604020202020204" pitchFamily="34" charset="0"/>
              <a:buChar char="•"/>
            </a:pPr>
            <a:r>
              <a:rPr lang="en-US" baseline="0" dirty="0" smtClean="0"/>
              <a:t>Project Description</a:t>
            </a:r>
          </a:p>
          <a:p>
            <a:pPr marL="171450" indent="-171450">
              <a:buFont typeface="Arial" panose="020B0604020202020204" pitchFamily="34" charset="0"/>
              <a:buChar char="•"/>
            </a:pPr>
            <a:r>
              <a:rPr lang="en-US" baseline="0" dirty="0" smtClean="0"/>
              <a:t>Infrastructure Projects Only</a:t>
            </a:r>
          </a:p>
          <a:p>
            <a:pPr marL="171450" indent="-171450">
              <a:buFont typeface="Arial" panose="020B0604020202020204" pitchFamily="34" charset="0"/>
              <a:buChar char="•"/>
            </a:pPr>
            <a:r>
              <a:rPr lang="en-US" baseline="0" dirty="0" smtClean="0"/>
              <a:t>Project Demographic Distribution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ED24D9-65DA-4435-B8B2-DEC6CDD137C7}" type="slidenum">
              <a:rPr lang="en-US" smtClean="0"/>
              <a:t>7</a:t>
            </a:fld>
            <a:endParaRPr lang="en-US"/>
          </a:p>
        </p:txBody>
      </p:sp>
    </p:spTree>
    <p:extLst>
      <p:ext uri="{BB962C8B-B14F-4D97-AF65-F5344CB8AC3E}">
        <p14:creationId xmlns:p14="http://schemas.microsoft.com/office/powerpoint/2010/main" val="155442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as aligned in the Section 1086 of the 21-23 </a:t>
            </a:r>
            <a:r>
              <a:rPr lang="en-US" baseline="0" dirty="0" smtClean="0"/>
              <a:t>Capital Budget.</a:t>
            </a:r>
          </a:p>
          <a:p>
            <a:endParaRPr lang="en-US" baseline="0" dirty="0" smtClean="0"/>
          </a:p>
          <a:p>
            <a:endParaRPr lang="en-US" dirty="0" smtClean="0"/>
          </a:p>
          <a:p>
            <a:r>
              <a:rPr lang="en-US" dirty="0" smtClean="0"/>
              <a:t>As</a:t>
            </a:r>
            <a:r>
              <a:rPr lang="en-US" baseline="0" dirty="0" smtClean="0"/>
              <a:t> mentioned during the opening, we appreciate your participation and shared goals to connect Washington State marginalized communities with your Broadband Infrastructure projects. </a:t>
            </a:r>
          </a:p>
          <a:p>
            <a:endParaRPr lang="en-US" baseline="0" dirty="0" smtClean="0"/>
          </a:p>
          <a:p>
            <a:r>
              <a:rPr lang="en-US" baseline="0" dirty="0" smtClean="0"/>
              <a:t>All while creating connections not only with the WSBO but with our network of applicants / ISP’s to “Strengthen Communities”.</a:t>
            </a:r>
          </a:p>
          <a:p>
            <a:endParaRPr lang="en-US" baseline="0" dirty="0" smtClean="0"/>
          </a:p>
          <a:p>
            <a:r>
              <a:rPr lang="en-US" baseline="0" dirty="0" smtClean="0"/>
              <a:t>And </a:t>
            </a:r>
          </a:p>
          <a:p>
            <a:endParaRPr lang="en-US" baseline="0" dirty="0" smtClean="0"/>
          </a:p>
          <a:p>
            <a:r>
              <a:rPr lang="en-US" baseline="0" dirty="0" smtClean="0"/>
              <a:t>Improve access to high-speed and affordable broadband within the state</a:t>
            </a:r>
          </a:p>
          <a:p>
            <a:endParaRPr lang="en-US" baseline="0" dirty="0" smtClean="0"/>
          </a:p>
          <a:p>
            <a:endParaRPr lang="en-US" baseline="0" dirty="0" smtClean="0"/>
          </a:p>
          <a:p>
            <a:endParaRPr lang="en-US" baseline="0" dirty="0" smtClean="0"/>
          </a:p>
          <a:p>
            <a:r>
              <a:rPr lang="en-US" baseline="0" dirty="0" smtClean="0"/>
              <a:t>Notes:</a:t>
            </a:r>
          </a:p>
          <a:p>
            <a:endParaRPr lang="en-US" baseline="0" dirty="0" smtClean="0"/>
          </a:p>
          <a:p>
            <a:r>
              <a:rPr lang="en-US" dirty="0" smtClean="0"/>
              <a:t>Another reiteration that will continue</a:t>
            </a:r>
            <a:r>
              <a:rPr lang="en-US" baseline="0" dirty="0" smtClean="0"/>
              <a:t> to the next page and I won’t read this as this language is available in our resources links</a:t>
            </a:r>
            <a:r>
              <a:rPr lang="en-US" dirty="0" smtClean="0"/>
              <a:t>:</a:t>
            </a:r>
            <a:r>
              <a:rPr lang="en-US" baseline="0" dirty="0" smtClean="0"/>
              <a:t> </a:t>
            </a:r>
          </a:p>
          <a:p>
            <a:endParaRPr lang="en-US" dirty="0" smtClean="0"/>
          </a:p>
          <a:p>
            <a:r>
              <a:rPr lang="en-US" dirty="0" smtClean="0"/>
              <a:t>Fall Cycle – Per BB 1086: (c) (</a:t>
            </a:r>
            <a:r>
              <a:rPr lang="en-US" dirty="0" err="1" smtClean="0"/>
              <a:t>i</a:t>
            </a:r>
            <a:r>
              <a:rPr lang="en-US" dirty="0" smtClean="0"/>
              <a:t>)</a:t>
            </a:r>
            <a:r>
              <a:rPr lang="en-US" baseline="0" dirty="0" smtClean="0"/>
              <a:t> Demonstrate that the project site is under the applicant’s control for a minimum of 25 years, either through ownership or a long-term lease; and (ii) Commit to using the infrastructure funded by the grant for the purposes of providing broadband connectivity for a minimum of 25 years..</a:t>
            </a:r>
          </a:p>
          <a:p>
            <a:r>
              <a:rPr lang="en-US" b="1" baseline="0" dirty="0" smtClean="0"/>
              <a:t>(d) Unless otherwise stated, priority must be given to projects: (</a:t>
            </a:r>
            <a:r>
              <a:rPr lang="en-US" b="1" baseline="0" dirty="0" err="1" smtClean="0"/>
              <a:t>i</a:t>
            </a:r>
            <a:r>
              <a:rPr lang="en-US" b="1" baseline="0" dirty="0" smtClean="0"/>
              <a:t>) Located in unserved areas of the state, which for the purposes of this section means areas of Washington in which households and businesses lack access to broadband service of speeds at a minimum of 100 megabits per second download and at a minimum 20 megabits per second upload; </a:t>
            </a:r>
          </a:p>
          <a:p>
            <a:r>
              <a:rPr lang="en-US" b="1" baseline="0" dirty="0" smtClean="0"/>
              <a:t>(ii) Located in geographic areas of greatest priority for the deployment of broadband infrastructure to achieve the state’s broadband goals, as provided in RCW 43.330.536, identified with department and board mapping tools; or</a:t>
            </a:r>
          </a:p>
          <a:p>
            <a:r>
              <a:rPr lang="en-US" b="1" baseline="0" dirty="0" smtClean="0"/>
              <a:t>(iii) That construct last mile infrastructure, as defined in RCW 43.330.530.</a:t>
            </a:r>
            <a:endParaRPr lang="en-US" b="1" dirty="0"/>
          </a:p>
        </p:txBody>
      </p:sp>
      <p:sp>
        <p:nvSpPr>
          <p:cNvPr id="4" name="Slide Number Placeholder 3"/>
          <p:cNvSpPr>
            <a:spLocks noGrp="1"/>
          </p:cNvSpPr>
          <p:nvPr>
            <p:ph type="sldNum" sz="quarter" idx="10"/>
          </p:nvPr>
        </p:nvSpPr>
        <p:spPr/>
        <p:txBody>
          <a:bodyPr/>
          <a:lstStyle/>
          <a:p>
            <a:fld id="{15ED24D9-65DA-4435-B8B2-DEC6CDD137C7}" type="slidenum">
              <a:rPr lang="en-US" smtClean="0"/>
              <a:t>8</a:t>
            </a:fld>
            <a:endParaRPr lang="en-US"/>
          </a:p>
        </p:txBody>
      </p:sp>
    </p:spTree>
    <p:extLst>
      <p:ext uri="{BB962C8B-B14F-4D97-AF65-F5344CB8AC3E}">
        <p14:creationId xmlns:p14="http://schemas.microsoft.com/office/powerpoint/2010/main" val="409501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bullet on this slide is a link for resources</a:t>
            </a:r>
            <a:r>
              <a:rPr lang="en-US" dirty="0" smtClean="0"/>
              <a:t>. </a:t>
            </a:r>
          </a:p>
          <a:p>
            <a:endParaRPr lang="en-US" dirty="0" smtClean="0"/>
          </a:p>
          <a:p>
            <a:r>
              <a:rPr lang="en-US" dirty="0" smtClean="0"/>
              <a:t>These</a:t>
            </a:r>
            <a:r>
              <a:rPr lang="en-US" baseline="0" dirty="0" smtClean="0"/>
              <a:t> sources are also found on the WSBO website.</a:t>
            </a:r>
            <a:endParaRPr lang="en-US" dirty="0" smtClean="0"/>
          </a:p>
          <a:p>
            <a:endParaRPr lang="en-US" dirty="0" smtClean="0"/>
          </a:p>
          <a:p>
            <a:r>
              <a:rPr lang="en-US" dirty="0" smtClean="0"/>
              <a:t>A WSBO Infrastructure Grant</a:t>
            </a:r>
            <a:r>
              <a:rPr lang="en-US" baseline="0" dirty="0" smtClean="0"/>
              <a:t> Handbook is in the works at the moment.</a:t>
            </a:r>
            <a:endParaRPr lang="en-US" dirty="0" smtClean="0"/>
          </a:p>
          <a:p>
            <a:endParaRPr lang="en-US" dirty="0" smtClean="0"/>
          </a:p>
          <a:p>
            <a:r>
              <a:rPr lang="en-US" b="1" dirty="0" smtClean="0"/>
              <a:t>VERIFY the resources links and accessibility</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15ED24D9-65DA-4435-B8B2-DEC6CDD137C7}" type="slidenum">
              <a:rPr lang="en-US" smtClean="0"/>
              <a:t>9</a:t>
            </a:fld>
            <a:endParaRPr lang="en-US"/>
          </a:p>
        </p:txBody>
      </p:sp>
    </p:spTree>
    <p:extLst>
      <p:ext uri="{BB962C8B-B14F-4D97-AF65-F5344CB8AC3E}">
        <p14:creationId xmlns:p14="http://schemas.microsoft.com/office/powerpoint/2010/main" val="1997056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3" name="Rectangle 42"/>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1"/>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21" name="Text Placeholder 31"/>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22" name="Text Placeholder 31"/>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XX/XX/2019 (date goes here)</a:t>
            </a:r>
          </a:p>
        </p:txBody>
      </p:sp>
      <p:pic>
        <p:nvPicPr>
          <p:cNvPr id="47" name="Picture 46"/>
          <p:cNvPicPr>
            <a:picLocks noChangeAspect="1"/>
          </p:cNvPicPr>
          <p:nvPr userDrawn="1"/>
        </p:nvPicPr>
        <p:blipFill>
          <a:blip r:embed="rId2"/>
          <a:stretch>
            <a:fillRect/>
          </a:stretch>
        </p:blipFill>
        <p:spPr>
          <a:xfrm>
            <a:off x="8909050" y="805225"/>
            <a:ext cx="2146300" cy="2523273"/>
          </a:xfrm>
          <a:prstGeom prst="rect">
            <a:avLst/>
          </a:prstGeom>
        </p:spPr>
      </p:pic>
      <p:cxnSp>
        <p:nvCxnSpPr>
          <p:cNvPr id="48" name="Straight Connector 47"/>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a:t>Presentation title goes here</a:t>
            </a:r>
          </a:p>
        </p:txBody>
      </p:sp>
      <p:sp>
        <p:nvSpPr>
          <p:cNvPr id="12" name="Text Placeholder 31"/>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a:t>Click to add subtitle (28)</a:t>
            </a:r>
          </a:p>
        </p:txBody>
      </p:sp>
    </p:spTree>
    <p:extLst>
      <p:ext uri="{BB962C8B-B14F-4D97-AF65-F5344CB8AC3E}">
        <p14:creationId xmlns:p14="http://schemas.microsoft.com/office/powerpoint/2010/main" val="39911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8" name="Text Placeholder 31"/>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9" name="Text Placeholder 31"/>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11" name="Text Placeholder 31"/>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12" name="Text Placeholder 31"/>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a:solidFill>
                  <a:srgbClr val="000000"/>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a:t>Thank you or other title</a:t>
            </a:r>
          </a:p>
        </p:txBody>
      </p:sp>
    </p:spTree>
    <p:extLst>
      <p:ext uri="{BB962C8B-B14F-4D97-AF65-F5344CB8AC3E}">
        <p14:creationId xmlns:p14="http://schemas.microsoft.com/office/powerpoint/2010/main" val="856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a:solidFill>
                  <a:srgbClr val="000000"/>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29" name="Text Placeholder 31"/>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0" name="Text Placeholder 31"/>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3" name="Text Placeholder 31"/>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4" name="Text Placeholder 31"/>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5" name="Text Placeholder 31"/>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6" name="Text Placeholder 31"/>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7" name="Text Placeholder 31"/>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8" name="Text Placeholder 31"/>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9" name="Text Placeholder 31"/>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40" name="Text Placeholder 31"/>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41" name="Text Placeholder 31"/>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42" name="Text Placeholder 31"/>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43" name="Title 1"/>
          <p:cNvSpPr>
            <a:spLocks noGrp="1"/>
          </p:cNvSpPr>
          <p:nvPr>
            <p:ph type="title" hasCustomPrompt="1"/>
          </p:nvPr>
        </p:nvSpPr>
        <p:spPr>
          <a:xfrm>
            <a:off x="720286" y="477153"/>
            <a:ext cx="5717836" cy="1065164"/>
          </a:xfrm>
        </p:spPr>
        <p:txBody>
          <a:bodyPr anchor="b"/>
          <a:lstStyle>
            <a:lvl1pPr>
              <a:defRPr sz="6000" baseline="0">
                <a:solidFill>
                  <a:schemeClr val="bg1"/>
                </a:solidFill>
                <a:latin typeface="Abril Fatface" panose="02000503000000020003" pitchFamily="2" charset="0"/>
              </a:defRPr>
            </a:lvl1pPr>
          </a:lstStyle>
          <a:p>
            <a:r>
              <a:rPr lang="en-US" dirty="0"/>
              <a:t>Thank you!</a:t>
            </a:r>
          </a:p>
        </p:txBody>
      </p:sp>
    </p:spTree>
    <p:extLst>
      <p:ext uri="{BB962C8B-B14F-4D97-AF65-F5344CB8AC3E}">
        <p14:creationId xmlns:p14="http://schemas.microsoft.com/office/powerpoint/2010/main" val="548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engthening Communiti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249454" y="2470903"/>
            <a:ext cx="1322250" cy="546833"/>
          </a:xfrm>
          <a:prstGeom prst="rect">
            <a:avLst/>
          </a:prstGeom>
        </p:spPr>
      </p:pic>
      <p:sp>
        <p:nvSpPr>
          <p:cNvPr id="8" name="TextBox 7"/>
          <p:cNvSpPr txBox="1"/>
          <p:nvPr userDrawn="1"/>
        </p:nvSpPr>
        <p:spPr>
          <a:xfrm>
            <a:off x="6528178"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Crime Victims &amp; Public Safety </a:t>
            </a:r>
          </a:p>
        </p:txBody>
      </p:sp>
      <p:pic>
        <p:nvPicPr>
          <p:cNvPr id="9" name="Picture 8"/>
          <p:cNvPicPr>
            <a:picLocks noChangeAspect="1"/>
          </p:cNvPicPr>
          <p:nvPr userDrawn="1"/>
        </p:nvPicPr>
        <p:blipFill>
          <a:blip r:embed="rId3"/>
          <a:stretch>
            <a:fillRect/>
          </a:stretch>
        </p:blipFill>
        <p:spPr>
          <a:xfrm>
            <a:off x="4344443" y="1962669"/>
            <a:ext cx="883650" cy="1055067"/>
          </a:xfrm>
          <a:prstGeom prst="rect">
            <a:avLst/>
          </a:prstGeom>
        </p:spPr>
      </p:pic>
      <p:sp>
        <p:nvSpPr>
          <p:cNvPr id="10" name="TextBox 9"/>
          <p:cNvSpPr txBox="1"/>
          <p:nvPr userDrawn="1"/>
        </p:nvSpPr>
        <p:spPr>
          <a:xfrm>
            <a:off x="6499077" y="3171099"/>
            <a:ext cx="2246086"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Business Assistance</a:t>
            </a:r>
          </a:p>
        </p:txBody>
      </p:sp>
      <p:sp>
        <p:nvSpPr>
          <p:cNvPr id="11" name="TextBox 10"/>
          <p:cNvSpPr txBox="1"/>
          <p:nvPr userDrawn="1"/>
        </p:nvSpPr>
        <p:spPr>
          <a:xfrm>
            <a:off x="1245974" y="5344934"/>
            <a:ext cx="1329211"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Planning</a:t>
            </a:r>
          </a:p>
        </p:txBody>
      </p:sp>
      <p:sp>
        <p:nvSpPr>
          <p:cNvPr id="12" name="TextBox 11"/>
          <p:cNvSpPr txBox="1"/>
          <p:nvPr userDrawn="1"/>
        </p:nvSpPr>
        <p:spPr>
          <a:xfrm>
            <a:off x="3697669" y="3171099"/>
            <a:ext cx="2177199"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Infrastructure</a:t>
            </a:r>
          </a:p>
        </p:txBody>
      </p:sp>
      <p:sp>
        <p:nvSpPr>
          <p:cNvPr id="13" name="TextBox 12"/>
          <p:cNvSpPr txBox="1"/>
          <p:nvPr userDrawn="1"/>
        </p:nvSpPr>
        <p:spPr>
          <a:xfrm>
            <a:off x="3271920" y="5344934"/>
            <a:ext cx="2820003"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Community Facilities</a:t>
            </a:r>
          </a:p>
        </p:txBody>
      </p:sp>
      <p:sp>
        <p:nvSpPr>
          <p:cNvPr id="14" name="TextBox 13"/>
          <p:cNvSpPr txBox="1"/>
          <p:nvPr userDrawn="1"/>
        </p:nvSpPr>
        <p:spPr>
          <a:xfrm>
            <a:off x="905823" y="3171099"/>
            <a:ext cx="1960793" cy="646331"/>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Housing</a:t>
            </a:r>
          </a:p>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homelessness</a:t>
            </a:r>
          </a:p>
        </p:txBody>
      </p:sp>
      <p:sp>
        <p:nvSpPr>
          <p:cNvPr id="15" name="TextBox 14"/>
          <p:cNvSpPr txBox="1"/>
          <p:nvPr userDrawn="1"/>
        </p:nvSpPr>
        <p:spPr>
          <a:xfrm>
            <a:off x="9652082" y="3171099"/>
            <a:ext cx="1058303" cy="369332"/>
          </a:xfrm>
          <a:prstGeom prst="rect">
            <a:avLst/>
          </a:prstGeom>
          <a:noFill/>
        </p:spPr>
        <p:txBody>
          <a:bodyPr wrap="none" rtlCol="0">
            <a:spAutoFit/>
          </a:bodyPr>
          <a:lstStyle/>
          <a:p>
            <a:pPr algn="ctr"/>
            <a:r>
              <a:rPr lang="en-US" sz="1800" b="1" cap="all" baseline="0" dirty="0">
                <a:solidFill>
                  <a:srgbClr val="5C5C5C"/>
                </a:solidFill>
                <a:latin typeface="Roboto Black" panose="02000000000000000000" pitchFamily="2" charset="0"/>
                <a:ea typeface="Roboto Light" panose="02000000000000000000" pitchFamily="2" charset="0"/>
              </a:rPr>
              <a:t>ENERGY</a:t>
            </a:r>
          </a:p>
        </p:txBody>
      </p:sp>
      <p:sp>
        <p:nvSpPr>
          <p:cNvPr id="16" name="TextBox 15"/>
          <p:cNvSpPr txBox="1"/>
          <p:nvPr userDrawn="1"/>
        </p:nvSpPr>
        <p:spPr>
          <a:xfrm>
            <a:off x="9121747"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Community Services</a:t>
            </a:r>
          </a:p>
        </p:txBody>
      </p:sp>
      <p:pic>
        <p:nvPicPr>
          <p:cNvPr id="17" name="Picture 16"/>
          <p:cNvPicPr>
            <a:picLocks noChangeAspect="1"/>
          </p:cNvPicPr>
          <p:nvPr userDrawn="1"/>
        </p:nvPicPr>
        <p:blipFill>
          <a:blip r:embed="rId4"/>
          <a:stretch>
            <a:fillRect/>
          </a:stretch>
        </p:blipFill>
        <p:spPr>
          <a:xfrm>
            <a:off x="1458857" y="4199824"/>
            <a:ext cx="1161000" cy="945700"/>
          </a:xfrm>
          <a:prstGeom prst="rect">
            <a:avLst/>
          </a:prstGeom>
        </p:spPr>
      </p:pic>
      <p:pic>
        <p:nvPicPr>
          <p:cNvPr id="18" name="Picture 17"/>
          <p:cNvPicPr>
            <a:picLocks noChangeAspect="1"/>
          </p:cNvPicPr>
          <p:nvPr userDrawn="1"/>
        </p:nvPicPr>
        <p:blipFill>
          <a:blip r:embed="rId5"/>
          <a:stretch>
            <a:fillRect/>
          </a:stretch>
        </p:blipFill>
        <p:spPr>
          <a:xfrm>
            <a:off x="3867660" y="4174091"/>
            <a:ext cx="1651200" cy="971433"/>
          </a:xfrm>
          <a:prstGeom prst="rect">
            <a:avLst/>
          </a:prstGeom>
        </p:spPr>
      </p:pic>
      <p:pic>
        <p:nvPicPr>
          <p:cNvPr id="19" name="Picture 18"/>
          <p:cNvPicPr>
            <a:picLocks noChangeAspect="1"/>
          </p:cNvPicPr>
          <p:nvPr userDrawn="1"/>
        </p:nvPicPr>
        <p:blipFill>
          <a:blip r:embed="rId6"/>
          <a:stretch>
            <a:fillRect/>
          </a:stretch>
        </p:blipFill>
        <p:spPr>
          <a:xfrm>
            <a:off x="7067420" y="1821136"/>
            <a:ext cx="1109400" cy="1196600"/>
          </a:xfrm>
          <a:prstGeom prst="rect">
            <a:avLst/>
          </a:prstGeom>
        </p:spPr>
      </p:pic>
      <p:pic>
        <p:nvPicPr>
          <p:cNvPr id="20" name="Picture 19"/>
          <p:cNvPicPr>
            <a:picLocks noChangeAspect="1"/>
          </p:cNvPicPr>
          <p:nvPr userDrawn="1"/>
        </p:nvPicPr>
        <p:blipFill>
          <a:blip r:embed="rId7"/>
          <a:stretch>
            <a:fillRect/>
          </a:stretch>
        </p:blipFill>
        <p:spPr>
          <a:xfrm>
            <a:off x="9823258" y="2039869"/>
            <a:ext cx="715950" cy="977867"/>
          </a:xfrm>
          <a:prstGeom prst="rect">
            <a:avLst/>
          </a:prstGeom>
        </p:spPr>
      </p:pic>
      <p:pic>
        <p:nvPicPr>
          <p:cNvPr id="21" name="Picture 20"/>
          <p:cNvPicPr>
            <a:picLocks noChangeAspect="1"/>
          </p:cNvPicPr>
          <p:nvPr userDrawn="1"/>
        </p:nvPicPr>
        <p:blipFill>
          <a:blip r:embed="rId8"/>
          <a:stretch>
            <a:fillRect/>
          </a:stretch>
        </p:blipFill>
        <p:spPr>
          <a:xfrm>
            <a:off x="7214585" y="4251291"/>
            <a:ext cx="844950" cy="894233"/>
          </a:xfrm>
          <a:prstGeom prst="rect">
            <a:avLst/>
          </a:prstGeom>
        </p:spPr>
      </p:pic>
      <p:pic>
        <p:nvPicPr>
          <p:cNvPr id="22" name="Picture 21"/>
          <p:cNvPicPr>
            <a:picLocks noChangeAspect="1"/>
          </p:cNvPicPr>
          <p:nvPr userDrawn="1"/>
        </p:nvPicPr>
        <p:blipFill>
          <a:blip r:embed="rId9"/>
          <a:stretch>
            <a:fillRect/>
          </a:stretch>
        </p:blipFill>
        <p:spPr>
          <a:xfrm>
            <a:off x="9591058" y="4141924"/>
            <a:ext cx="1180350" cy="1003600"/>
          </a:xfrm>
          <a:prstGeom prst="rect">
            <a:avLst/>
          </a:prstGeom>
        </p:spPr>
      </p:pic>
      <p:sp>
        <p:nvSpPr>
          <p:cNvPr id="23" name="TextBox 22"/>
          <p:cNvSpPr txBox="1"/>
          <p:nvPr userDrawn="1"/>
        </p:nvSpPr>
        <p:spPr>
          <a:xfrm>
            <a:off x="838200" y="750877"/>
            <a:ext cx="7156126" cy="769441"/>
          </a:xfrm>
          <a:prstGeom prst="rect">
            <a:avLst/>
          </a:prstGeom>
          <a:noFill/>
        </p:spPr>
        <p:txBody>
          <a:bodyPr wrap="none" rtlCol="0">
            <a:spAutoFit/>
          </a:bodyPr>
          <a:lstStyle/>
          <a:p>
            <a:r>
              <a:rPr lang="en-US" sz="4400" dirty="0">
                <a:solidFill>
                  <a:schemeClr val="accent5"/>
                </a:solidFill>
                <a:latin typeface="Roboto Light" panose="02000000000000000000" pitchFamily="2" charset="0"/>
                <a:ea typeface="Roboto Light" panose="02000000000000000000" pitchFamily="2" charset="0"/>
              </a:rPr>
              <a:t>We strengthen</a:t>
            </a:r>
            <a:r>
              <a:rPr lang="en-US" sz="4400" baseline="0" dirty="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08347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a:t>Section title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subheading goes here</a:t>
            </a:r>
          </a:p>
        </p:txBody>
      </p:sp>
      <p:grpSp>
        <p:nvGrpSpPr>
          <p:cNvPr id="17" name="Group 16"/>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a:t>Click to edit Master title style</a:t>
            </a:r>
          </a:p>
        </p:txBody>
      </p:sp>
      <p:sp>
        <p:nvSpPr>
          <p:cNvPr id="9"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87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5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2" name="Content Placeholder 2"/>
          <p:cNvSpPr>
            <a:spLocks noGrp="1"/>
          </p:cNvSpPr>
          <p:nvPr>
            <p:ph sz="half" idx="1"/>
          </p:nvPr>
        </p:nvSpPr>
        <p:spPr>
          <a:xfrm>
            <a:off x="83820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0"/>
          </p:nvPr>
        </p:nvSpPr>
        <p:spPr>
          <a:xfrm>
            <a:off x="447294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1"/>
          </p:nvPr>
        </p:nvSpPr>
        <p:spPr>
          <a:xfrm>
            <a:off x="810768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7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7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1"/>
          <p:cNvSpPr>
            <a:spLocks noGrp="1"/>
          </p:cNvSpPr>
          <p:nvPr>
            <p:ph type="title"/>
          </p:nvPr>
        </p:nvSpPr>
        <p:spPr>
          <a:xfrm>
            <a:off x="838200" y="281940"/>
            <a:ext cx="10515600" cy="1218948"/>
          </a:xfrm>
        </p:spPr>
        <p:txBody>
          <a:bodyPr/>
          <a:lstStyle/>
          <a:p>
            <a:r>
              <a:rPr lang="en-US"/>
              <a:t>Click to edit Master title style</a:t>
            </a:r>
          </a:p>
        </p:txBody>
      </p:sp>
    </p:spTree>
    <p:extLst>
      <p:ext uri="{BB962C8B-B14F-4D97-AF65-F5344CB8AC3E}">
        <p14:creationId xmlns:p14="http://schemas.microsoft.com/office/powerpoint/2010/main" val="11591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a:t>Click to edit Master title style </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 (28)</a:t>
            </a:r>
          </a:p>
          <a:p>
            <a:pPr lvl="1"/>
            <a:r>
              <a:rPr lang="en-US" dirty="0"/>
              <a:t>Second level (24)</a:t>
            </a:r>
          </a:p>
          <a:p>
            <a:pPr lvl="2"/>
            <a:r>
              <a:rPr lang="en-US" dirty="0"/>
              <a:t>Third level (20)</a:t>
            </a:r>
          </a:p>
          <a:p>
            <a:pPr lvl="3"/>
            <a:r>
              <a:rPr lang="en-US" dirty="0"/>
              <a:t>Fourth level (18)</a:t>
            </a:r>
          </a:p>
          <a:p>
            <a:pPr lvl="4"/>
            <a:r>
              <a:rPr lang="en-US" dirty="0"/>
              <a:t>Fifth level (18)</a:t>
            </a:r>
          </a:p>
        </p:txBody>
      </p:sp>
      <p:grpSp>
        <p:nvGrpSpPr>
          <p:cNvPr id="7" name="Group 6"/>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userDrawn="1"/>
        </p:nvSpPr>
        <p:spPr>
          <a:xfrm>
            <a:off x="752475" y="6493524"/>
            <a:ext cx="3868367" cy="276999"/>
          </a:xfrm>
          <a:prstGeom prst="rect">
            <a:avLst/>
          </a:prstGeom>
          <a:noFill/>
        </p:spPr>
        <p:txBody>
          <a:bodyPr wrap="none" rtlCol="0">
            <a:spAutoFit/>
          </a:bodyPr>
          <a:lstStyle/>
          <a:p>
            <a:r>
              <a:rPr lang="en-US" sz="1200" b="1" cap="all" dirty="0">
                <a:solidFill>
                  <a:schemeClr val="bg1"/>
                </a:solidFill>
                <a:latin typeface="+mn-lt"/>
                <a:ea typeface="Roboto Condensed" panose="02000000000000000000" pitchFamily="2" charset="0"/>
              </a:rPr>
              <a:t>Washington</a:t>
            </a:r>
            <a:r>
              <a:rPr lang="en-US" sz="1200" b="1" cap="all" baseline="0" dirty="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TextBox 17"/>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bg1"/>
              </a:solidFill>
              <a:latin typeface="+mn-lt"/>
              <a:ea typeface="Roboto Black" panose="02000000000000000000" pitchFamily="2" charset="0"/>
            </a:endParaRPr>
          </a:p>
        </p:txBody>
      </p:sp>
      <p:cxnSp>
        <p:nvCxnSpPr>
          <p:cNvPr id="19" name="Straight Connector 18"/>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mailto:WSBO@commerce.w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crsreports.congress.gov/product/pdf/IN/IN11665#:~:text=Section%209901%20of%20the%20American,Fiscal%20Recovery%20Fund%20(CSFR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govinfo.gov/content/pkg/FR-2021-05-17/pdf/2021-10283.pdf" TargetMode="External"/><Relationship Id="rId5" Type="http://schemas.openxmlformats.org/officeDocument/2006/relationships/hyperlink" Target="file:///\\com.wa.lcl\divisions\lg\State%20Broadband%20Office\21-23%20capital%20grants\Acceleration%20Grants\NOFO%20and%20QA\SBO%20NOFO%20Infrastructure%20Round1Final.pdf" TargetMode="External"/><Relationship Id="rId4" Type="http://schemas.openxmlformats.org/officeDocument/2006/relationships/hyperlink" Target="https://www.commerce.wa.gov/building-infrastructure/washington-statewide-broadband-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 Andy</a:t>
            </a:r>
            <a:endParaRPr lang="en-US" dirty="0"/>
          </a:p>
        </p:txBody>
      </p:sp>
      <p:sp>
        <p:nvSpPr>
          <p:cNvPr id="3" name="Text Placeholder 2"/>
          <p:cNvSpPr>
            <a:spLocks noGrp="1"/>
          </p:cNvSpPr>
          <p:nvPr>
            <p:ph type="body" sz="quarter" idx="11"/>
          </p:nvPr>
        </p:nvSpPr>
        <p:spPr/>
        <p:txBody>
          <a:bodyPr/>
          <a:lstStyle/>
          <a:p>
            <a:r>
              <a:rPr lang="en-US" dirty="0" smtClean="0"/>
              <a:t>Commerce Specialist 5</a:t>
            </a:r>
            <a:endParaRPr lang="en-US" dirty="0"/>
          </a:p>
        </p:txBody>
      </p:sp>
      <p:sp>
        <p:nvSpPr>
          <p:cNvPr id="4" name="Text Placeholder 3"/>
          <p:cNvSpPr>
            <a:spLocks noGrp="1"/>
          </p:cNvSpPr>
          <p:nvPr>
            <p:ph type="body" sz="quarter" idx="12"/>
          </p:nvPr>
        </p:nvSpPr>
        <p:spPr>
          <a:xfrm>
            <a:off x="488950" y="6200760"/>
            <a:ext cx="6430010" cy="292100"/>
          </a:xfrm>
        </p:spPr>
        <p:txBody>
          <a:bodyPr/>
          <a:lstStyle/>
          <a:p>
            <a:endParaRPr lang="en-US" dirty="0"/>
          </a:p>
        </p:txBody>
      </p:sp>
      <p:sp>
        <p:nvSpPr>
          <p:cNvPr id="5" name="Title 4"/>
          <p:cNvSpPr>
            <a:spLocks noGrp="1"/>
          </p:cNvSpPr>
          <p:nvPr>
            <p:ph type="title"/>
          </p:nvPr>
        </p:nvSpPr>
        <p:spPr>
          <a:xfrm>
            <a:off x="488950" y="454090"/>
            <a:ext cx="6971030" cy="3169643"/>
          </a:xfrm>
        </p:spPr>
        <p:txBody>
          <a:bodyPr>
            <a:normAutofit fontScale="90000"/>
          </a:bodyPr>
          <a:lstStyle/>
          <a:p>
            <a:pPr algn="ctr"/>
            <a:r>
              <a:rPr lang="en-US" sz="4800" dirty="0" smtClean="0"/>
              <a:t>Broadband Infrastructure Acceleration Grant Award Recipients </a:t>
            </a:r>
            <a:br>
              <a:rPr lang="en-US" sz="4800" dirty="0" smtClean="0"/>
            </a:br>
            <a:r>
              <a:rPr lang="en-US" sz="4800" dirty="0" smtClean="0"/>
              <a:t/>
            </a:r>
            <a:br>
              <a:rPr lang="en-US" sz="4800" dirty="0" smtClean="0"/>
            </a:br>
            <a:r>
              <a:rPr lang="en-US" sz="4800" dirty="0" smtClean="0"/>
              <a:t>2021 -Fall Cycle</a:t>
            </a:r>
            <a:endParaRPr lang="en-US" sz="4800" dirty="0"/>
          </a:p>
        </p:txBody>
      </p:sp>
      <p:sp>
        <p:nvSpPr>
          <p:cNvPr id="6" name="Text Placeholder 5"/>
          <p:cNvSpPr>
            <a:spLocks noGrp="1"/>
          </p:cNvSpPr>
          <p:nvPr>
            <p:ph type="body" sz="quarter" idx="13"/>
          </p:nvPr>
        </p:nvSpPr>
        <p:spPr/>
        <p:txBody>
          <a:bodyPr/>
          <a:lstStyle/>
          <a:p>
            <a:pPr algn="ctr"/>
            <a:r>
              <a:rPr lang="en-US" dirty="0" smtClean="0"/>
              <a:t>You’re Granted the Award, NOW WHAT?</a:t>
            </a:r>
            <a:endParaRPr lang="en-US" dirty="0"/>
          </a:p>
        </p:txBody>
      </p:sp>
    </p:spTree>
    <p:extLst>
      <p:ext uri="{BB962C8B-B14F-4D97-AF65-F5344CB8AC3E}">
        <p14:creationId xmlns:p14="http://schemas.microsoft.com/office/powerpoint/2010/main" val="1960874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endParaRPr lang="en-US" sz="2000" dirty="0"/>
          </a:p>
          <a:p>
            <a:endParaRPr lang="en-US" sz="2000" dirty="0"/>
          </a:p>
        </p:txBody>
      </p:sp>
      <p:sp>
        <p:nvSpPr>
          <p:cNvPr id="4" name="Title 3"/>
          <p:cNvSpPr>
            <a:spLocks noGrp="1"/>
          </p:cNvSpPr>
          <p:nvPr>
            <p:ph type="title"/>
          </p:nvPr>
        </p:nvSpPr>
        <p:spPr/>
        <p:txBody>
          <a:bodyPr>
            <a:normAutofit/>
          </a:bodyPr>
          <a:lstStyle/>
          <a:p>
            <a:pPr algn="ctr"/>
            <a:r>
              <a:rPr lang="en-US" dirty="0" smtClean="0">
                <a:solidFill>
                  <a:schemeClr val="accent2"/>
                </a:solidFill>
              </a:rPr>
              <a:t>Questions</a:t>
            </a:r>
            <a:endParaRPr lang="en-US" dirty="0">
              <a:solidFill>
                <a:schemeClr val="accent2"/>
              </a:solidFill>
            </a:endParaRPr>
          </a:p>
        </p:txBody>
      </p:sp>
      <p:pic>
        <p:nvPicPr>
          <p:cNvPr id="2" name="Picture 1" descr="Asking Defining Questions - Excelsior College OW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480" y="1809750"/>
            <a:ext cx="5852160" cy="3901440"/>
          </a:xfrm>
          <a:prstGeom prst="rect">
            <a:avLst/>
          </a:prstGeom>
        </p:spPr>
      </p:pic>
    </p:spTree>
    <p:extLst>
      <p:ext uri="{BB962C8B-B14F-4D97-AF65-F5344CB8AC3E}">
        <p14:creationId xmlns:p14="http://schemas.microsoft.com/office/powerpoint/2010/main" val="953783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 you note with a cup of coffee - ID: 1070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1841500"/>
            <a:ext cx="10058400" cy="3143250"/>
          </a:xfrm>
          <a:prstGeom prst="rect">
            <a:avLst/>
          </a:prstGeom>
        </p:spPr>
      </p:pic>
      <p:sp>
        <p:nvSpPr>
          <p:cNvPr id="5" name="TextBox 4"/>
          <p:cNvSpPr txBox="1"/>
          <p:nvPr/>
        </p:nvSpPr>
        <p:spPr>
          <a:xfrm>
            <a:off x="1016000" y="440267"/>
            <a:ext cx="8144933" cy="1200329"/>
          </a:xfrm>
          <a:prstGeom prst="rect">
            <a:avLst/>
          </a:prstGeom>
          <a:noFill/>
        </p:spPr>
        <p:txBody>
          <a:bodyPr wrap="square" rtlCol="0">
            <a:spAutoFit/>
          </a:bodyPr>
          <a:lstStyle/>
          <a:p>
            <a:r>
              <a:rPr lang="en-US" dirty="0" smtClean="0"/>
              <a:t>Should you have any further questions please:</a:t>
            </a:r>
          </a:p>
          <a:p>
            <a:endParaRPr lang="en-US" dirty="0"/>
          </a:p>
          <a:p>
            <a:r>
              <a:rPr lang="en-US" dirty="0" smtClean="0"/>
              <a:t>Email </a:t>
            </a:r>
            <a:r>
              <a:rPr lang="en-US" dirty="0"/>
              <a:t>us at: </a:t>
            </a:r>
            <a:r>
              <a:rPr lang="en-US" dirty="0">
                <a:hlinkClick r:id="rId4"/>
              </a:rPr>
              <a:t>WSBO@commerce.wa.gov</a:t>
            </a:r>
            <a:endParaRPr lang="en-US" dirty="0"/>
          </a:p>
          <a:p>
            <a:endParaRPr lang="en-US" dirty="0"/>
          </a:p>
        </p:txBody>
      </p:sp>
    </p:spTree>
    <p:extLst>
      <p:ext uri="{BB962C8B-B14F-4D97-AF65-F5344CB8AC3E}">
        <p14:creationId xmlns:p14="http://schemas.microsoft.com/office/powerpoint/2010/main" val="32203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accent2"/>
                </a:solidFill>
              </a:rPr>
              <a:t>Introductions</a:t>
            </a:r>
            <a:endParaRPr lang="en-US" sz="6000" b="1" dirty="0">
              <a:solidFill>
                <a:schemeClr val="accent2"/>
              </a:solidFill>
            </a:endParaRPr>
          </a:p>
        </p:txBody>
      </p:sp>
      <p:sp>
        <p:nvSpPr>
          <p:cNvPr id="3" name="Content Placeholder 2"/>
          <p:cNvSpPr>
            <a:spLocks noGrp="1"/>
          </p:cNvSpPr>
          <p:nvPr>
            <p:ph sz="half" idx="1"/>
          </p:nvPr>
        </p:nvSpPr>
        <p:spPr>
          <a:xfrm>
            <a:off x="838200" y="1825624"/>
            <a:ext cx="3168650" cy="4076412"/>
          </a:xfrm>
        </p:spPr>
        <p:txBody>
          <a:bodyPr>
            <a:normAutofit/>
          </a:bodyPr>
          <a:lstStyle/>
          <a:p>
            <a:pPr>
              <a:lnSpc>
                <a:spcPct val="150000"/>
              </a:lnSpc>
              <a:spcBef>
                <a:spcPts val="600"/>
              </a:spcBef>
            </a:pPr>
            <a:r>
              <a:rPr lang="en-US" dirty="0" smtClean="0"/>
              <a:t>WSBO Team Introductions</a:t>
            </a:r>
          </a:p>
          <a:p>
            <a:pPr>
              <a:lnSpc>
                <a:spcPct val="150000"/>
              </a:lnSpc>
              <a:spcBef>
                <a:spcPts val="600"/>
              </a:spcBef>
            </a:pPr>
            <a:r>
              <a:rPr lang="en-US" dirty="0" smtClean="0"/>
              <a:t>Grant Award Recipient Introduction(s)</a:t>
            </a:r>
          </a:p>
          <a:p>
            <a:pPr marL="0" indent="0">
              <a:buNone/>
            </a:pPr>
            <a:endParaRPr lang="en-US" dirty="0"/>
          </a:p>
        </p:txBody>
      </p:sp>
      <p:pic>
        <p:nvPicPr>
          <p:cNvPr id="5" name="Content Placeholder 4" descr="pxfuel.com (4) - TOPki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06850" y="1934964"/>
            <a:ext cx="7346950" cy="4132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48556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OVERVIEW</a:t>
            </a:r>
            <a:endParaRPr lang="en-US" dirty="0"/>
          </a:p>
        </p:txBody>
      </p:sp>
      <p:pic>
        <p:nvPicPr>
          <p:cNvPr id="8" name="Content Placeholder 7" descr="Is Your IT Infrastructure Holding You Back? | Techno FAQ"/>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34724" y="224790"/>
            <a:ext cx="7858048" cy="6290309"/>
          </a:xfrm>
        </p:spPr>
      </p:pic>
      <p:sp>
        <p:nvSpPr>
          <p:cNvPr id="7" name="Content Placeholder 6"/>
          <p:cNvSpPr>
            <a:spLocks noGrp="1"/>
          </p:cNvSpPr>
          <p:nvPr>
            <p:ph sz="half" idx="2"/>
          </p:nvPr>
        </p:nvSpPr>
        <p:spPr>
          <a:xfrm>
            <a:off x="598170" y="2160270"/>
            <a:ext cx="5002530" cy="3257550"/>
          </a:xfrm>
        </p:spPr>
        <p:txBody>
          <a:bodyPr>
            <a:normAutofit/>
          </a:bodyPr>
          <a:lstStyle/>
          <a:p>
            <a:r>
              <a:rPr lang="en-US" sz="3600" dirty="0" smtClean="0"/>
              <a:t>Award letter</a:t>
            </a:r>
          </a:p>
          <a:p>
            <a:r>
              <a:rPr lang="en-US" sz="3600" dirty="0" smtClean="0"/>
              <a:t>4 steps Post – Award</a:t>
            </a:r>
          </a:p>
          <a:p>
            <a:r>
              <a:rPr lang="en-US" sz="3600" dirty="0" smtClean="0"/>
              <a:t>Resources</a:t>
            </a:r>
          </a:p>
          <a:p>
            <a:r>
              <a:rPr lang="en-US" sz="3600" dirty="0" smtClean="0"/>
              <a:t>Questions</a:t>
            </a:r>
          </a:p>
          <a:p>
            <a:pPr marL="0" indent="0">
              <a:buNone/>
            </a:pPr>
            <a:endParaRPr lang="en-US" sz="3600" dirty="0"/>
          </a:p>
        </p:txBody>
      </p:sp>
    </p:spTree>
    <p:extLst>
      <p:ext uri="{BB962C8B-B14F-4D97-AF65-F5344CB8AC3E}">
        <p14:creationId xmlns:p14="http://schemas.microsoft.com/office/powerpoint/2010/main" val="3303495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3088258" y="1825625"/>
            <a:ext cx="2567476" cy="1002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4800" b="1" dirty="0" smtClean="0"/>
              <a:t>You have been Awarded, NOW WHAT?</a:t>
            </a: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7252721"/>
              </p:ext>
            </p:extLst>
          </p:nvPr>
        </p:nvGraphicFramePr>
        <p:xfrm>
          <a:off x="838200" y="1825625"/>
          <a:ext cx="1037166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93367" y="1972803"/>
            <a:ext cx="681486"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3828532" y="2843523"/>
            <a:ext cx="760721" cy="769441"/>
          </a:xfrm>
          <a:prstGeom prst="rect">
            <a:avLst/>
          </a:prstGeom>
          <a:noFill/>
        </p:spPr>
        <p:txBody>
          <a:bodyPr wrap="square" rtlCol="0">
            <a:spAutoFit/>
          </a:bodyPr>
          <a:lstStyle/>
          <a:p>
            <a:r>
              <a:rPr lang="en-US" sz="4400" b="1" dirty="0" smtClean="0">
                <a:solidFill>
                  <a:schemeClr val="bg1"/>
                </a:solidFill>
              </a:rPr>
              <a:t>2</a:t>
            </a:r>
            <a:endParaRPr lang="en-US" sz="4400" b="1" dirty="0">
              <a:solidFill>
                <a:schemeClr val="bg1"/>
              </a:solidFill>
            </a:endParaRPr>
          </a:p>
        </p:txBody>
      </p:sp>
      <p:sp>
        <p:nvSpPr>
          <p:cNvPr id="10" name="TextBox 9"/>
          <p:cNvSpPr txBox="1"/>
          <p:nvPr/>
        </p:nvSpPr>
        <p:spPr>
          <a:xfrm>
            <a:off x="3725015" y="4230153"/>
            <a:ext cx="537327" cy="830997"/>
          </a:xfrm>
          <a:prstGeom prst="rect">
            <a:avLst/>
          </a:prstGeom>
          <a:noFill/>
        </p:spPr>
        <p:txBody>
          <a:bodyPr wrap="none" rtlCol="0">
            <a:spAutoFit/>
          </a:bodyPr>
          <a:lstStyle/>
          <a:p>
            <a:r>
              <a:rPr lang="en-US" sz="4800" b="1" dirty="0" smtClean="0">
                <a:solidFill>
                  <a:schemeClr val="bg1"/>
                </a:solidFill>
              </a:rPr>
              <a:t>3</a:t>
            </a:r>
            <a:endParaRPr lang="en-US" sz="4800" b="1" dirty="0">
              <a:solidFill>
                <a:schemeClr val="bg1"/>
              </a:solidFill>
            </a:endParaRPr>
          </a:p>
        </p:txBody>
      </p:sp>
      <p:sp>
        <p:nvSpPr>
          <p:cNvPr id="11" name="TextBox 10"/>
          <p:cNvSpPr txBox="1"/>
          <p:nvPr/>
        </p:nvSpPr>
        <p:spPr>
          <a:xfrm>
            <a:off x="2914132" y="5223519"/>
            <a:ext cx="914400" cy="769441"/>
          </a:xfrm>
          <a:prstGeom prst="rect">
            <a:avLst/>
          </a:prstGeom>
          <a:noFill/>
        </p:spPr>
        <p:txBody>
          <a:bodyPr wrap="square" rtlCol="0">
            <a:spAutoFit/>
          </a:bodyPr>
          <a:lstStyle/>
          <a:p>
            <a:r>
              <a:rPr lang="en-US" sz="4400" b="1" dirty="0" smtClean="0">
                <a:solidFill>
                  <a:schemeClr val="bg1"/>
                </a:solidFill>
              </a:rPr>
              <a:t>4</a:t>
            </a:r>
            <a:endParaRPr lang="en-US" sz="4400" b="1" dirty="0">
              <a:solidFill>
                <a:schemeClr val="bg1"/>
              </a:solidFill>
            </a:endParaRPr>
          </a:p>
        </p:txBody>
      </p:sp>
      <p:sp>
        <p:nvSpPr>
          <p:cNvPr id="12" name="TextBox 11"/>
          <p:cNvSpPr txBox="1"/>
          <p:nvPr/>
        </p:nvSpPr>
        <p:spPr>
          <a:xfrm>
            <a:off x="6116128" y="2061715"/>
            <a:ext cx="5667555" cy="4001095"/>
          </a:xfrm>
          <a:prstGeom prst="rect">
            <a:avLst/>
          </a:prstGeom>
          <a:noFill/>
        </p:spPr>
        <p:txBody>
          <a:bodyPr wrap="square" rtlCol="0">
            <a:spAutoFit/>
          </a:bodyPr>
          <a:lstStyle/>
          <a:p>
            <a:r>
              <a:rPr lang="en-US" sz="2800" b="1" dirty="0" smtClean="0"/>
              <a:t>Pre- Contract Requirements:</a:t>
            </a:r>
          </a:p>
          <a:p>
            <a:endParaRPr lang="en-US" sz="2800" b="1" dirty="0" smtClean="0"/>
          </a:p>
          <a:p>
            <a:pPr marL="285750" indent="-285750">
              <a:buFont typeface="Arial" panose="020B0604020202020204" pitchFamily="34" charset="0"/>
              <a:buChar char="•"/>
            </a:pPr>
            <a:r>
              <a:rPr lang="en-US" sz="2000" dirty="0"/>
              <a:t>C</a:t>
            </a:r>
            <a:r>
              <a:rPr lang="en-US" sz="2000" dirty="0" smtClean="0"/>
              <a:t>omplete a Project Data Sheet (PDS)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Register for System Award Management (</a:t>
            </a:r>
            <a:r>
              <a:rPr lang="en-US" sz="2000" b="1" dirty="0" smtClean="0"/>
              <a:t>SAM.gov</a:t>
            </a:r>
            <a:r>
              <a:rPr lang="en-US" sz="2000" dirty="0" smtClean="0"/>
              <a: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Grantee to provide certifications per project location requirements (ecology, tribal land usage, etc.).</a:t>
            </a:r>
          </a:p>
          <a:p>
            <a:endParaRPr lang="en-US" sz="20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1829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3674853" y="2745318"/>
            <a:ext cx="2567476" cy="1002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4800" b="1" dirty="0" smtClean="0"/>
              <a:t>You have been Awarded, NOW WHAT?</a:t>
            </a: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9393807"/>
              </p:ext>
            </p:extLst>
          </p:nvPr>
        </p:nvGraphicFramePr>
        <p:xfrm>
          <a:off x="838200" y="1811547"/>
          <a:ext cx="10371667" cy="4365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93367" y="1972803"/>
            <a:ext cx="681486"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3828532" y="2843523"/>
            <a:ext cx="760721" cy="769441"/>
          </a:xfrm>
          <a:prstGeom prst="rect">
            <a:avLst/>
          </a:prstGeom>
          <a:noFill/>
        </p:spPr>
        <p:txBody>
          <a:bodyPr wrap="square" rtlCol="0">
            <a:spAutoFit/>
          </a:bodyPr>
          <a:lstStyle/>
          <a:p>
            <a:r>
              <a:rPr lang="en-US" sz="4400" b="1" dirty="0" smtClean="0">
                <a:solidFill>
                  <a:schemeClr val="bg1"/>
                </a:solidFill>
              </a:rPr>
              <a:t>2</a:t>
            </a:r>
            <a:endParaRPr lang="en-US" sz="4400" b="1" dirty="0">
              <a:solidFill>
                <a:schemeClr val="bg1"/>
              </a:solidFill>
            </a:endParaRPr>
          </a:p>
        </p:txBody>
      </p:sp>
      <p:sp>
        <p:nvSpPr>
          <p:cNvPr id="10" name="TextBox 9"/>
          <p:cNvSpPr txBox="1"/>
          <p:nvPr/>
        </p:nvSpPr>
        <p:spPr>
          <a:xfrm>
            <a:off x="3725015" y="4230153"/>
            <a:ext cx="537327" cy="830997"/>
          </a:xfrm>
          <a:prstGeom prst="rect">
            <a:avLst/>
          </a:prstGeom>
          <a:noFill/>
        </p:spPr>
        <p:txBody>
          <a:bodyPr wrap="none" rtlCol="0">
            <a:spAutoFit/>
          </a:bodyPr>
          <a:lstStyle/>
          <a:p>
            <a:r>
              <a:rPr lang="en-US" sz="4800" b="1" dirty="0" smtClean="0">
                <a:solidFill>
                  <a:schemeClr val="bg1"/>
                </a:solidFill>
              </a:rPr>
              <a:t>3</a:t>
            </a:r>
            <a:endParaRPr lang="en-US" sz="4800" b="1" dirty="0">
              <a:solidFill>
                <a:schemeClr val="bg1"/>
              </a:solidFill>
            </a:endParaRPr>
          </a:p>
        </p:txBody>
      </p:sp>
      <p:sp>
        <p:nvSpPr>
          <p:cNvPr id="11" name="TextBox 10"/>
          <p:cNvSpPr txBox="1"/>
          <p:nvPr/>
        </p:nvSpPr>
        <p:spPr>
          <a:xfrm>
            <a:off x="2914132" y="5223519"/>
            <a:ext cx="914400" cy="769441"/>
          </a:xfrm>
          <a:prstGeom prst="rect">
            <a:avLst/>
          </a:prstGeom>
          <a:noFill/>
        </p:spPr>
        <p:txBody>
          <a:bodyPr wrap="square" rtlCol="0">
            <a:spAutoFit/>
          </a:bodyPr>
          <a:lstStyle/>
          <a:p>
            <a:r>
              <a:rPr lang="en-US" sz="4400" b="1" dirty="0" smtClean="0">
                <a:solidFill>
                  <a:schemeClr val="bg1"/>
                </a:solidFill>
              </a:rPr>
              <a:t>4</a:t>
            </a:r>
            <a:endParaRPr lang="en-US" sz="4400" b="1" dirty="0">
              <a:solidFill>
                <a:schemeClr val="bg1"/>
              </a:solidFill>
            </a:endParaRPr>
          </a:p>
        </p:txBody>
      </p:sp>
      <p:sp>
        <p:nvSpPr>
          <p:cNvPr id="3" name="TextBox 2"/>
          <p:cNvSpPr txBox="1"/>
          <p:nvPr/>
        </p:nvSpPr>
        <p:spPr>
          <a:xfrm>
            <a:off x="6611667" y="1957414"/>
            <a:ext cx="4598200" cy="4524315"/>
          </a:xfrm>
          <a:prstGeom prst="rect">
            <a:avLst/>
          </a:prstGeom>
          <a:noFill/>
        </p:spPr>
        <p:txBody>
          <a:bodyPr wrap="square" rtlCol="0">
            <a:spAutoFit/>
          </a:bodyPr>
          <a:lstStyle/>
          <a:p>
            <a:r>
              <a:rPr lang="en-US" sz="4400" u="sng" dirty="0" smtClean="0"/>
              <a:t>Kick-Off Meeting:</a:t>
            </a:r>
          </a:p>
          <a:p>
            <a:pPr algn="ctr"/>
            <a:r>
              <a:rPr lang="en-US" sz="2800" dirty="0" smtClean="0"/>
              <a:t>(Use the 5 “W’s”)</a:t>
            </a:r>
          </a:p>
          <a:p>
            <a:pPr marL="285750" indent="-285750">
              <a:buFont typeface="Arial" panose="020B0604020202020204" pitchFamily="34" charset="0"/>
              <a:buChar char="•"/>
            </a:pPr>
            <a:r>
              <a:rPr lang="en-US" sz="2400" dirty="0" smtClean="0"/>
              <a:t>Who should be involved?</a:t>
            </a:r>
          </a:p>
          <a:p>
            <a:pPr marL="285750" indent="-285750">
              <a:buFont typeface="Arial" panose="020B0604020202020204" pitchFamily="34" charset="0"/>
              <a:buChar char="•"/>
            </a:pPr>
            <a:r>
              <a:rPr lang="en-US" sz="2400" dirty="0" smtClean="0"/>
              <a:t>What to discuss?</a:t>
            </a:r>
          </a:p>
          <a:p>
            <a:pPr marL="285750" indent="-285750">
              <a:buFont typeface="Arial" panose="020B0604020202020204" pitchFamily="34" charset="0"/>
              <a:buChar char="•"/>
            </a:pPr>
            <a:r>
              <a:rPr lang="en-US" sz="2400" dirty="0" smtClean="0"/>
              <a:t>Where is Project Location?</a:t>
            </a:r>
          </a:p>
          <a:p>
            <a:pPr marL="285750" indent="-285750">
              <a:buFont typeface="Arial" panose="020B0604020202020204" pitchFamily="34" charset="0"/>
              <a:buChar char="•"/>
            </a:pPr>
            <a:r>
              <a:rPr lang="en-US" sz="2400" dirty="0" smtClean="0"/>
              <a:t>When will the project start and end?</a:t>
            </a:r>
          </a:p>
          <a:p>
            <a:pPr marL="285750" indent="-285750">
              <a:buFont typeface="Arial" panose="020B0604020202020204" pitchFamily="34" charset="0"/>
              <a:buChar char="•"/>
            </a:pPr>
            <a:r>
              <a:rPr lang="en-US" sz="2400" dirty="0" smtClean="0"/>
              <a:t>Why should this discussion take place?</a:t>
            </a:r>
          </a:p>
          <a:p>
            <a:pPr marL="285750" indent="-285750">
              <a:buFont typeface="Arial" panose="020B0604020202020204" pitchFamily="34" charset="0"/>
              <a:buChar char="•"/>
            </a:pPr>
            <a:r>
              <a:rPr lang="en-US" sz="2400" dirty="0" smtClean="0"/>
              <a:t>How much is spent on the Infrastructure Project?</a:t>
            </a:r>
            <a:endParaRPr lang="en-US" sz="2400" dirty="0"/>
          </a:p>
        </p:txBody>
      </p:sp>
    </p:spTree>
    <p:extLst>
      <p:ext uri="{BB962C8B-B14F-4D97-AF65-F5344CB8AC3E}">
        <p14:creationId xmlns:p14="http://schemas.microsoft.com/office/powerpoint/2010/main" val="3742123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dirty="0"/>
          </a:p>
          <a:p>
            <a:endParaRPr lang="en-US" dirty="0"/>
          </a:p>
          <a:p>
            <a:endParaRPr lang="en-US" dirty="0"/>
          </a:p>
        </p:txBody>
      </p:sp>
      <p:sp>
        <p:nvSpPr>
          <p:cNvPr id="4" name="Title 3"/>
          <p:cNvSpPr>
            <a:spLocks noGrp="1"/>
          </p:cNvSpPr>
          <p:nvPr>
            <p:ph type="title"/>
          </p:nvPr>
        </p:nvSpPr>
        <p:spPr>
          <a:xfrm>
            <a:off x="838200" y="0"/>
            <a:ext cx="10515600" cy="1608667"/>
          </a:xfrm>
        </p:spPr>
        <p:txBody>
          <a:bodyPr>
            <a:normAutofit/>
          </a:bodyPr>
          <a:lstStyle/>
          <a:p>
            <a:r>
              <a:rPr lang="en-US" dirty="0">
                <a:solidFill>
                  <a:schemeClr val="accent2"/>
                </a:solidFill>
              </a:rPr>
              <a:t> </a:t>
            </a:r>
            <a:r>
              <a:rPr lang="en-US" dirty="0" smtClean="0">
                <a:solidFill>
                  <a:schemeClr val="accent2"/>
                </a:solidFill>
              </a:rPr>
              <a:t>               Equipment -                                           </a:t>
            </a:r>
            <a:r>
              <a:rPr lang="en-US" dirty="0" smtClean="0">
                <a:solidFill>
                  <a:schemeClr val="accent4"/>
                </a:solidFill>
              </a:rPr>
              <a:t>Per </a:t>
            </a:r>
            <a:r>
              <a:rPr lang="en-US" dirty="0">
                <a:solidFill>
                  <a:schemeClr val="accent4"/>
                </a:solidFill>
              </a:rPr>
              <a:t>RCW </a:t>
            </a:r>
            <a:r>
              <a:rPr lang="en-US" dirty="0" smtClean="0">
                <a:solidFill>
                  <a:schemeClr val="accent4"/>
                </a:solidFill>
              </a:rPr>
              <a:t>43.330.532 &amp;  NOFO:</a:t>
            </a:r>
            <a:endParaRPr lang="en-US" dirty="0">
              <a:solidFill>
                <a:schemeClr val="accent2"/>
              </a:solidFill>
            </a:endParaRPr>
          </a:p>
        </p:txBody>
      </p:sp>
      <p:pic>
        <p:nvPicPr>
          <p:cNvPr id="5" name="Picture 4" descr="Buying Guide on Broadband Internet Access Deals – How Well to Choose Your ISP? | Techno FAQ"/>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12" y="1776670"/>
            <a:ext cx="5259387" cy="4092318"/>
          </a:xfrm>
          <a:prstGeom prst="rect">
            <a:avLst/>
          </a:prstGeom>
        </p:spPr>
      </p:pic>
      <p:sp>
        <p:nvSpPr>
          <p:cNvPr id="6" name="TextBox 5"/>
          <p:cNvSpPr txBox="1"/>
          <p:nvPr/>
        </p:nvSpPr>
        <p:spPr>
          <a:xfrm flipH="1">
            <a:off x="5972386" y="1930003"/>
            <a:ext cx="5711614" cy="3785652"/>
          </a:xfrm>
          <a:prstGeom prst="rect">
            <a:avLst/>
          </a:prstGeom>
          <a:noFill/>
        </p:spPr>
        <p:txBody>
          <a:bodyPr wrap="square" rtlCol="0">
            <a:spAutoFit/>
          </a:bodyPr>
          <a:lstStyle/>
          <a:p>
            <a:r>
              <a:rPr lang="en-US" sz="4000" dirty="0" smtClean="0">
                <a:solidFill>
                  <a:schemeClr val="accent4"/>
                </a:solidFill>
              </a:rPr>
              <a:t>Equipment is considered an eligible cost as long as the average useful life of the item is 13 years or more</a:t>
            </a:r>
            <a:endParaRPr lang="en-US" sz="4000" dirty="0">
              <a:solidFill>
                <a:schemeClr val="accent4"/>
              </a:solidFill>
            </a:endParaRPr>
          </a:p>
        </p:txBody>
      </p:sp>
    </p:spTree>
    <p:extLst>
      <p:ext uri="{BB962C8B-B14F-4D97-AF65-F5344CB8AC3E}">
        <p14:creationId xmlns:p14="http://schemas.microsoft.com/office/powerpoint/2010/main" val="2352542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3725015" y="4058908"/>
            <a:ext cx="2567476" cy="1002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4800" b="1" dirty="0" smtClean="0"/>
              <a:t>You have been Awarded, NOW WHAT?</a:t>
            </a: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3707624"/>
              </p:ext>
            </p:extLst>
          </p:nvPr>
        </p:nvGraphicFramePr>
        <p:xfrm>
          <a:off x="838200" y="1811546"/>
          <a:ext cx="10371667" cy="438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93367" y="1972803"/>
            <a:ext cx="681486"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3828532" y="2843523"/>
            <a:ext cx="760721" cy="769441"/>
          </a:xfrm>
          <a:prstGeom prst="rect">
            <a:avLst/>
          </a:prstGeom>
          <a:noFill/>
        </p:spPr>
        <p:txBody>
          <a:bodyPr wrap="square" rtlCol="0">
            <a:spAutoFit/>
          </a:bodyPr>
          <a:lstStyle/>
          <a:p>
            <a:r>
              <a:rPr lang="en-US" sz="4400" b="1" dirty="0" smtClean="0">
                <a:solidFill>
                  <a:schemeClr val="bg1"/>
                </a:solidFill>
              </a:rPr>
              <a:t>2</a:t>
            </a:r>
            <a:endParaRPr lang="en-US" sz="4400" b="1" dirty="0">
              <a:solidFill>
                <a:schemeClr val="bg1"/>
              </a:solidFill>
            </a:endParaRPr>
          </a:p>
        </p:txBody>
      </p:sp>
      <p:sp>
        <p:nvSpPr>
          <p:cNvPr id="10" name="TextBox 9"/>
          <p:cNvSpPr txBox="1"/>
          <p:nvPr/>
        </p:nvSpPr>
        <p:spPr>
          <a:xfrm>
            <a:off x="3725015" y="4230153"/>
            <a:ext cx="537327" cy="830997"/>
          </a:xfrm>
          <a:prstGeom prst="rect">
            <a:avLst/>
          </a:prstGeom>
          <a:noFill/>
        </p:spPr>
        <p:txBody>
          <a:bodyPr wrap="none" rtlCol="0">
            <a:spAutoFit/>
          </a:bodyPr>
          <a:lstStyle/>
          <a:p>
            <a:r>
              <a:rPr lang="en-US" sz="4800" b="1" dirty="0" smtClean="0">
                <a:solidFill>
                  <a:schemeClr val="bg1"/>
                </a:solidFill>
              </a:rPr>
              <a:t>3</a:t>
            </a:r>
            <a:endParaRPr lang="en-US" sz="4800" b="1" dirty="0">
              <a:solidFill>
                <a:schemeClr val="bg1"/>
              </a:solidFill>
            </a:endParaRPr>
          </a:p>
        </p:txBody>
      </p:sp>
      <p:sp>
        <p:nvSpPr>
          <p:cNvPr id="11" name="TextBox 10"/>
          <p:cNvSpPr txBox="1"/>
          <p:nvPr/>
        </p:nvSpPr>
        <p:spPr>
          <a:xfrm>
            <a:off x="2914132" y="5223519"/>
            <a:ext cx="914400" cy="769441"/>
          </a:xfrm>
          <a:prstGeom prst="rect">
            <a:avLst/>
          </a:prstGeom>
          <a:noFill/>
        </p:spPr>
        <p:txBody>
          <a:bodyPr wrap="square" rtlCol="0">
            <a:spAutoFit/>
          </a:bodyPr>
          <a:lstStyle/>
          <a:p>
            <a:r>
              <a:rPr lang="en-US" sz="4400" b="1" dirty="0" smtClean="0">
                <a:solidFill>
                  <a:schemeClr val="bg1"/>
                </a:solidFill>
              </a:rPr>
              <a:t>4</a:t>
            </a:r>
            <a:endParaRPr lang="en-US" sz="4400" b="1" dirty="0">
              <a:solidFill>
                <a:schemeClr val="bg1"/>
              </a:solidFill>
            </a:endParaRPr>
          </a:p>
        </p:txBody>
      </p:sp>
      <p:sp>
        <p:nvSpPr>
          <p:cNvPr id="3" name="TextBox 2"/>
          <p:cNvSpPr txBox="1"/>
          <p:nvPr/>
        </p:nvSpPr>
        <p:spPr>
          <a:xfrm>
            <a:off x="6434667" y="1811547"/>
            <a:ext cx="4453466" cy="4370427"/>
          </a:xfrm>
          <a:prstGeom prst="rect">
            <a:avLst/>
          </a:prstGeom>
          <a:noFill/>
        </p:spPr>
        <p:txBody>
          <a:bodyPr wrap="square" rtlCol="0">
            <a:spAutoFit/>
          </a:bodyPr>
          <a:lstStyle/>
          <a:p>
            <a:r>
              <a:rPr lang="en-US" sz="2000" dirty="0" smtClean="0"/>
              <a:t>Period of Performance (POP):</a:t>
            </a:r>
            <a:endParaRPr lang="en-US" sz="2000" dirty="0"/>
          </a:p>
          <a:p>
            <a:r>
              <a:rPr lang="en-US" sz="2000" dirty="0" smtClean="0"/>
              <a:t>Please note the start date and end date (known) for the Project.</a:t>
            </a:r>
          </a:p>
          <a:p>
            <a:endParaRPr lang="en-US" sz="2000" dirty="0" smtClean="0"/>
          </a:p>
          <a:p>
            <a:r>
              <a:rPr lang="en-US" sz="2000" dirty="0" smtClean="0"/>
              <a:t>*Note – Billing cycle / Invoicing may differ</a:t>
            </a:r>
          </a:p>
          <a:p>
            <a:endParaRPr lang="en-US" sz="2000" dirty="0"/>
          </a:p>
          <a:p>
            <a:r>
              <a:rPr lang="en-US" sz="2000" dirty="0" smtClean="0"/>
              <a:t>Reporting Requirements: </a:t>
            </a:r>
          </a:p>
          <a:p>
            <a:r>
              <a:rPr lang="en-US" sz="2000" dirty="0" smtClean="0"/>
              <a:t>Quarterly Reports to include, but not limited to -</a:t>
            </a:r>
          </a:p>
          <a:p>
            <a:pPr marL="285750" indent="-285750">
              <a:buFont typeface="Arial" panose="020B0604020202020204" pitchFamily="34" charset="0"/>
              <a:buChar char="•"/>
            </a:pPr>
            <a:r>
              <a:rPr lang="en-US" sz="2000" dirty="0" smtClean="0"/>
              <a:t>Progress Status</a:t>
            </a:r>
          </a:p>
          <a:p>
            <a:pPr marL="285750" indent="-285750">
              <a:buFont typeface="Arial" panose="020B0604020202020204" pitchFamily="34" charset="0"/>
              <a:buChar char="•"/>
            </a:pPr>
            <a:r>
              <a:rPr lang="en-US" sz="2000" dirty="0" smtClean="0"/>
              <a:t>Budget </a:t>
            </a:r>
          </a:p>
          <a:p>
            <a:pPr marL="285750" indent="-285750">
              <a:buFont typeface="Arial" panose="020B0604020202020204" pitchFamily="34" charset="0"/>
              <a:buChar char="•"/>
            </a:pPr>
            <a:r>
              <a:rPr lang="en-US" sz="2000" dirty="0" smtClean="0"/>
              <a:t>Demographic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25216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2914132" y="5107118"/>
            <a:ext cx="2567476" cy="1002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4800" b="1" dirty="0" smtClean="0"/>
              <a:t>You have been Awarded, NOW WHAT?</a:t>
            </a: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3829"/>
              </p:ext>
            </p:extLst>
          </p:nvPr>
        </p:nvGraphicFramePr>
        <p:xfrm>
          <a:off x="838200" y="1811546"/>
          <a:ext cx="10371667" cy="4373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93367" y="1972803"/>
            <a:ext cx="681486"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3828532" y="2843523"/>
            <a:ext cx="760721" cy="769441"/>
          </a:xfrm>
          <a:prstGeom prst="rect">
            <a:avLst/>
          </a:prstGeom>
          <a:noFill/>
        </p:spPr>
        <p:txBody>
          <a:bodyPr wrap="square" rtlCol="0">
            <a:spAutoFit/>
          </a:bodyPr>
          <a:lstStyle/>
          <a:p>
            <a:r>
              <a:rPr lang="en-US" sz="4400" b="1" dirty="0" smtClean="0">
                <a:solidFill>
                  <a:schemeClr val="bg1"/>
                </a:solidFill>
              </a:rPr>
              <a:t>2</a:t>
            </a:r>
            <a:endParaRPr lang="en-US" sz="4400" b="1" dirty="0">
              <a:solidFill>
                <a:schemeClr val="bg1"/>
              </a:solidFill>
            </a:endParaRPr>
          </a:p>
        </p:txBody>
      </p:sp>
      <p:sp>
        <p:nvSpPr>
          <p:cNvPr id="10" name="TextBox 9"/>
          <p:cNvSpPr txBox="1"/>
          <p:nvPr/>
        </p:nvSpPr>
        <p:spPr>
          <a:xfrm>
            <a:off x="3725015" y="4230153"/>
            <a:ext cx="537327" cy="830997"/>
          </a:xfrm>
          <a:prstGeom prst="rect">
            <a:avLst/>
          </a:prstGeom>
          <a:noFill/>
        </p:spPr>
        <p:txBody>
          <a:bodyPr wrap="none" rtlCol="0">
            <a:spAutoFit/>
          </a:bodyPr>
          <a:lstStyle/>
          <a:p>
            <a:r>
              <a:rPr lang="en-US" sz="4800" b="1" dirty="0" smtClean="0">
                <a:solidFill>
                  <a:schemeClr val="bg1"/>
                </a:solidFill>
              </a:rPr>
              <a:t>3</a:t>
            </a:r>
            <a:endParaRPr lang="en-US" sz="4800" b="1" dirty="0">
              <a:solidFill>
                <a:schemeClr val="bg1"/>
              </a:solidFill>
            </a:endParaRPr>
          </a:p>
        </p:txBody>
      </p:sp>
      <p:sp>
        <p:nvSpPr>
          <p:cNvPr id="11" name="TextBox 10"/>
          <p:cNvSpPr txBox="1"/>
          <p:nvPr/>
        </p:nvSpPr>
        <p:spPr>
          <a:xfrm>
            <a:off x="2914132" y="5223519"/>
            <a:ext cx="914400" cy="769441"/>
          </a:xfrm>
          <a:prstGeom prst="rect">
            <a:avLst/>
          </a:prstGeom>
          <a:noFill/>
        </p:spPr>
        <p:txBody>
          <a:bodyPr wrap="square" rtlCol="0">
            <a:spAutoFit/>
          </a:bodyPr>
          <a:lstStyle/>
          <a:p>
            <a:r>
              <a:rPr lang="en-US" sz="4400" b="1" dirty="0" smtClean="0">
                <a:solidFill>
                  <a:schemeClr val="bg1"/>
                </a:solidFill>
              </a:rPr>
              <a:t>4</a:t>
            </a:r>
            <a:endParaRPr lang="en-US" sz="4400" b="1" dirty="0">
              <a:solidFill>
                <a:schemeClr val="bg1"/>
              </a:solidFill>
            </a:endParaRPr>
          </a:p>
        </p:txBody>
      </p:sp>
      <p:sp>
        <p:nvSpPr>
          <p:cNvPr id="3" name="TextBox 2"/>
          <p:cNvSpPr txBox="1"/>
          <p:nvPr/>
        </p:nvSpPr>
        <p:spPr>
          <a:xfrm>
            <a:off x="5977467" y="2116667"/>
            <a:ext cx="5875866" cy="3970318"/>
          </a:xfrm>
          <a:prstGeom prst="rect">
            <a:avLst/>
          </a:prstGeom>
          <a:noFill/>
        </p:spPr>
        <p:txBody>
          <a:bodyPr wrap="square" rtlCol="0">
            <a:spAutoFit/>
          </a:bodyPr>
          <a:lstStyle/>
          <a:p>
            <a:r>
              <a:rPr lang="en-US" dirty="0" smtClean="0"/>
              <a:t>WSBO Goals as aligned with 21-23 Capital Budget Sec. 1086. FOR THE DEPARTMENT OF COMMERCE:</a:t>
            </a:r>
          </a:p>
          <a:p>
            <a:endParaRPr lang="en-US" dirty="0"/>
          </a:p>
          <a:p>
            <a:pPr marL="285750" indent="-285750">
              <a:buFont typeface="Arial" panose="020B0604020202020204" pitchFamily="34" charset="0"/>
              <a:buChar char="•"/>
            </a:pPr>
            <a:r>
              <a:rPr lang="en-US" dirty="0" smtClean="0"/>
              <a:t>Providing Broadband Infrastructure / Internet to all WA residents (unserved / underserved)</a:t>
            </a:r>
          </a:p>
          <a:p>
            <a:pPr marL="285750" indent="-285750">
              <a:buFont typeface="Arial" panose="020B0604020202020204" pitchFamily="34" charset="0"/>
              <a:buChar char="•"/>
            </a:pPr>
            <a:r>
              <a:rPr lang="en-US" dirty="0" smtClean="0"/>
              <a:t>Create a connection with Local Governments / Tribes</a:t>
            </a:r>
          </a:p>
          <a:p>
            <a:pPr marL="285750" indent="-285750">
              <a:buFont typeface="Arial" panose="020B0604020202020204" pitchFamily="34" charset="0"/>
              <a:buChar char="•"/>
            </a:pPr>
            <a:r>
              <a:rPr lang="en-US" dirty="0" smtClean="0"/>
              <a:t>Incur costs by December 31, 2024 (future change)</a:t>
            </a:r>
          </a:p>
          <a:p>
            <a:pPr marL="285750" indent="-285750">
              <a:buFont typeface="Arial" panose="020B0604020202020204" pitchFamily="34" charset="0"/>
              <a:buChar char="•"/>
            </a:pPr>
            <a:r>
              <a:rPr lang="en-US" dirty="0" smtClean="0"/>
              <a:t>Demonstrate the project site is under the applicant’s control for a minimum of 25 years</a:t>
            </a:r>
          </a:p>
          <a:p>
            <a:pPr marL="285750" indent="-285750">
              <a:buFont typeface="Arial" panose="020B0604020202020204" pitchFamily="34" charset="0"/>
              <a:buChar char="•"/>
            </a:pPr>
            <a:r>
              <a:rPr lang="en-US" dirty="0" smtClean="0"/>
              <a:t>Quarterly Reports are received and reviewed for each project</a:t>
            </a:r>
          </a:p>
          <a:p>
            <a:pPr marL="285750" indent="-285750">
              <a:buFont typeface="Arial" panose="020B0604020202020204" pitchFamily="34" charset="0"/>
              <a:buChar char="•"/>
            </a:pPr>
            <a:r>
              <a:rPr lang="en-US" dirty="0" smtClean="0"/>
              <a:t>Overall, WSBO wants to get Internet access to ALL Washingtonians!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61964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Resources</a:t>
            </a:r>
            <a:endParaRPr lang="en-US" dirty="0">
              <a:solidFill>
                <a:schemeClr val="accent2"/>
              </a:solidFill>
            </a:endParaRPr>
          </a:p>
        </p:txBody>
      </p:sp>
      <p:pic>
        <p:nvPicPr>
          <p:cNvPr id="4" name="Content Placeholder 3" descr="Download Resource Behavior Point Icons Computer Human Education HQ PNG Image | FreePNGIm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51682" y="1625601"/>
            <a:ext cx="4551362" cy="4551362"/>
          </a:xfrm>
        </p:spPr>
      </p:pic>
      <p:sp>
        <p:nvSpPr>
          <p:cNvPr id="6" name="Content Placeholder 5"/>
          <p:cNvSpPr>
            <a:spLocks noGrp="1"/>
          </p:cNvSpPr>
          <p:nvPr>
            <p:ph sz="half" idx="2"/>
          </p:nvPr>
        </p:nvSpPr>
        <p:spPr>
          <a:xfrm>
            <a:off x="5554133" y="1825625"/>
            <a:ext cx="6468533" cy="4351338"/>
          </a:xfrm>
        </p:spPr>
        <p:txBody>
          <a:bodyPr>
            <a:normAutofit/>
          </a:bodyPr>
          <a:lstStyle/>
          <a:p>
            <a:r>
              <a:rPr lang="en-US" dirty="0" smtClean="0">
                <a:hlinkClick r:id="rId4"/>
              </a:rPr>
              <a:t>Washington Statewide Broadband Act - Washington State Department of Commerce</a:t>
            </a:r>
            <a:endParaRPr lang="en-US" dirty="0" smtClean="0"/>
          </a:p>
          <a:p>
            <a:r>
              <a:rPr lang="en-US" dirty="0" smtClean="0">
                <a:hlinkClick r:id="rId5" action="ppaction://hlinkfile"/>
              </a:rPr>
              <a:t>NOFO</a:t>
            </a:r>
            <a:endParaRPr lang="en-US" dirty="0" smtClean="0"/>
          </a:p>
          <a:p>
            <a:r>
              <a:rPr lang="en-US" dirty="0" smtClean="0">
                <a:hlinkClick r:id="rId5" action="ppaction://hlinkfile"/>
              </a:rPr>
              <a:t>Sec. 1086</a:t>
            </a:r>
            <a:endParaRPr lang="en-US" dirty="0" smtClean="0"/>
          </a:p>
          <a:p>
            <a:r>
              <a:rPr lang="en-US" dirty="0" smtClean="0">
                <a:hlinkClick r:id="rId6"/>
              </a:rPr>
              <a:t>Department of the Treasury 31 CFR Part 35</a:t>
            </a:r>
            <a:r>
              <a:rPr lang="en-US" dirty="0" smtClean="0"/>
              <a:t> (CSLFRF)</a:t>
            </a:r>
          </a:p>
          <a:p>
            <a:r>
              <a:rPr lang="en-US" dirty="0" smtClean="0">
                <a:hlinkClick r:id="rId7"/>
              </a:rPr>
              <a:t>ARPA, Section 9901</a:t>
            </a:r>
            <a:endParaRPr lang="en-US" dirty="0"/>
          </a:p>
        </p:txBody>
      </p:sp>
    </p:spTree>
    <p:extLst>
      <p:ext uri="{BB962C8B-B14F-4D97-AF65-F5344CB8AC3E}">
        <p14:creationId xmlns:p14="http://schemas.microsoft.com/office/powerpoint/2010/main" val="1659433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642b20c1ce541081b05f205aac1b47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1B3ABA-7E2D-433C-9A2B-ED97A0461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A14358-557C-4FCF-BD65-6792E13E9FC4}">
  <ds:schemaRefs>
    <ds:schemaRef ds:uri="http://purl.org/dc/terms/"/>
    <ds:schemaRef ds:uri="http://schemas.microsoft.com/sharepoint/v3"/>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D2242362-490E-47A1-8E3F-2F04D013D4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5604</TotalTime>
  <Words>2236</Words>
  <Application>Microsoft Office PowerPoint</Application>
  <PresentationFormat>Widescreen</PresentationFormat>
  <Paragraphs>275</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Roboto Light</vt:lpstr>
      <vt:lpstr>Roboto Condensed</vt:lpstr>
      <vt:lpstr>Roboto</vt:lpstr>
      <vt:lpstr>Calibri</vt:lpstr>
      <vt:lpstr>Roboto Black</vt:lpstr>
      <vt:lpstr>Abril Fatface</vt:lpstr>
      <vt:lpstr>Arial</vt:lpstr>
      <vt:lpstr>Office Theme</vt:lpstr>
      <vt:lpstr>Broadband Infrastructure Acceleration Grant Award Recipients   2021 -Fall Cycle</vt:lpstr>
      <vt:lpstr>Introductions</vt:lpstr>
      <vt:lpstr>OVERVIEW</vt:lpstr>
      <vt:lpstr>You have been Awarded, NOW WHAT?</vt:lpstr>
      <vt:lpstr>You have been Awarded, NOW WHAT?</vt:lpstr>
      <vt:lpstr>                Equipment -                                           Per RCW 43.330.532 &amp;  NOFO:</vt:lpstr>
      <vt:lpstr>You have been Awarded, NOW WHAT?</vt:lpstr>
      <vt:lpstr>You have been Awarded, NOW WHAT?</vt:lpstr>
      <vt:lpstr>Resources</vt:lpstr>
      <vt:lpstr>Questions</vt:lpstr>
      <vt:lpstr>PowerPoint Presentation</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Dept of Commerce</dc:creator>
  <cp:lastModifiedBy>Alden Andy</cp:lastModifiedBy>
  <cp:revision>257</cp:revision>
  <dcterms:created xsi:type="dcterms:W3CDTF">2019-11-27T17:34:07Z</dcterms:created>
  <dcterms:modified xsi:type="dcterms:W3CDTF">2022-02-22T22:48:20Z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