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1" r:id="rId4"/>
  </p:sldMasterIdLst>
  <p:notesMasterIdLst>
    <p:notesMasterId r:id="rId16"/>
  </p:notesMasterIdLst>
  <p:sldIdLst>
    <p:sldId id="358" r:id="rId5"/>
    <p:sldId id="344" r:id="rId6"/>
    <p:sldId id="346" r:id="rId7"/>
    <p:sldId id="378" r:id="rId8"/>
    <p:sldId id="376" r:id="rId9"/>
    <p:sldId id="379" r:id="rId10"/>
    <p:sldId id="367" r:id="rId11"/>
    <p:sldId id="361" r:id="rId12"/>
    <p:sldId id="375" r:id="rId13"/>
    <p:sldId id="377" r:id="rId14"/>
    <p:sldId id="260" r:id="rId15"/>
  </p:sldIdLst>
  <p:sldSz cx="12192000" cy="6858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Light" panose="020B0604020202020204" charset="0"/>
      <p:regular r:id="rId21"/>
      <p:italic r:id="rId22"/>
    </p:embeddedFont>
    <p:embeddedFont>
      <p:font typeface="Abril Fatface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 Condensed" panose="02000000000000000000" pitchFamily="2" charset="0"/>
      <p:regular r:id="rId28"/>
      <p:bold r:id="rId29"/>
      <p:italic r:id="rId30"/>
      <p:boldItalic r:id="rId31"/>
    </p:embeddedFont>
    <p:embeddedFont>
      <p:font typeface="Roboto Black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Jaime (COM)" initials="SJ(" lastIdx="14" clrIdx="0">
    <p:extLst>
      <p:ext uri="{19B8F6BF-5375-455C-9EA6-DF929625EA0E}">
        <p15:presenceInfo xmlns:p15="http://schemas.microsoft.com/office/powerpoint/2012/main" userId="S-1-5-21-745485368-1234062759-1797159998-21541" providerId="AD"/>
      </p:ext>
    </p:extLst>
  </p:cmAuthor>
  <p:cmAuthor id="2" name="Pringle, Dave (COM)" initials="PD(" lastIdx="1" clrIdx="1">
    <p:extLst>
      <p:ext uri="{19B8F6BF-5375-455C-9EA6-DF929625EA0E}">
        <p15:presenceInfo xmlns:p15="http://schemas.microsoft.com/office/powerpoint/2012/main" userId="S-1-5-21-745485368-1234062759-1797159998-21723" providerId="AD"/>
      </p:ext>
    </p:extLst>
  </p:cmAuthor>
  <p:cmAuthor id="3" name="Kelleher, Tedd (COM)" initials="KT(" lastIdx="6" clrIdx="2">
    <p:extLst>
      <p:ext uri="{19B8F6BF-5375-455C-9EA6-DF929625EA0E}">
        <p15:presenceInfo xmlns:p15="http://schemas.microsoft.com/office/powerpoint/2012/main" userId="S-1-5-21-745485368-1234062759-1797159998-36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78605" autoAdjust="0"/>
  </p:normalViewPr>
  <p:slideViewPr>
    <p:cSldViewPr snapToGrid="0">
      <p:cViewPr varScale="1">
        <p:scale>
          <a:sx n="52" d="100"/>
          <a:sy n="52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45097-0C93-4633-B2C8-0F7632769D86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86B1-B54E-4EC4-88B4-9F221457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1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86B1-B54E-4EC4-88B4-9F22145784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5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Kathryn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86B1-B54E-4EC4-88B4-9F22145784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70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86B1-B54E-4EC4-88B4-9F22145784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922-A533-44BE-9DC1-E022CEA6B8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Kathryn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86B1-B54E-4EC4-88B4-9F22145784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4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Kathryn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86B1-B54E-4EC4-88B4-9F22145784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1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accent1"/>
                </a:solidFill>
              </a:rPr>
              <a:t>Kathryn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86B1-B54E-4EC4-88B4-9F22145784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6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86B1-B54E-4EC4-88B4-9F22145784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25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Kathryn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86B1-B54E-4EC4-88B4-9F22145784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45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Kathryn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86B1-B54E-4EC4-88B4-9F22145784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29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Kathryn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86B1-B54E-4EC4-88B4-9F22145784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8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merce.wa.gov/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hyperlink" Target="https://twitter.com/WaStateCommerc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893804" TargetMode="External"/><Relationship Id="rId5" Type="http://schemas.openxmlformats.org/officeDocument/2006/relationships/image" Target="../media/image11.emf"/><Relationship Id="rId4" Type="http://schemas.openxmlformats.org/officeDocument/2006/relationships/hyperlink" Target="https://www.facebook.com/WAStateCommerce/" TargetMode="External"/><Relationship Id="rId9" Type="http://schemas.openxmlformats.org/officeDocument/2006/relationships/image" Target="../media/image13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merce.wa.gov/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hyperlink" Target="https://twitter.com/WaStateCommerc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893804" TargetMode="External"/><Relationship Id="rId5" Type="http://schemas.openxmlformats.org/officeDocument/2006/relationships/image" Target="../media/image11.emf"/><Relationship Id="rId4" Type="http://schemas.openxmlformats.org/officeDocument/2006/relationships/hyperlink" Target="https://www.facebook.com/WAStateCommerce/" TargetMode="External"/><Relationship Id="rId9" Type="http://schemas.openxmlformats.org/officeDocument/2006/relationships/image" Target="../media/image13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 flipV="1">
            <a:off x="8229600" y="-2"/>
            <a:ext cx="3505200" cy="68580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5187893"/>
            <a:ext cx="643001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5562027"/>
            <a:ext cx="6430010" cy="3434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6091578"/>
            <a:ext cx="643001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 cap="all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XX/XX/2019 (date goes here)</a:t>
            </a:r>
          </a:p>
        </p:txBody>
      </p: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9050" y="805225"/>
            <a:ext cx="2146300" cy="2523273"/>
          </a:xfrm>
          <a:prstGeom prst="rect">
            <a:avLst/>
          </a:prstGeom>
        </p:spPr>
      </p:pic>
      <p:cxnSp>
        <p:nvCxnSpPr>
          <p:cNvPr id="48" name="Straight Connector 47"/>
          <p:cNvCxnSpPr/>
          <p:nvPr userDrawn="1"/>
        </p:nvCxnSpPr>
        <p:spPr>
          <a:xfrm>
            <a:off x="574675" y="5065599"/>
            <a:ext cx="1885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88950" y="454090"/>
            <a:ext cx="6971030" cy="3470210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4056798"/>
            <a:ext cx="6971030" cy="8865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Click to add subtitle (28)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9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4696504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5002058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11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5345815"/>
            <a:ext cx="3766093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5651471"/>
            <a:ext cx="3766094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XXX.XXX.XXXX</a:t>
            </a:r>
          </a:p>
        </p:txBody>
      </p:sp>
      <p:pic>
        <p:nvPicPr>
          <p:cNvPr id="15" name="Picture 1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31041" y="2707495"/>
            <a:ext cx="286875" cy="290000"/>
          </a:xfrm>
          <a:prstGeom prst="rect">
            <a:avLst/>
          </a:prstGeom>
        </p:spPr>
      </p:pic>
      <p:pic>
        <p:nvPicPr>
          <p:cNvPr id="16" name="Picture 15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90620" y="2707495"/>
            <a:ext cx="286875" cy="2900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7" name="Picture 16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71463" y="2707495"/>
            <a:ext cx="277313" cy="290000"/>
          </a:xfrm>
          <a:prstGeom prst="rect">
            <a:avLst/>
          </a:prstGeom>
        </p:spPr>
      </p:pic>
      <p:sp>
        <p:nvSpPr>
          <p:cNvPr id="18" name="TextBox 17">
            <a:hlinkClick r:id="rId8"/>
          </p:cNvPr>
          <p:cNvSpPr txBox="1"/>
          <p:nvPr userDrawn="1"/>
        </p:nvSpPr>
        <p:spPr>
          <a:xfrm>
            <a:off x="7282678" y="2707508"/>
            <a:ext cx="21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www.commerce.wa.gov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6671896"/>
            <a:ext cx="12192000" cy="190430"/>
            <a:chOff x="0" y="6321028"/>
            <a:chExt cx="12192000" cy="541298"/>
          </a:xfrm>
        </p:grpSpPr>
        <p:sp>
          <p:nvSpPr>
            <p:cNvPr id="20" name="Rectangle 19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82678" y="929634"/>
            <a:ext cx="3666098" cy="105477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720286" y="1026608"/>
            <a:ext cx="5717836" cy="3470210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 smtClean="0"/>
              <a:t>Type a thank you message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4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31041" y="2707495"/>
            <a:ext cx="286875" cy="290000"/>
          </a:xfrm>
          <a:prstGeom prst="rect">
            <a:avLst/>
          </a:prstGeom>
        </p:spPr>
      </p:pic>
      <p:pic>
        <p:nvPicPr>
          <p:cNvPr id="16" name="Picture 15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90620" y="2707495"/>
            <a:ext cx="286875" cy="2900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7" name="Picture 16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71463" y="2707495"/>
            <a:ext cx="277313" cy="290000"/>
          </a:xfrm>
          <a:prstGeom prst="rect">
            <a:avLst/>
          </a:prstGeom>
        </p:spPr>
      </p:pic>
      <p:sp>
        <p:nvSpPr>
          <p:cNvPr id="18" name="TextBox 17">
            <a:hlinkClick r:id="rId8"/>
          </p:cNvPr>
          <p:cNvSpPr txBox="1"/>
          <p:nvPr userDrawn="1"/>
        </p:nvSpPr>
        <p:spPr>
          <a:xfrm>
            <a:off x="7282678" y="2707508"/>
            <a:ext cx="21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www.commerce.wa.gov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6671896"/>
            <a:ext cx="12192000" cy="190430"/>
            <a:chOff x="0" y="6321028"/>
            <a:chExt cx="12192000" cy="541298"/>
          </a:xfrm>
        </p:grpSpPr>
        <p:sp>
          <p:nvSpPr>
            <p:cNvPr id="20" name="Rectangle 19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82678" y="929634"/>
            <a:ext cx="3666098" cy="1054771"/>
          </a:xfrm>
          <a:prstGeom prst="rect">
            <a:avLst/>
          </a:prstGeom>
        </p:spPr>
      </p:pic>
      <p:sp>
        <p:nvSpPr>
          <p:cNvPr id="29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733497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2039051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831851" y="2358397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2688464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XXX.XXX.XXXX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3385365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3690919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831851" y="4034676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31850" y="4340332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XXX.XXX.XXXX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831850" y="5041014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Name goes here</a:t>
            </a:r>
          </a:p>
        </p:txBody>
      </p:sp>
      <p:sp>
        <p:nvSpPr>
          <p:cNvPr id="40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5346568"/>
            <a:ext cx="3670300" cy="292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Your Title goes here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831851" y="5690325"/>
            <a:ext cx="3670300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email here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831850" y="5995981"/>
            <a:ext cx="3670301" cy="29733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XXX.XXX.XXXX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31850" y="539177"/>
            <a:ext cx="5839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bril Fatface" panose="02000503000000020003" pitchFamily="2" charset="0"/>
              </a:rPr>
              <a:t>Thank you!</a:t>
            </a:r>
            <a:endParaRPr lang="en-US" sz="6000" dirty="0">
              <a:solidFill>
                <a:schemeClr val="bg1"/>
              </a:solidFill>
              <a:latin typeface="Abril Fatfac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ngthening Comm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9454" y="2470903"/>
            <a:ext cx="1322250" cy="5468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28178" y="5344934"/>
            <a:ext cx="221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Crime Victims &amp; Public Safety 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99077" y="3171099"/>
            <a:ext cx="224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Business Assistance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45974" y="5344934"/>
            <a:ext cx="13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Planning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7669" y="3171099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Infrastructure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71920" y="5344934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Community Facilities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5823" y="3171099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Housing</a:t>
            </a:r>
          </a:p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homelessness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652082" y="3171099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</a:rPr>
              <a:t>ENERGY</a:t>
            </a:r>
            <a:endParaRPr lang="en-US" sz="1800" b="1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121747" y="5344934"/>
            <a:ext cx="221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800" b="1" kern="1200" cap="all" baseline="0" dirty="0" smtClean="0">
                <a:solidFill>
                  <a:srgbClr val="5C5C5C"/>
                </a:solidFill>
                <a:latin typeface="Roboto Black" panose="02000000000000000000" pitchFamily="2" charset="0"/>
                <a:ea typeface="Roboto Light" panose="02000000000000000000" pitchFamily="2" charset="0"/>
                <a:cs typeface="+mn-cs"/>
              </a:rPr>
              <a:t>Community Services</a:t>
            </a:r>
            <a:endParaRPr lang="en-US" sz="1800" b="1" kern="1200" cap="all" baseline="0" dirty="0">
              <a:solidFill>
                <a:srgbClr val="5C5C5C"/>
              </a:solidFill>
              <a:latin typeface="Roboto Black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8857" y="4199824"/>
            <a:ext cx="1161000" cy="945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67660" y="4174091"/>
            <a:ext cx="1651200" cy="971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7420" y="1821136"/>
            <a:ext cx="1109400" cy="1196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23258" y="2039869"/>
            <a:ext cx="715950" cy="9778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14585" y="4251291"/>
            <a:ext cx="844950" cy="8942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91058" y="4141924"/>
            <a:ext cx="1180350" cy="100360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838200" y="750877"/>
            <a:ext cx="7156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We strengthen</a:t>
            </a:r>
            <a:r>
              <a:rPr lang="en-US" sz="4400" baseline="0" dirty="0" smtClean="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communities</a:t>
            </a:r>
            <a:endParaRPr lang="en-US" sz="4400" dirty="0">
              <a:solidFill>
                <a:schemeClr val="accent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060187" y="2124089"/>
            <a:ext cx="1518750" cy="9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7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247899"/>
            <a:ext cx="10515600" cy="231457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bril Fatface" panose="02000503000000020003" pitchFamily="2" charset="0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subheading goes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316702"/>
            <a:ext cx="12192000" cy="541298"/>
            <a:chOff x="0" y="6321028"/>
            <a:chExt cx="12192000" cy="541298"/>
          </a:xfrm>
        </p:grpSpPr>
        <p:sp>
          <p:nvSpPr>
            <p:cNvPr id="18" name="Rectangle 17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85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7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1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4612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4472940" y="1825625"/>
            <a:ext cx="324612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8107680" y="1825625"/>
            <a:ext cx="324612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2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3706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2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 (28)</a:t>
            </a:r>
          </a:p>
          <a:p>
            <a:pPr lvl="1"/>
            <a:r>
              <a:rPr lang="en-US" dirty="0" smtClean="0"/>
              <a:t>Second level (24)</a:t>
            </a:r>
          </a:p>
          <a:p>
            <a:pPr lvl="2"/>
            <a:r>
              <a:rPr lang="en-US" dirty="0" smtClean="0"/>
              <a:t>Third level (20)</a:t>
            </a:r>
          </a:p>
          <a:p>
            <a:pPr lvl="3"/>
            <a:r>
              <a:rPr lang="en-US" dirty="0" smtClean="0"/>
              <a:t>Fourth level (18)</a:t>
            </a:r>
          </a:p>
          <a:p>
            <a:pPr lvl="4"/>
            <a:r>
              <a:rPr lang="en-US" dirty="0" smtClean="0"/>
              <a:t>Fifth level (18)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316702"/>
            <a:ext cx="12192000" cy="541298"/>
            <a:chOff x="0" y="6321028"/>
            <a:chExt cx="12192000" cy="541298"/>
          </a:xfrm>
        </p:grpSpPr>
        <p:sp>
          <p:nvSpPr>
            <p:cNvPr id="8" name="Rectangle 7"/>
            <p:cNvSpPr/>
            <p:nvPr/>
          </p:nvSpPr>
          <p:spPr>
            <a:xfrm>
              <a:off x="335757" y="6360160"/>
              <a:ext cx="4727012" cy="502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62769" y="6360160"/>
              <a:ext cx="363670" cy="502166"/>
            </a:xfrm>
            <a:prstGeom prst="rect">
              <a:avLst/>
            </a:prstGeom>
            <a:solidFill>
              <a:srgbClr val="E2A7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26439" y="6360160"/>
              <a:ext cx="1585679" cy="5021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360160"/>
              <a:ext cx="112425" cy="5021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12118" y="6360160"/>
              <a:ext cx="2634034" cy="5021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87025" y="6360160"/>
              <a:ext cx="1704975" cy="502166"/>
            </a:xfrm>
            <a:prstGeom prst="rect">
              <a:avLst/>
            </a:prstGeom>
            <a:solidFill>
              <a:srgbClr val="5E341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46153" y="6360160"/>
              <a:ext cx="840872" cy="502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425" y="6360160"/>
              <a:ext cx="223331" cy="5021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321028"/>
              <a:ext cx="12192000" cy="79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752475" y="6493524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Washington</a:t>
            </a:r>
            <a:r>
              <a:rPr lang="en-US" sz="1200" b="1" cap="all" baseline="0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 state department of commerce</a:t>
            </a:r>
            <a:endParaRPr lang="en-US" sz="1200" b="1" cap="all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440264" y="6461625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285BE-9B15-4AE2-9FB0-78FF55FA435F}" type="slidenum">
              <a:rPr lang="en-US" sz="140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38200" y="1566038"/>
            <a:ext cx="105156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4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9" r:id="rId6"/>
    <p:sldLayoutId id="2147483767" r:id="rId7"/>
    <p:sldLayoutId id="2147483768" r:id="rId8"/>
    <p:sldLayoutId id="2147483770" r:id="rId9"/>
    <p:sldLayoutId id="2147483771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8950" y="5943600"/>
            <a:ext cx="6430010" cy="529249"/>
          </a:xfrm>
        </p:spPr>
        <p:txBody>
          <a:bodyPr/>
          <a:lstStyle/>
          <a:p>
            <a:r>
              <a:rPr lang="en-US" sz="2400" dirty="0" smtClean="0"/>
              <a:t>June 23, 2021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1224" y="204833"/>
            <a:ext cx="7928447" cy="4678325"/>
          </a:xfrm>
        </p:spPr>
        <p:txBody>
          <a:bodyPr>
            <a:normAutofit/>
          </a:bodyPr>
          <a:lstStyle/>
          <a:p>
            <a:r>
              <a:rPr lang="en-US" dirty="0" smtClean="0"/>
              <a:t>Preparing for the Eviction Moratorium Lift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T-RAP Grantee</a:t>
            </a:r>
            <a:r>
              <a:rPr lang="en-US" sz="2700" i="1" dirty="0"/>
              <a:t> – </a:t>
            </a:r>
            <a:r>
              <a:rPr lang="en-US" sz="2700" i="1" dirty="0" smtClean="0"/>
              <a:t>Civil Legal Aid Staff – Dispute Resolution Center Staff – Department of Commerce</a:t>
            </a:r>
            <a:endParaRPr lang="en-US" sz="2700" i="1" dirty="0"/>
          </a:p>
        </p:txBody>
      </p:sp>
    </p:spTree>
    <p:extLst>
      <p:ext uri="{BB962C8B-B14F-4D97-AF65-F5344CB8AC3E}">
        <p14:creationId xmlns:p14="http://schemas.microsoft.com/office/powerpoint/2010/main" val="9234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Discuss other strategies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Resources coming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from Commerce soon</a:t>
            </a:r>
          </a:p>
          <a:p>
            <a:r>
              <a:rPr lang="en-US" dirty="0" smtClean="0"/>
              <a:t>For T-RAP grantees</a:t>
            </a:r>
          </a:p>
          <a:p>
            <a:pPr lvl="1"/>
            <a:r>
              <a:rPr lang="en-US" dirty="0" smtClean="0"/>
              <a:t>List of legal aid contacts</a:t>
            </a:r>
          </a:p>
          <a:p>
            <a:r>
              <a:rPr lang="en-US" dirty="0" smtClean="0"/>
              <a:t>For DRC’s and civil legal aid orgs</a:t>
            </a:r>
          </a:p>
          <a:p>
            <a:pPr lvl="1"/>
            <a:r>
              <a:rPr lang="en-US" dirty="0" smtClean="0"/>
              <a:t>T-RAP program overview one pager</a:t>
            </a:r>
          </a:p>
          <a:p>
            <a:pPr lvl="1"/>
            <a:r>
              <a:rPr lang="en-US" dirty="0" smtClean="0"/>
              <a:t>List of county specific program variances</a:t>
            </a:r>
          </a:p>
          <a:p>
            <a:pPr lvl="1"/>
            <a:r>
              <a:rPr lang="en-US" dirty="0" smtClean="0"/>
              <a:t>List of T-RAP lead grantee contacts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Other</a:t>
            </a:r>
          </a:p>
          <a:p>
            <a:r>
              <a:rPr lang="en-US" i="1" dirty="0" smtClean="0"/>
              <a:t>Toll free Eviction Defense Screening line: 855-657-8387, active July 1 and run by Northwest Justice Project</a:t>
            </a:r>
          </a:p>
          <a:p>
            <a:r>
              <a:rPr lang="en-US" i="1" dirty="0" smtClean="0"/>
              <a:t>Tenants Union of Washington State hotline: 206-723-0500 or 509-319-0009</a:t>
            </a:r>
          </a:p>
          <a:p>
            <a:r>
              <a:rPr lang="en-US" i="1" dirty="0" smtClean="0"/>
              <a:t>www.washingtonlawhelp.org</a:t>
            </a:r>
          </a:p>
          <a:p>
            <a:pPr marL="457200" lvl="1" indent="0">
              <a:buNone/>
            </a:pPr>
            <a:endParaRPr lang="en-US" i="1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7460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720286" y="4664292"/>
            <a:ext cx="3670300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Kathryn Dodge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736058" y="4944608"/>
            <a:ext cx="2974706" cy="29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T-RAP program manager, Office of Family &amp; adult homelessness</a:t>
            </a: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7625887" y="5575484"/>
            <a:ext cx="3766094" cy="29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736057" y="5306418"/>
            <a:ext cx="3766093" cy="29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12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Kathryn.dodge@commerce.wa.gov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1324" y="4628993"/>
            <a:ext cx="3117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Mary Baldwin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T-RAP GRANT COORDINATOR, OFFICE OF FAMILY &amp; ADULT HOMELESSNESS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Mary.Baldwin@commerce.wa.gov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6591" y="4652154"/>
            <a:ext cx="3117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Maureen Maples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T-RAP GRANT COORDINATOR, OFFICE OF FAMILY &amp; ADULT HOMELESSNESS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Maureen.maples@commerce.wa.gov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598"/>
          <a:stretch/>
        </p:blipFill>
        <p:spPr>
          <a:xfrm>
            <a:off x="936327" y="2255340"/>
            <a:ext cx="3238218" cy="17997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509" y="920281"/>
            <a:ext cx="4925602" cy="1061275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7570"/>
            <a:ext cx="10515600" cy="6966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657"/>
            <a:ext cx="10515600" cy="462030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New </a:t>
            </a:r>
            <a:r>
              <a:rPr lang="en-US" dirty="0"/>
              <a:t>statewide eviction and homelessness </a:t>
            </a:r>
            <a:r>
              <a:rPr lang="en-US" dirty="0" smtClean="0"/>
              <a:t>protections</a:t>
            </a:r>
            <a:endParaRPr lang="en-US" dirty="0"/>
          </a:p>
          <a:p>
            <a:pPr lvl="0"/>
            <a:r>
              <a:rPr lang="en-US" dirty="0" smtClean="0"/>
              <a:t>Connecting T-RAP, civil </a:t>
            </a:r>
            <a:r>
              <a:rPr lang="en-US" dirty="0"/>
              <a:t>legal </a:t>
            </a:r>
            <a:r>
              <a:rPr lang="en-US" dirty="0" smtClean="0"/>
              <a:t>aid, and DRC services</a:t>
            </a:r>
          </a:p>
          <a:p>
            <a:pPr lvl="0"/>
            <a:r>
              <a:rPr lang="en-US" dirty="0" smtClean="0"/>
              <a:t>Common tenancy challenges</a:t>
            </a:r>
          </a:p>
          <a:p>
            <a:pPr lvl="0"/>
            <a:r>
              <a:rPr lang="en-US" dirty="0" smtClean="0"/>
              <a:t>Break out discussions </a:t>
            </a:r>
          </a:p>
          <a:p>
            <a:pPr lvl="0"/>
            <a:r>
              <a:rPr lang="en-US" dirty="0" smtClean="0"/>
              <a:t>Partnerships </a:t>
            </a:r>
            <a:r>
              <a:rPr lang="en-US" dirty="0"/>
              <a:t>taking place</a:t>
            </a:r>
          </a:p>
          <a:p>
            <a:pPr lvl="0"/>
            <a:r>
              <a:rPr lang="en-US" dirty="0" smtClean="0"/>
              <a:t>Discuss </a:t>
            </a:r>
            <a:r>
              <a:rPr lang="en-US" dirty="0"/>
              <a:t>other </a:t>
            </a:r>
            <a:r>
              <a:rPr lang="en-US" dirty="0" smtClean="0"/>
              <a:t>strategies and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Polls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4"/>
                </a:solidFill>
              </a:rPr>
              <a:t>Who’s </a:t>
            </a:r>
            <a:r>
              <a:rPr lang="en-US" i="1" dirty="0">
                <a:solidFill>
                  <a:schemeClr val="accent4"/>
                </a:solidFill>
              </a:rPr>
              <a:t>here today?</a:t>
            </a:r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i="1" dirty="0" smtClean="0">
                <a:solidFill>
                  <a:schemeClr val="accent4"/>
                </a:solidFill>
              </a:rPr>
              <a:t>What’s your goal for this meeting?</a:t>
            </a:r>
            <a:endParaRPr lang="en-US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5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Connecting T-RAP, civil legal aid, and DRC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78" y="1754372"/>
            <a:ext cx="11259879" cy="4593264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accent2"/>
                </a:solidFill>
              </a:rPr>
              <a:t>T-RAP is a rent assistance program meant to prevent evictions.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Grantees can use T-RAP to pay for Housing Stability Services.</a:t>
            </a:r>
          </a:p>
          <a:p>
            <a:pPr lvl="2"/>
            <a:r>
              <a:rPr lang="en-US" i="1" dirty="0" smtClean="0"/>
              <a:t>Such </a:t>
            </a:r>
            <a:r>
              <a:rPr lang="en-US" i="1" dirty="0"/>
              <a:t>services may include housing counseling, fair </a:t>
            </a:r>
            <a:r>
              <a:rPr lang="en-US" i="1" dirty="0" smtClean="0"/>
              <a:t>housing </a:t>
            </a:r>
            <a:r>
              <a:rPr lang="en-US" i="1" dirty="0"/>
              <a:t>counseling, </a:t>
            </a:r>
            <a:r>
              <a:rPr lang="en-US" i="1" dirty="0" smtClean="0"/>
              <a:t>legal </a:t>
            </a:r>
            <a:r>
              <a:rPr lang="en-US" i="1" dirty="0"/>
              <a:t>services or attorney’s fees related to eviction proceedings and maintaining housing </a:t>
            </a:r>
            <a:r>
              <a:rPr lang="en-US" i="1" dirty="0" smtClean="0"/>
              <a:t>stability.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T-RAP grantees are required to partner with Dispute Resolution Centers.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T-RAP 2.0  proposes partnering with civil legal aid organizations too.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Dispute Resolution Centers and Civil Legal Aid Organizations will be providing services related to the new eviction prevention/tenancy protections recently passed.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T-RAP grantees will be referring to these services and helping households access them.</a:t>
            </a:r>
          </a:p>
        </p:txBody>
      </p:sp>
    </p:spTree>
    <p:extLst>
      <p:ext uri="{BB962C8B-B14F-4D97-AF65-F5344CB8AC3E}">
        <p14:creationId xmlns:p14="http://schemas.microsoft.com/office/powerpoint/2010/main" val="42690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New statewide eviction and homelessness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Reasonable payment schedule for repayment (no more than 1/3 of monthly rent)</a:t>
            </a:r>
          </a:p>
          <a:p>
            <a:r>
              <a:rPr lang="en-US" dirty="0" smtClean="0"/>
              <a:t>Eviction Resolution Pilot Program</a:t>
            </a:r>
          </a:p>
          <a:p>
            <a:r>
              <a:rPr lang="en-US" dirty="0" smtClean="0"/>
              <a:t>Legal services to indigent tenants in eviction proceedings</a:t>
            </a:r>
          </a:p>
          <a:p>
            <a:r>
              <a:rPr lang="en-US" dirty="0" smtClean="0"/>
              <a:t>Restrictions on evictions-limited to 17 “good” reasons</a:t>
            </a:r>
          </a:p>
        </p:txBody>
      </p:sp>
    </p:spTree>
    <p:extLst>
      <p:ext uri="{BB962C8B-B14F-4D97-AF65-F5344CB8AC3E}">
        <p14:creationId xmlns:p14="http://schemas.microsoft.com/office/powerpoint/2010/main" val="73754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5516"/>
            <a:ext cx="10719391" cy="480591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Rent </a:t>
            </a:r>
            <a:r>
              <a:rPr lang="en-US" dirty="0"/>
              <a:t>increases during the moratorium.</a:t>
            </a:r>
          </a:p>
          <a:p>
            <a:pPr lvl="0"/>
            <a:r>
              <a:rPr lang="en-US" dirty="0"/>
              <a:t>Landlords changing terms of a lease without </a:t>
            </a:r>
            <a:r>
              <a:rPr lang="en-US" dirty="0" smtClean="0"/>
              <a:t>notice.</a:t>
            </a:r>
          </a:p>
          <a:p>
            <a:pPr lvl="0"/>
            <a:r>
              <a:rPr lang="en-US" dirty="0" smtClean="0"/>
              <a:t>Landlords </a:t>
            </a:r>
            <a:r>
              <a:rPr lang="en-US" dirty="0"/>
              <a:t>charging late fees, eviction fees and other fees related to eviction.</a:t>
            </a:r>
          </a:p>
          <a:p>
            <a:pPr lvl="0"/>
            <a:r>
              <a:rPr lang="en-US" dirty="0"/>
              <a:t>Landlords filling out the T-RAP forms with inaccurate </a:t>
            </a:r>
            <a:r>
              <a:rPr lang="en-US" dirty="0" smtClean="0"/>
              <a:t>information.</a:t>
            </a:r>
          </a:p>
          <a:p>
            <a:pPr lvl="0"/>
            <a:r>
              <a:rPr lang="en-US" dirty="0" smtClean="0"/>
              <a:t>Landlords </a:t>
            </a:r>
            <a:r>
              <a:rPr lang="en-US" dirty="0"/>
              <a:t>saying that they will move to evict as soon as the moratorium is lifted while they are participating in receiving T-RAP assistance for the arrears. </a:t>
            </a:r>
            <a:endParaRPr lang="en-US" dirty="0" smtClean="0"/>
          </a:p>
          <a:p>
            <a:pPr lvl="0"/>
            <a:r>
              <a:rPr lang="en-US" dirty="0" smtClean="0"/>
              <a:t>Landlord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81940"/>
            <a:ext cx="10515600" cy="12189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Common Tenancy Challenges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0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1"/>
                </a:solidFill>
              </a:rPr>
              <a:t>Break </a:t>
            </a:r>
            <a:r>
              <a:rPr lang="en-US" dirty="0">
                <a:solidFill>
                  <a:schemeClr val="accent1"/>
                </a:solidFill>
              </a:rPr>
              <a:t>out discussions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6270"/>
            <a:ext cx="105156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help tenants establish reasonable </a:t>
            </a:r>
            <a:r>
              <a:rPr lang="en-US" dirty="0"/>
              <a:t>payment </a:t>
            </a:r>
            <a:r>
              <a:rPr lang="en-US" dirty="0" smtClean="0"/>
              <a:t>plans</a:t>
            </a:r>
          </a:p>
          <a:p>
            <a:r>
              <a:rPr lang="en-US" dirty="0" smtClean="0"/>
              <a:t>How can we Encouraging </a:t>
            </a:r>
            <a:r>
              <a:rPr lang="en-US" dirty="0"/>
              <a:t>tenants to access </a:t>
            </a:r>
            <a:r>
              <a:rPr lang="en-US" dirty="0" smtClean="0"/>
              <a:t>services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Share out</a:t>
            </a:r>
          </a:p>
        </p:txBody>
      </p:sp>
    </p:spTree>
    <p:extLst>
      <p:ext uri="{BB962C8B-B14F-4D97-AF65-F5344CB8AC3E}">
        <p14:creationId xmlns:p14="http://schemas.microsoft.com/office/powerpoint/2010/main" val="81708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Partnerships taking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1831"/>
            <a:ext cx="10515600" cy="75808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Yakima and Kitsap share outs</a:t>
            </a:r>
          </a:p>
          <a:p>
            <a:pPr marL="0" lv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519916"/>
            <a:ext cx="3042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Esther Magasis</a:t>
            </a:r>
          </a:p>
          <a:p>
            <a:r>
              <a:rPr lang="en-US" dirty="0" smtClean="0"/>
              <a:t>Director of Human Services</a:t>
            </a:r>
          </a:p>
          <a:p>
            <a:r>
              <a:rPr lang="en-US" dirty="0" smtClean="0"/>
              <a:t>Yakima County</a:t>
            </a:r>
          </a:p>
          <a:p>
            <a:r>
              <a:rPr lang="en-US" dirty="0" smtClean="0"/>
              <a:t>T-RAP Lead Grantee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5911" y="2519916"/>
            <a:ext cx="5006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Kirsten Jewell</a:t>
            </a:r>
          </a:p>
          <a:p>
            <a:r>
              <a:rPr lang="en-US" dirty="0" smtClean="0"/>
              <a:t>Housing and Homelessness Division Manager</a:t>
            </a:r>
          </a:p>
          <a:p>
            <a:r>
              <a:rPr lang="en-US" dirty="0" smtClean="0"/>
              <a:t>Kitsap County</a:t>
            </a:r>
          </a:p>
          <a:p>
            <a:r>
              <a:rPr lang="en-US" dirty="0" smtClean="0"/>
              <a:t>T-RAP Lead Grantee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2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merce Primary">
      <a:dk1>
        <a:srgbClr val="555555"/>
      </a:dk1>
      <a:lt1>
        <a:srgbClr val="FFFFFF"/>
      </a:lt1>
      <a:dk2>
        <a:srgbClr val="555555"/>
      </a:dk2>
      <a:lt2>
        <a:srgbClr val="E6E6E6"/>
      </a:lt2>
      <a:accent1>
        <a:srgbClr val="00BCE8"/>
      </a:accent1>
      <a:accent2>
        <a:srgbClr val="EA5F14"/>
      </a:accent2>
      <a:accent3>
        <a:srgbClr val="BBCE00"/>
      </a:accent3>
      <a:accent4>
        <a:srgbClr val="9B0059"/>
      </a:accent4>
      <a:accent5>
        <a:srgbClr val="6E767D"/>
      </a:accent5>
      <a:accent6>
        <a:srgbClr val="0A82A0"/>
      </a:accent6>
      <a:hlink>
        <a:srgbClr val="0A82A0"/>
      </a:hlink>
      <a:folHlink>
        <a:srgbClr val="6E767D"/>
      </a:folHlink>
    </a:clrScheme>
    <a:fontScheme name="Commerce Fonts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71C27E2452B74CA42ED7A2CE6E6A9D" ma:contentTypeVersion="1" ma:contentTypeDescription="Create a new document." ma:contentTypeScope="" ma:versionID="0642b20c1ce541081b05f205aac1b4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DAA044-DB96-4B6C-821F-21AB1875AA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DEA81E-D949-418C-B566-F838B4C8CCA8}">
  <ds:schemaRefs>
    <ds:schemaRef ds:uri="http://schemas.microsoft.com/office/2006/metadata/properties"/>
    <ds:schemaRef ds:uri="http://purl.org/dc/terms/"/>
    <ds:schemaRef ds:uri="http://schemas.microsoft.com/sharepoint/v3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C0602CE-E317-4C1C-BF13-BA836E0271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16899</TotalTime>
  <Words>484</Words>
  <Application>Microsoft Office PowerPoint</Application>
  <PresentationFormat>Widescreen</PresentationFormat>
  <Paragraphs>94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Roboto</vt:lpstr>
      <vt:lpstr>Roboto Light</vt:lpstr>
      <vt:lpstr>Abril Fatface</vt:lpstr>
      <vt:lpstr>Calibri</vt:lpstr>
      <vt:lpstr>Roboto Condensed</vt:lpstr>
      <vt:lpstr>Arial</vt:lpstr>
      <vt:lpstr>Roboto Black</vt:lpstr>
      <vt:lpstr>Office Theme</vt:lpstr>
      <vt:lpstr>Preparing for the Eviction Moratorium Lift  T-RAP Grantee – Civil Legal Aid Staff – Dispute Resolution Center Staff – Department of Commerce</vt:lpstr>
      <vt:lpstr>PowerPoint Presentation</vt:lpstr>
      <vt:lpstr>Agenda</vt:lpstr>
      <vt:lpstr>Polls</vt:lpstr>
      <vt:lpstr>Connecting T-RAP, civil legal aid, and DRC services</vt:lpstr>
      <vt:lpstr>New statewide eviction and homelessness protections</vt:lpstr>
      <vt:lpstr>Common Tenancy Challenges</vt:lpstr>
      <vt:lpstr> Break out discussions </vt:lpstr>
      <vt:lpstr>Partnerships taking place</vt:lpstr>
      <vt:lpstr>Discuss other strategies and resources</vt:lpstr>
      <vt:lpstr>Thank you!</vt:lpstr>
    </vt:vector>
  </TitlesOfParts>
  <Company>Washington State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Dept of Commerce</dc:creator>
  <cp:lastModifiedBy>Parrington, Graham (COM)</cp:lastModifiedBy>
  <cp:revision>543</cp:revision>
  <dcterms:created xsi:type="dcterms:W3CDTF">2019-11-27T17:34:07Z</dcterms:created>
  <dcterms:modified xsi:type="dcterms:W3CDTF">2021-06-24T17:54:43Z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0x010100FD71C27E2452B74CA42ED7A2CE6E6A9D</vt:lpwstr>
  </property>
</Properties>
</file>