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sldIdLst>
    <p:sldId id="268" r:id="rId5"/>
  </p:sldIdLst>
  <p:sldSz cx="12192000" cy="6858000"/>
  <p:notesSz cx="6858000" cy="9144000"/>
  <p:embeddedFontLst>
    <p:embeddedFont>
      <p:font typeface="Abril Fatface" panose="020B0604020202020204" charset="0"/>
      <p:regular r:id="rId6"/>
    </p:embeddedFont>
    <p:embeddedFont>
      <p:font typeface="Roboto Light" panose="020B0604020202020204" charset="0"/>
      <p:regular r:id="rId7"/>
      <p:italic r:id="rId8"/>
    </p:embeddedFont>
    <p:embeddedFont>
      <p:font typeface="Roboto" panose="020B0604020202020204" charset="0"/>
      <p:regular r:id="rId9"/>
      <p:bold r:id="rId10"/>
      <p:italic r:id="rId11"/>
      <p:boldItalic r:id="rId12"/>
    </p:embeddedFont>
    <p:embeddedFont>
      <p:font typeface="Roboto Condensed" panose="020B0604020202020204" charset="0"/>
      <p:regular r:id="rId13"/>
      <p:bold r:id="rId14"/>
      <p:italic r:id="rId15"/>
      <p:boldItalic r:id="rId16"/>
    </p:embeddedFont>
    <p:embeddedFont>
      <p:font typeface="Roboto Black" panose="020B060402020202020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1" d="100"/>
          <a:sy n="111" d="100"/>
        </p:scale>
        <p:origin x="2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3" name="Rectangle 42"/>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1"/>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21" name="Text Placeholder 31"/>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22" name="Text Placeholder 31"/>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XX/XX/2019 (date goes here)</a:t>
            </a:r>
          </a:p>
        </p:txBody>
      </p:sp>
      <p:pic>
        <p:nvPicPr>
          <p:cNvPr id="47" name="Picture 46"/>
          <p:cNvPicPr>
            <a:picLocks noChangeAspect="1"/>
          </p:cNvPicPr>
          <p:nvPr userDrawn="1"/>
        </p:nvPicPr>
        <p:blipFill>
          <a:blip r:embed="rId2"/>
          <a:stretch>
            <a:fillRect/>
          </a:stretch>
        </p:blipFill>
        <p:spPr>
          <a:xfrm>
            <a:off x="8909050" y="805225"/>
            <a:ext cx="2146300" cy="2523273"/>
          </a:xfrm>
          <a:prstGeom prst="rect">
            <a:avLst/>
          </a:prstGeom>
        </p:spPr>
      </p:pic>
      <p:cxnSp>
        <p:nvCxnSpPr>
          <p:cNvPr id="48" name="Straight Connector 47"/>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a:t>Presentation title goes here</a:t>
            </a:r>
          </a:p>
        </p:txBody>
      </p:sp>
      <p:sp>
        <p:nvSpPr>
          <p:cNvPr id="12" name="Text Placeholder 31"/>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a:t>Click to add subtitle (28)</a:t>
            </a:r>
          </a:p>
        </p:txBody>
      </p:sp>
    </p:spTree>
    <p:extLst>
      <p:ext uri="{BB962C8B-B14F-4D97-AF65-F5344CB8AC3E}">
        <p14:creationId xmlns:p14="http://schemas.microsoft.com/office/powerpoint/2010/main" val="39911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8" name="Text Placeholder 31"/>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9" name="Text Placeholder 31"/>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11" name="Text Placeholder 31"/>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12" name="Text Placeholder 31"/>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a:solidFill>
                  <a:srgbClr val="000000"/>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a:t>Type a thank you message here</a:t>
            </a:r>
          </a:p>
        </p:txBody>
      </p:sp>
    </p:spTree>
    <p:extLst>
      <p:ext uri="{BB962C8B-B14F-4D97-AF65-F5344CB8AC3E}">
        <p14:creationId xmlns:p14="http://schemas.microsoft.com/office/powerpoint/2010/main" val="856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a:solidFill>
                  <a:srgbClr val="000000"/>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29" name="Text Placeholder 31"/>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0" name="Text Placeholder 31"/>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3" name="Text Placeholder 31"/>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4" name="Text Placeholder 31"/>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5" name="Text Placeholder 31"/>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6" name="Text Placeholder 31"/>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7" name="Text Placeholder 31"/>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8" name="Text Placeholder 31"/>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9" name="Text Placeholder 31"/>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40" name="Text Placeholder 31"/>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41" name="Text Placeholder 31"/>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42" name="Text Placeholder 31"/>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2" name="TextBox 1"/>
          <p:cNvSpPr txBox="1"/>
          <p:nvPr userDrawn="1"/>
        </p:nvSpPr>
        <p:spPr>
          <a:xfrm>
            <a:off x="831850" y="539177"/>
            <a:ext cx="5839883" cy="1015663"/>
          </a:xfrm>
          <a:prstGeom prst="rect">
            <a:avLst/>
          </a:prstGeom>
          <a:noFill/>
        </p:spPr>
        <p:txBody>
          <a:bodyPr wrap="square" rtlCol="0">
            <a:spAutoFit/>
          </a:bodyPr>
          <a:lstStyle/>
          <a:p>
            <a:r>
              <a:rPr lang="en-US" sz="6000" dirty="0">
                <a:solidFill>
                  <a:schemeClr val="bg1"/>
                </a:solidFill>
                <a:latin typeface="Abril Fatface" panose="02000503000000020003" pitchFamily="2" charset="0"/>
              </a:rPr>
              <a:t>Thank you!</a:t>
            </a:r>
          </a:p>
        </p:txBody>
      </p:sp>
    </p:spTree>
    <p:extLst>
      <p:ext uri="{BB962C8B-B14F-4D97-AF65-F5344CB8AC3E}">
        <p14:creationId xmlns:p14="http://schemas.microsoft.com/office/powerpoint/2010/main" val="548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engthening Communiti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249454" y="2470903"/>
            <a:ext cx="1322250" cy="546833"/>
          </a:xfrm>
          <a:prstGeom prst="rect">
            <a:avLst/>
          </a:prstGeom>
        </p:spPr>
      </p:pic>
      <p:sp>
        <p:nvSpPr>
          <p:cNvPr id="8" name="TextBox 7"/>
          <p:cNvSpPr txBox="1"/>
          <p:nvPr userDrawn="1"/>
        </p:nvSpPr>
        <p:spPr>
          <a:xfrm>
            <a:off x="6528178"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Crime Victims &amp; Public Safety </a:t>
            </a:r>
          </a:p>
        </p:txBody>
      </p:sp>
      <p:sp>
        <p:nvSpPr>
          <p:cNvPr id="10" name="TextBox 9"/>
          <p:cNvSpPr txBox="1"/>
          <p:nvPr userDrawn="1"/>
        </p:nvSpPr>
        <p:spPr>
          <a:xfrm>
            <a:off x="6499077" y="3171099"/>
            <a:ext cx="2246086"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Business Assistance</a:t>
            </a:r>
          </a:p>
        </p:txBody>
      </p:sp>
      <p:sp>
        <p:nvSpPr>
          <p:cNvPr id="11" name="TextBox 10"/>
          <p:cNvSpPr txBox="1"/>
          <p:nvPr userDrawn="1"/>
        </p:nvSpPr>
        <p:spPr>
          <a:xfrm>
            <a:off x="1245974" y="5344934"/>
            <a:ext cx="1329211"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Planning</a:t>
            </a:r>
          </a:p>
        </p:txBody>
      </p:sp>
      <p:sp>
        <p:nvSpPr>
          <p:cNvPr id="12" name="TextBox 11"/>
          <p:cNvSpPr txBox="1"/>
          <p:nvPr userDrawn="1"/>
        </p:nvSpPr>
        <p:spPr>
          <a:xfrm>
            <a:off x="3697669" y="3171099"/>
            <a:ext cx="2177199"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Infrastructure</a:t>
            </a:r>
          </a:p>
        </p:txBody>
      </p:sp>
      <p:sp>
        <p:nvSpPr>
          <p:cNvPr id="13" name="TextBox 12"/>
          <p:cNvSpPr txBox="1"/>
          <p:nvPr userDrawn="1"/>
        </p:nvSpPr>
        <p:spPr>
          <a:xfrm>
            <a:off x="3271920" y="5344934"/>
            <a:ext cx="2820003"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Community Facilities</a:t>
            </a:r>
          </a:p>
        </p:txBody>
      </p:sp>
      <p:sp>
        <p:nvSpPr>
          <p:cNvPr id="14" name="TextBox 13"/>
          <p:cNvSpPr txBox="1"/>
          <p:nvPr userDrawn="1"/>
        </p:nvSpPr>
        <p:spPr>
          <a:xfrm>
            <a:off x="905823" y="3171099"/>
            <a:ext cx="1960793" cy="646331"/>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Housing</a:t>
            </a:r>
          </a:p>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homelessness</a:t>
            </a:r>
          </a:p>
        </p:txBody>
      </p:sp>
      <p:sp>
        <p:nvSpPr>
          <p:cNvPr id="15" name="TextBox 14"/>
          <p:cNvSpPr txBox="1"/>
          <p:nvPr userDrawn="1"/>
        </p:nvSpPr>
        <p:spPr>
          <a:xfrm>
            <a:off x="9652082" y="3171099"/>
            <a:ext cx="1058303" cy="369332"/>
          </a:xfrm>
          <a:prstGeom prst="rect">
            <a:avLst/>
          </a:prstGeom>
          <a:noFill/>
        </p:spPr>
        <p:txBody>
          <a:bodyPr wrap="none" rtlCol="0">
            <a:spAutoFit/>
          </a:bodyPr>
          <a:lstStyle/>
          <a:p>
            <a:pPr algn="ctr"/>
            <a:r>
              <a:rPr lang="en-US" sz="1800" b="1" cap="all" baseline="0" dirty="0">
                <a:solidFill>
                  <a:srgbClr val="5C5C5C"/>
                </a:solidFill>
                <a:latin typeface="Roboto Black" panose="02000000000000000000" pitchFamily="2" charset="0"/>
                <a:ea typeface="Roboto Light" panose="02000000000000000000" pitchFamily="2" charset="0"/>
              </a:rPr>
              <a:t>ENERGY</a:t>
            </a:r>
          </a:p>
        </p:txBody>
      </p:sp>
      <p:sp>
        <p:nvSpPr>
          <p:cNvPr id="16" name="TextBox 15"/>
          <p:cNvSpPr txBox="1"/>
          <p:nvPr userDrawn="1"/>
        </p:nvSpPr>
        <p:spPr>
          <a:xfrm>
            <a:off x="9121747"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Community Services</a:t>
            </a:r>
          </a:p>
        </p:txBody>
      </p:sp>
      <p:pic>
        <p:nvPicPr>
          <p:cNvPr id="17" name="Picture 16"/>
          <p:cNvPicPr>
            <a:picLocks noChangeAspect="1"/>
          </p:cNvPicPr>
          <p:nvPr userDrawn="1"/>
        </p:nvPicPr>
        <p:blipFill>
          <a:blip r:embed="rId3"/>
          <a:stretch>
            <a:fillRect/>
          </a:stretch>
        </p:blipFill>
        <p:spPr>
          <a:xfrm>
            <a:off x="1458857" y="4199824"/>
            <a:ext cx="1161000" cy="945700"/>
          </a:xfrm>
          <a:prstGeom prst="rect">
            <a:avLst/>
          </a:prstGeom>
        </p:spPr>
      </p:pic>
      <p:pic>
        <p:nvPicPr>
          <p:cNvPr id="18" name="Picture 17"/>
          <p:cNvPicPr>
            <a:picLocks noChangeAspect="1"/>
          </p:cNvPicPr>
          <p:nvPr userDrawn="1"/>
        </p:nvPicPr>
        <p:blipFill>
          <a:blip r:embed="rId4"/>
          <a:stretch>
            <a:fillRect/>
          </a:stretch>
        </p:blipFill>
        <p:spPr>
          <a:xfrm>
            <a:off x="3867660" y="4174091"/>
            <a:ext cx="1651200" cy="971433"/>
          </a:xfrm>
          <a:prstGeom prst="rect">
            <a:avLst/>
          </a:prstGeom>
        </p:spPr>
      </p:pic>
      <p:pic>
        <p:nvPicPr>
          <p:cNvPr id="19" name="Picture 18"/>
          <p:cNvPicPr>
            <a:picLocks noChangeAspect="1"/>
          </p:cNvPicPr>
          <p:nvPr userDrawn="1"/>
        </p:nvPicPr>
        <p:blipFill>
          <a:blip r:embed="rId5"/>
          <a:stretch>
            <a:fillRect/>
          </a:stretch>
        </p:blipFill>
        <p:spPr>
          <a:xfrm>
            <a:off x="7067420" y="1821136"/>
            <a:ext cx="1109400" cy="1196600"/>
          </a:xfrm>
          <a:prstGeom prst="rect">
            <a:avLst/>
          </a:prstGeom>
        </p:spPr>
      </p:pic>
      <p:pic>
        <p:nvPicPr>
          <p:cNvPr id="20" name="Picture 19"/>
          <p:cNvPicPr>
            <a:picLocks noChangeAspect="1"/>
          </p:cNvPicPr>
          <p:nvPr userDrawn="1"/>
        </p:nvPicPr>
        <p:blipFill>
          <a:blip r:embed="rId6"/>
          <a:stretch>
            <a:fillRect/>
          </a:stretch>
        </p:blipFill>
        <p:spPr>
          <a:xfrm>
            <a:off x="9823258" y="2039869"/>
            <a:ext cx="715950" cy="977867"/>
          </a:xfrm>
          <a:prstGeom prst="rect">
            <a:avLst/>
          </a:prstGeom>
        </p:spPr>
      </p:pic>
      <p:pic>
        <p:nvPicPr>
          <p:cNvPr id="21" name="Picture 20"/>
          <p:cNvPicPr>
            <a:picLocks noChangeAspect="1"/>
          </p:cNvPicPr>
          <p:nvPr userDrawn="1"/>
        </p:nvPicPr>
        <p:blipFill>
          <a:blip r:embed="rId7"/>
          <a:stretch>
            <a:fillRect/>
          </a:stretch>
        </p:blipFill>
        <p:spPr>
          <a:xfrm>
            <a:off x="7214585" y="4251291"/>
            <a:ext cx="844950" cy="894233"/>
          </a:xfrm>
          <a:prstGeom prst="rect">
            <a:avLst/>
          </a:prstGeom>
        </p:spPr>
      </p:pic>
      <p:pic>
        <p:nvPicPr>
          <p:cNvPr id="22" name="Picture 21"/>
          <p:cNvPicPr>
            <a:picLocks noChangeAspect="1"/>
          </p:cNvPicPr>
          <p:nvPr userDrawn="1"/>
        </p:nvPicPr>
        <p:blipFill>
          <a:blip r:embed="rId8"/>
          <a:stretch>
            <a:fillRect/>
          </a:stretch>
        </p:blipFill>
        <p:spPr>
          <a:xfrm>
            <a:off x="9591058" y="4141924"/>
            <a:ext cx="1180350" cy="1003600"/>
          </a:xfrm>
          <a:prstGeom prst="rect">
            <a:avLst/>
          </a:prstGeom>
        </p:spPr>
      </p:pic>
      <p:sp>
        <p:nvSpPr>
          <p:cNvPr id="23" name="TextBox 22"/>
          <p:cNvSpPr txBox="1"/>
          <p:nvPr userDrawn="1"/>
        </p:nvSpPr>
        <p:spPr>
          <a:xfrm>
            <a:off x="838200" y="750877"/>
            <a:ext cx="7156126" cy="769441"/>
          </a:xfrm>
          <a:prstGeom prst="rect">
            <a:avLst/>
          </a:prstGeom>
          <a:noFill/>
        </p:spPr>
        <p:txBody>
          <a:bodyPr wrap="none" rtlCol="0">
            <a:spAutoFit/>
          </a:bodyPr>
          <a:lstStyle/>
          <a:p>
            <a:r>
              <a:rPr lang="en-US" sz="4400" dirty="0">
                <a:solidFill>
                  <a:schemeClr val="accent5"/>
                </a:solidFill>
                <a:latin typeface="Roboto Light" panose="02000000000000000000" pitchFamily="2" charset="0"/>
                <a:ea typeface="Roboto Light" panose="02000000000000000000" pitchFamily="2" charset="0"/>
              </a:rPr>
              <a:t>We strengthen</a:t>
            </a:r>
            <a:r>
              <a:rPr lang="en-US" sz="4400" baseline="0" dirty="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pic>
        <p:nvPicPr>
          <p:cNvPr id="4" name="Picture 3"/>
          <p:cNvPicPr>
            <a:picLocks noChangeAspect="1"/>
          </p:cNvPicPr>
          <p:nvPr userDrawn="1"/>
        </p:nvPicPr>
        <p:blipFill>
          <a:blip r:embed="rId9"/>
          <a:stretch>
            <a:fillRect/>
          </a:stretch>
        </p:blipFill>
        <p:spPr>
          <a:xfrm>
            <a:off x="4060187" y="2124089"/>
            <a:ext cx="1518750" cy="906667"/>
          </a:xfrm>
          <a:prstGeom prst="rect">
            <a:avLst/>
          </a:prstGeom>
        </p:spPr>
      </p:pic>
    </p:spTree>
    <p:extLst>
      <p:ext uri="{BB962C8B-B14F-4D97-AF65-F5344CB8AC3E}">
        <p14:creationId xmlns:p14="http://schemas.microsoft.com/office/powerpoint/2010/main" val="208347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a:t>Section title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subheading goes here</a:t>
            </a:r>
          </a:p>
        </p:txBody>
      </p:sp>
      <p:grpSp>
        <p:nvGrpSpPr>
          <p:cNvPr id="17" name="Group 16"/>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a:t>Click to edit Master title style</a:t>
            </a:r>
          </a:p>
        </p:txBody>
      </p:sp>
      <p:sp>
        <p:nvSpPr>
          <p:cNvPr id="9"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87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5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2" name="Content Placeholder 2"/>
          <p:cNvSpPr>
            <a:spLocks noGrp="1"/>
          </p:cNvSpPr>
          <p:nvPr>
            <p:ph sz="half" idx="1"/>
          </p:nvPr>
        </p:nvSpPr>
        <p:spPr>
          <a:xfrm>
            <a:off x="83820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0"/>
          </p:nvPr>
        </p:nvSpPr>
        <p:spPr>
          <a:xfrm>
            <a:off x="447294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1"/>
          </p:nvPr>
        </p:nvSpPr>
        <p:spPr>
          <a:xfrm>
            <a:off x="810768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7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7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1"/>
          <p:cNvSpPr>
            <a:spLocks noGrp="1"/>
          </p:cNvSpPr>
          <p:nvPr>
            <p:ph type="title"/>
          </p:nvPr>
        </p:nvSpPr>
        <p:spPr>
          <a:xfrm>
            <a:off x="838200" y="281940"/>
            <a:ext cx="10515600" cy="1218948"/>
          </a:xfrm>
        </p:spPr>
        <p:txBody>
          <a:bodyPr/>
          <a:lstStyle/>
          <a:p>
            <a:r>
              <a:rPr lang="en-US"/>
              <a:t>Click to edit Master title style</a:t>
            </a:r>
          </a:p>
        </p:txBody>
      </p:sp>
    </p:spTree>
    <p:extLst>
      <p:ext uri="{BB962C8B-B14F-4D97-AF65-F5344CB8AC3E}">
        <p14:creationId xmlns:p14="http://schemas.microsoft.com/office/powerpoint/2010/main" val="11591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a:t>Click to edit Master title style </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 (28)</a:t>
            </a:r>
          </a:p>
          <a:p>
            <a:pPr lvl="1"/>
            <a:r>
              <a:rPr lang="en-US" dirty="0"/>
              <a:t>Second level (24)</a:t>
            </a:r>
          </a:p>
          <a:p>
            <a:pPr lvl="2"/>
            <a:r>
              <a:rPr lang="en-US" dirty="0"/>
              <a:t>Third level (20)</a:t>
            </a:r>
          </a:p>
          <a:p>
            <a:pPr lvl="3"/>
            <a:r>
              <a:rPr lang="en-US" dirty="0"/>
              <a:t>Fourth level (18)</a:t>
            </a:r>
          </a:p>
          <a:p>
            <a:pPr lvl="4"/>
            <a:r>
              <a:rPr lang="en-US" dirty="0"/>
              <a:t>Fifth level (18)</a:t>
            </a:r>
          </a:p>
        </p:txBody>
      </p:sp>
      <p:grpSp>
        <p:nvGrpSpPr>
          <p:cNvPr id="7" name="Group 6"/>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userDrawn="1"/>
        </p:nvSpPr>
        <p:spPr>
          <a:xfrm>
            <a:off x="752475" y="6493524"/>
            <a:ext cx="3868367" cy="276999"/>
          </a:xfrm>
          <a:prstGeom prst="rect">
            <a:avLst/>
          </a:prstGeom>
          <a:noFill/>
        </p:spPr>
        <p:txBody>
          <a:bodyPr wrap="none" rtlCol="0">
            <a:spAutoFit/>
          </a:bodyPr>
          <a:lstStyle/>
          <a:p>
            <a:r>
              <a:rPr lang="en-US" sz="1200" b="1" cap="all" dirty="0">
                <a:solidFill>
                  <a:schemeClr val="bg1"/>
                </a:solidFill>
                <a:latin typeface="+mn-lt"/>
                <a:ea typeface="Roboto Condensed" panose="02000000000000000000" pitchFamily="2" charset="0"/>
              </a:rPr>
              <a:t>Washington</a:t>
            </a:r>
            <a:r>
              <a:rPr lang="en-US" sz="1200" b="1" cap="all" baseline="0" dirty="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TextBox 17"/>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bg1"/>
              </a:solidFill>
              <a:latin typeface="+mn-lt"/>
              <a:ea typeface="Roboto Black" panose="02000000000000000000" pitchFamily="2" charset="0"/>
            </a:endParaRPr>
          </a:p>
        </p:txBody>
      </p:sp>
      <p:cxnSp>
        <p:nvCxnSpPr>
          <p:cNvPr id="19" name="Straight Connector 18"/>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4"/>
            <a:ext cx="12323411" cy="6931919"/>
          </a:xfrm>
          <a:prstGeom prst="rect">
            <a:avLst/>
          </a:prstGeom>
        </p:spPr>
      </p:pic>
      <p:sp>
        <p:nvSpPr>
          <p:cNvPr id="2" name="TextBox 1"/>
          <p:cNvSpPr txBox="1"/>
          <p:nvPr/>
        </p:nvSpPr>
        <p:spPr>
          <a:xfrm>
            <a:off x="1598831" y="684431"/>
            <a:ext cx="413944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p</a:t>
            </a:r>
            <a:r>
              <a:rPr lang="en-US" sz="1100" dirty="0" smtClean="0">
                <a:latin typeface="Arial" panose="020B0604020202020204" pitchFamily="34" charset="0"/>
                <a:cs typeface="Arial" panose="020B0604020202020204" pitchFamily="34" charset="0"/>
              </a:rPr>
              <a:t>erson who manages/will manage the cluster</a:t>
            </a:r>
            <a:endParaRPr lang="en-US" sz="1100" dirty="0">
              <a:latin typeface="Arial" panose="020B0604020202020204" pitchFamily="34" charset="0"/>
              <a:cs typeface="Arial" panose="020B0604020202020204" pitchFamily="34" charset="0"/>
            </a:endParaRPr>
          </a:p>
        </p:txBody>
      </p:sp>
      <p:sp>
        <p:nvSpPr>
          <p:cNvPr id="5" name="TextBox 4"/>
          <p:cNvSpPr txBox="1"/>
          <p:nvPr/>
        </p:nvSpPr>
        <p:spPr>
          <a:xfrm>
            <a:off x="7774225" y="815236"/>
            <a:ext cx="413944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a:t>
            </a:r>
            <a:r>
              <a:rPr lang="en-US" sz="1100" dirty="0" smtClean="0">
                <a:latin typeface="Arial" panose="020B0604020202020204" pitchFamily="34" charset="0"/>
                <a:cs typeface="Arial" panose="020B0604020202020204" pitchFamily="34" charset="0"/>
              </a:rPr>
              <a:t>date cluster organization formed</a:t>
            </a:r>
            <a:endParaRPr lang="en-US" sz="1100" dirty="0">
              <a:latin typeface="Arial" panose="020B0604020202020204" pitchFamily="34" charset="0"/>
              <a:cs typeface="Arial" panose="020B0604020202020204" pitchFamily="34" charset="0"/>
            </a:endParaRPr>
          </a:p>
        </p:txBody>
      </p:sp>
      <p:sp>
        <p:nvSpPr>
          <p:cNvPr id="6" name="TextBox 5"/>
          <p:cNvSpPr txBox="1"/>
          <p:nvPr/>
        </p:nvSpPr>
        <p:spPr>
          <a:xfrm>
            <a:off x="612338" y="1920969"/>
            <a:ext cx="2919327" cy="1107996"/>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Replace text with list of individuals who will work for the cluster and their roles. In the case of an industry trade association or comparable organization, only list people employed in roles directly related to cluster management and activities. </a:t>
            </a:r>
            <a:endParaRPr lang="en-US" sz="1100" dirty="0">
              <a:latin typeface="Arial" panose="020B0604020202020204" pitchFamily="34" charset="0"/>
              <a:cs typeface="Arial" panose="020B0604020202020204" pitchFamily="34" charset="0"/>
            </a:endParaRPr>
          </a:p>
        </p:txBody>
      </p:sp>
      <p:sp>
        <p:nvSpPr>
          <p:cNvPr id="8" name="TextBox 7"/>
          <p:cNvSpPr txBox="1"/>
          <p:nvPr/>
        </p:nvSpPr>
        <p:spPr>
          <a:xfrm>
            <a:off x="2188354" y="4468494"/>
            <a:ext cx="2053293" cy="1954381"/>
          </a:xfrm>
          <a:prstGeom prst="rect">
            <a:avLst/>
          </a:prstGeom>
          <a:noFill/>
        </p:spPr>
        <p:txBody>
          <a:bodyPr wrap="square" rtlCol="0">
            <a:spAutoFit/>
          </a:bodyPr>
          <a:lstStyle/>
          <a:p>
            <a:r>
              <a:rPr lang="en-US" sz="1100" b="1" i="1" dirty="0" smtClean="0">
                <a:latin typeface="Arial" panose="020B0604020202020204" pitchFamily="34" charset="0"/>
                <a:cs typeface="Arial" panose="020B0604020202020204" pitchFamily="34" charset="0"/>
              </a:rPr>
              <a:t>Delete instructions: </a:t>
            </a:r>
            <a:r>
              <a:rPr lang="en-US" sz="1100" i="1" dirty="0" smtClean="0">
                <a:latin typeface="Arial" panose="020B0604020202020204" pitchFamily="34" charset="0"/>
                <a:cs typeface="Arial" panose="020B0604020202020204" pitchFamily="34" charset="0"/>
              </a:rPr>
              <a:t>Provide funding sources by percentage and annual budget for the cluster organization only. In the case of an industry trade association or comparable organization, include only funding and budget for cluster-specific management and activities.</a:t>
            </a:r>
            <a:endParaRPr lang="en-US" sz="1100" i="1" dirty="0">
              <a:latin typeface="Arial" panose="020B0604020202020204" pitchFamily="34" charset="0"/>
              <a:cs typeface="Arial" panose="020B0604020202020204" pitchFamily="34" charset="0"/>
            </a:endParaRPr>
          </a:p>
        </p:txBody>
      </p:sp>
      <p:sp>
        <p:nvSpPr>
          <p:cNvPr id="9" name="TextBox 8"/>
          <p:cNvSpPr txBox="1"/>
          <p:nvPr/>
        </p:nvSpPr>
        <p:spPr>
          <a:xfrm>
            <a:off x="1400802" y="360467"/>
            <a:ext cx="4139440"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Replace text with cluster name</a:t>
            </a:r>
            <a:endParaRPr lang="en-US" sz="1100" dirty="0">
              <a:latin typeface="Arial" panose="020B0604020202020204" pitchFamily="34" charset="0"/>
              <a:cs typeface="Arial" panose="020B0604020202020204" pitchFamily="34" charset="0"/>
            </a:endParaRPr>
          </a:p>
        </p:txBody>
      </p:sp>
      <p:sp>
        <p:nvSpPr>
          <p:cNvPr id="10" name="TextBox 9"/>
          <p:cNvSpPr txBox="1"/>
          <p:nvPr/>
        </p:nvSpPr>
        <p:spPr>
          <a:xfrm>
            <a:off x="7358623" y="360467"/>
            <a:ext cx="413944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c</a:t>
            </a:r>
            <a:r>
              <a:rPr lang="en-US" sz="1100" dirty="0" smtClean="0">
                <a:latin typeface="Arial" panose="020B0604020202020204" pitchFamily="34" charset="0"/>
                <a:cs typeface="Arial" panose="020B0604020202020204" pitchFamily="34" charset="0"/>
              </a:rPr>
              <a:t>luster purpose</a:t>
            </a:r>
            <a:endParaRPr lang="en-US" sz="1100" dirty="0">
              <a:latin typeface="Arial" panose="020B0604020202020204" pitchFamily="34" charset="0"/>
              <a:cs typeface="Arial" panose="020B0604020202020204" pitchFamily="34" charset="0"/>
            </a:endParaRPr>
          </a:p>
        </p:txBody>
      </p:sp>
      <p:sp>
        <p:nvSpPr>
          <p:cNvPr id="11" name="TextBox 10"/>
          <p:cNvSpPr txBox="1"/>
          <p:nvPr/>
        </p:nvSpPr>
        <p:spPr>
          <a:xfrm>
            <a:off x="3415767" y="4027775"/>
            <a:ext cx="825882" cy="440916"/>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Replace with #</a:t>
            </a:r>
            <a:endParaRPr lang="en-US" sz="1100" dirty="0">
              <a:latin typeface="Arial" panose="020B0604020202020204" pitchFamily="34" charset="0"/>
              <a:cs typeface="Arial" panose="020B0604020202020204" pitchFamily="34" charset="0"/>
            </a:endParaRPr>
          </a:p>
        </p:txBody>
      </p:sp>
      <p:sp>
        <p:nvSpPr>
          <p:cNvPr id="12" name="TextBox 11"/>
          <p:cNvSpPr txBox="1"/>
          <p:nvPr/>
        </p:nvSpPr>
        <p:spPr>
          <a:xfrm>
            <a:off x="4314555" y="4032190"/>
            <a:ext cx="3549004"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a:t>
            </a:r>
            <a:r>
              <a:rPr lang="en-US" sz="1100" dirty="0" smtClean="0">
                <a:latin typeface="Arial" panose="020B0604020202020204" pitchFamily="34" charset="0"/>
                <a:cs typeface="Arial" panose="020B0604020202020204" pitchFamily="34" charset="0"/>
              </a:rPr>
              <a:t> high-level list of short-term needs. May include industry needs and/or cluster-specific needs</a:t>
            </a:r>
            <a:r>
              <a:rPr lang="en-US" sz="1100" i="1" dirty="0" smtClean="0">
                <a:latin typeface="Arial" panose="020B0604020202020204" pitchFamily="34" charset="0"/>
                <a:cs typeface="Arial" panose="020B0604020202020204" pitchFamily="34" charset="0"/>
              </a:rPr>
              <a:t>. </a:t>
            </a:r>
            <a:endParaRPr lang="en-US" sz="1100" i="1" dirty="0">
              <a:latin typeface="Arial" panose="020B0604020202020204" pitchFamily="34" charset="0"/>
              <a:cs typeface="Arial" panose="020B0604020202020204" pitchFamily="34" charset="0"/>
            </a:endParaRPr>
          </a:p>
        </p:txBody>
      </p:sp>
      <p:sp>
        <p:nvSpPr>
          <p:cNvPr id="13" name="TextBox 12"/>
          <p:cNvSpPr txBox="1"/>
          <p:nvPr/>
        </p:nvSpPr>
        <p:spPr>
          <a:xfrm>
            <a:off x="8125258" y="4027775"/>
            <a:ext cx="3549004"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a:t>
            </a:r>
            <a:r>
              <a:rPr lang="en-US" sz="1100" dirty="0" smtClean="0">
                <a:latin typeface="Arial" panose="020B0604020202020204" pitchFamily="34" charset="0"/>
                <a:cs typeface="Arial" panose="020B0604020202020204" pitchFamily="34" charset="0"/>
              </a:rPr>
              <a:t> high-level list of long-term challenges. May include industry challenges and/or cluster-specific challenges</a:t>
            </a:r>
            <a:endParaRPr lang="en-US" sz="1100" dirty="0">
              <a:latin typeface="Arial" panose="020B0604020202020204" pitchFamily="34" charset="0"/>
              <a:cs typeface="Arial" panose="020B0604020202020204" pitchFamily="34" charset="0"/>
            </a:endParaRPr>
          </a:p>
        </p:txBody>
      </p:sp>
      <p:sp>
        <p:nvSpPr>
          <p:cNvPr id="15" name="TextBox 14"/>
          <p:cNvSpPr txBox="1"/>
          <p:nvPr/>
        </p:nvSpPr>
        <p:spPr>
          <a:xfrm>
            <a:off x="1558678" y="990677"/>
            <a:ext cx="444241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a:t>
            </a:r>
            <a:r>
              <a:rPr lang="en-US" sz="1100" dirty="0" smtClean="0">
                <a:latin typeface="Arial" panose="020B0604020202020204" pitchFamily="34" charset="0"/>
                <a:cs typeface="Arial" panose="020B0604020202020204" pitchFamily="34" charset="0"/>
              </a:rPr>
              <a:t>time in role (months, years)</a:t>
            </a:r>
            <a:endParaRPr lang="en-US" sz="1100" dirty="0">
              <a:latin typeface="Arial" panose="020B0604020202020204" pitchFamily="34" charset="0"/>
              <a:cs typeface="Arial" panose="020B0604020202020204" pitchFamily="34" charset="0"/>
            </a:endParaRPr>
          </a:p>
        </p:txBody>
      </p:sp>
      <p:sp>
        <p:nvSpPr>
          <p:cNvPr id="17" name="TextBox 16"/>
          <p:cNvSpPr txBox="1"/>
          <p:nvPr/>
        </p:nvSpPr>
        <p:spPr>
          <a:xfrm>
            <a:off x="5264040" y="1669633"/>
            <a:ext cx="1847050"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Replace text with # </a:t>
            </a:r>
            <a:endParaRPr lang="en-US" sz="1100" dirty="0">
              <a:latin typeface="Arial" panose="020B0604020202020204" pitchFamily="34" charset="0"/>
              <a:cs typeface="Arial" panose="020B0604020202020204" pitchFamily="34" charset="0"/>
            </a:endParaRPr>
          </a:p>
        </p:txBody>
      </p:sp>
      <p:sp>
        <p:nvSpPr>
          <p:cNvPr id="18" name="TextBox 17"/>
          <p:cNvSpPr txBox="1"/>
          <p:nvPr/>
        </p:nvSpPr>
        <p:spPr>
          <a:xfrm>
            <a:off x="8125258" y="1520848"/>
            <a:ext cx="3680871"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a:t>
            </a:r>
            <a:r>
              <a:rPr lang="en-US" sz="1100" dirty="0" smtClean="0">
                <a:latin typeface="Arial" panose="020B0604020202020204" pitchFamily="34" charset="0"/>
                <a:cs typeface="Arial" panose="020B0604020202020204" pitchFamily="34" charset="0"/>
              </a:rPr>
              <a:t>cluster strategy</a:t>
            </a:r>
            <a:endParaRPr lang="en-US" sz="1100" dirty="0">
              <a:latin typeface="Arial" panose="020B0604020202020204" pitchFamily="34" charset="0"/>
              <a:cs typeface="Arial" panose="020B0604020202020204" pitchFamily="34" charset="0"/>
            </a:endParaRPr>
          </a:p>
        </p:txBody>
      </p:sp>
      <p:sp>
        <p:nvSpPr>
          <p:cNvPr id="16" name="TextBox 15"/>
          <p:cNvSpPr txBox="1"/>
          <p:nvPr/>
        </p:nvSpPr>
        <p:spPr>
          <a:xfrm>
            <a:off x="5274990" y="2449810"/>
            <a:ext cx="1847050"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Replace text with #</a:t>
            </a:r>
            <a:endParaRPr lang="en-US" sz="1100" dirty="0">
              <a:latin typeface="Arial" panose="020B0604020202020204" pitchFamily="34" charset="0"/>
              <a:cs typeface="Arial" panose="020B0604020202020204" pitchFamily="34" charset="0"/>
            </a:endParaRPr>
          </a:p>
        </p:txBody>
      </p:sp>
      <p:sp>
        <p:nvSpPr>
          <p:cNvPr id="19" name="TextBox 18"/>
          <p:cNvSpPr txBox="1"/>
          <p:nvPr/>
        </p:nvSpPr>
        <p:spPr>
          <a:xfrm>
            <a:off x="5274990" y="2266323"/>
            <a:ext cx="1847050"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Replace text with #</a:t>
            </a:r>
            <a:endParaRPr lang="en-US" sz="1100" dirty="0">
              <a:latin typeface="Arial" panose="020B0604020202020204" pitchFamily="34" charset="0"/>
              <a:cs typeface="Arial" panose="020B0604020202020204" pitchFamily="34" charset="0"/>
            </a:endParaRPr>
          </a:p>
        </p:txBody>
      </p:sp>
      <p:sp>
        <p:nvSpPr>
          <p:cNvPr id="20" name="TextBox 19"/>
          <p:cNvSpPr txBox="1"/>
          <p:nvPr/>
        </p:nvSpPr>
        <p:spPr>
          <a:xfrm>
            <a:off x="5274990" y="2055099"/>
            <a:ext cx="1847050"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Replace text with #</a:t>
            </a:r>
            <a:endParaRPr lang="en-US" sz="1100" dirty="0">
              <a:latin typeface="Arial" panose="020B0604020202020204" pitchFamily="34" charset="0"/>
              <a:cs typeface="Arial" panose="020B0604020202020204" pitchFamily="34" charset="0"/>
            </a:endParaRPr>
          </a:p>
        </p:txBody>
      </p:sp>
      <p:sp>
        <p:nvSpPr>
          <p:cNvPr id="21" name="TextBox 20"/>
          <p:cNvSpPr txBox="1"/>
          <p:nvPr/>
        </p:nvSpPr>
        <p:spPr>
          <a:xfrm>
            <a:off x="5274990" y="1865448"/>
            <a:ext cx="1847050"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Replace text with #</a:t>
            </a:r>
            <a:endParaRPr lang="en-US" sz="1100" dirty="0">
              <a:latin typeface="Arial" panose="020B0604020202020204" pitchFamily="34" charset="0"/>
              <a:cs typeface="Arial" panose="020B0604020202020204" pitchFamily="34" charset="0"/>
            </a:endParaRPr>
          </a:p>
        </p:txBody>
      </p:sp>
      <p:sp>
        <p:nvSpPr>
          <p:cNvPr id="22" name="TextBox 21"/>
          <p:cNvSpPr txBox="1"/>
          <p:nvPr/>
        </p:nvSpPr>
        <p:spPr>
          <a:xfrm>
            <a:off x="4307125" y="3043645"/>
            <a:ext cx="3709160"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Add comments or delete </a:t>
            </a:r>
            <a:endParaRPr lang="en-US" sz="1100" dirty="0">
              <a:latin typeface="Arial" panose="020B0604020202020204" pitchFamily="34" charset="0"/>
              <a:cs typeface="Arial" panose="020B0604020202020204" pitchFamily="34" charset="0"/>
            </a:endParaRPr>
          </a:p>
        </p:txBody>
      </p:sp>
      <p:sp>
        <p:nvSpPr>
          <p:cNvPr id="23" name="TextBox 22"/>
          <p:cNvSpPr txBox="1"/>
          <p:nvPr/>
        </p:nvSpPr>
        <p:spPr>
          <a:xfrm>
            <a:off x="7210708" y="1569706"/>
            <a:ext cx="825882" cy="600164"/>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Replace text with total #</a:t>
            </a:r>
            <a:endParaRPr lang="en-US" sz="1100" dirty="0">
              <a:latin typeface="Arial" panose="020B0604020202020204" pitchFamily="34" charset="0"/>
              <a:cs typeface="Arial" panose="020B0604020202020204" pitchFamily="34" charset="0"/>
            </a:endParaRPr>
          </a:p>
        </p:txBody>
      </p:sp>
      <p:sp>
        <p:nvSpPr>
          <p:cNvPr id="25" name="TextBox 24"/>
          <p:cNvSpPr txBox="1"/>
          <p:nvPr/>
        </p:nvSpPr>
        <p:spPr>
          <a:xfrm>
            <a:off x="1678762" y="4717720"/>
            <a:ext cx="825882"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26" name="TextBox 25"/>
          <p:cNvSpPr txBox="1"/>
          <p:nvPr/>
        </p:nvSpPr>
        <p:spPr>
          <a:xfrm>
            <a:off x="1558678" y="5946127"/>
            <a:ext cx="82588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t>
            </a:r>
          </a:p>
        </p:txBody>
      </p:sp>
      <p:sp>
        <p:nvSpPr>
          <p:cNvPr id="27" name="TextBox 26"/>
          <p:cNvSpPr txBox="1"/>
          <p:nvPr/>
        </p:nvSpPr>
        <p:spPr>
          <a:xfrm>
            <a:off x="1145737" y="5628105"/>
            <a:ext cx="825882"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28" name="TextBox 27"/>
          <p:cNvSpPr txBox="1"/>
          <p:nvPr/>
        </p:nvSpPr>
        <p:spPr>
          <a:xfrm>
            <a:off x="1759071" y="5020345"/>
            <a:ext cx="825882"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29" name="TextBox 28"/>
          <p:cNvSpPr txBox="1"/>
          <p:nvPr/>
        </p:nvSpPr>
        <p:spPr>
          <a:xfrm>
            <a:off x="1265821" y="5327809"/>
            <a:ext cx="825882"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30" name="TextBox 29"/>
          <p:cNvSpPr txBox="1"/>
          <p:nvPr/>
        </p:nvSpPr>
        <p:spPr>
          <a:xfrm>
            <a:off x="3488673" y="1550035"/>
            <a:ext cx="825882" cy="600164"/>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Replace text with total #</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745833"/>
      </p:ext>
    </p:extLst>
  </p:cSld>
  <p:clrMapOvr>
    <a:masterClrMapping/>
  </p:clrMapOvr>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642b20c1ce541081b05f205aac1b47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0602CE-E317-4C1C-BF13-BA836E027131}">
  <ds:schemaRefs>
    <ds:schemaRef ds:uri="http://schemas.microsoft.com/sharepoint/v3/contenttype/forms"/>
  </ds:schemaRefs>
</ds:datastoreItem>
</file>

<file path=customXml/itemProps2.xml><?xml version="1.0" encoding="utf-8"?>
<ds:datastoreItem xmlns:ds="http://schemas.openxmlformats.org/officeDocument/2006/customXml" ds:itemID="{BBDEA81E-D949-418C-B566-F838B4C8CCA8}">
  <ds:schemaRefs>
    <ds:schemaRef ds:uri="http://purl.org/dc/elements/1.1/"/>
    <ds:schemaRef ds:uri="http://purl.org/dc/dcmitype/"/>
    <ds:schemaRef ds:uri="http://schemas.microsoft.com/sharepoint/v3"/>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FDAA044-DB96-4B6C-821F-21AB1875A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885</TotalTime>
  <Words>199</Words>
  <Application>Microsoft Office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Abril Fatface</vt:lpstr>
      <vt:lpstr>Roboto Light</vt:lpstr>
      <vt:lpstr>Roboto</vt:lpstr>
      <vt:lpstr>Roboto Condensed</vt:lpstr>
      <vt:lpstr>Roboto Black</vt:lpstr>
      <vt:lpstr>Office Theme</vt:lpstr>
      <vt:lpstr>PowerPoint Presentation</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Dept of Commerce</dc:creator>
  <cp:lastModifiedBy>Gunter, Tracy (COM)</cp:lastModifiedBy>
  <cp:revision>46</cp:revision>
  <dcterms:created xsi:type="dcterms:W3CDTF">2019-11-27T17:34:07Z</dcterms:created>
  <dcterms:modified xsi:type="dcterms:W3CDTF">2021-05-24T21:32:04Z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