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18" r:id="rId3"/>
    <p:sldId id="292" r:id="rId4"/>
    <p:sldId id="465" r:id="rId5"/>
    <p:sldId id="409" r:id="rId6"/>
    <p:sldId id="426" r:id="rId7"/>
    <p:sldId id="466" r:id="rId8"/>
    <p:sldId id="467" r:id="rId9"/>
    <p:sldId id="468" r:id="rId10"/>
    <p:sldId id="469" r:id="rId11"/>
    <p:sldId id="427" r:id="rId12"/>
    <p:sldId id="432" r:id="rId13"/>
    <p:sldId id="470" r:id="rId14"/>
    <p:sldId id="472" r:id="rId15"/>
    <p:sldId id="471" r:id="rId16"/>
    <p:sldId id="475" r:id="rId17"/>
    <p:sldId id="477" r:id="rId18"/>
    <p:sldId id="478" r:id="rId19"/>
    <p:sldId id="473" r:id="rId20"/>
    <p:sldId id="474" r:id="rId21"/>
    <p:sldId id="479" r:id="rId22"/>
    <p:sldId id="462" r:id="rId23"/>
    <p:sldId id="42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Steiner" initials="Jas" lastIdx="16" clrIdx="0"/>
  <p:cmAuthor id="2" name="Katharine Gale" initials="KG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96C"/>
    <a:srgbClr val="032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75357" autoAdjust="0"/>
  </p:normalViewPr>
  <p:slideViewPr>
    <p:cSldViewPr snapToGrid="0">
      <p:cViewPr varScale="1">
        <p:scale>
          <a:sx n="52" d="100"/>
          <a:sy n="52" d="100"/>
        </p:scale>
        <p:origin x="1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10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C60C-49E3-400B-BA7C-A1E6A0D13C5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782B8-8B69-47A3-A79B-2F2C44D49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3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4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32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5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05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6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84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46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61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4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09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63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 dirty="0" smtClean="0">
              <a:sym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4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 dirty="0" smtClean="0">
              <a:sym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 b="0" dirty="0" smtClean="0">
              <a:sym typeface="Trebuchet MS" panose="020B0603020202020204" pitchFamily="34" charset="0"/>
            </a:endParaRPr>
          </a:p>
          <a:p>
            <a:pPr>
              <a:buFont typeface="Arial" charset="0"/>
              <a:buChar char="•"/>
            </a:pPr>
            <a:endParaRPr lang="en-US" sz="800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68580" indent="0" algn="ctr">
              <a:buNone/>
            </a:pP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Landlords estimate these total costs to be thousands of dollars per tenant eviction</a:t>
            </a:r>
          </a:p>
          <a:p>
            <a:endParaRPr lang="en-US" sz="1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66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4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B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873-FEBB-4A09-8E57-E896C1419B69}" type="datetime1">
              <a:rPr lang="en-US" smtClean="0">
                <a:solidFill>
                  <a:prstClr val="white"/>
                </a:solidFill>
              </a:rPr>
              <a:pPr/>
              <a:t>10/8/2020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5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B35F-1379-47DE-81E9-067009DBE6A3}" type="datetime1">
              <a:rPr lang="en-US" smtClean="0">
                <a:solidFill>
                  <a:prstClr val="white"/>
                </a:solidFill>
              </a:rPr>
              <a:pPr/>
              <a:t>10/8/2020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89D-10C7-47DA-AB78-E98ECC3C2CC6}" type="datetime1">
              <a:rPr lang="en-US" smtClean="0">
                <a:solidFill>
                  <a:prstClr val="white"/>
                </a:solidFill>
              </a:rPr>
              <a:pPr/>
              <a:t>10/8/2020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4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>
                <a:solidFill>
                  <a:srgbClr val="06196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EC2EA69-F14E-4B21-B678-55186EDE9221}" type="datetime1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253136F8-1A66-42C7-9DB7-94A47FB7F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3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522-00C1-4910-9FF7-2882A88DAEE9}" type="datetime1">
              <a:rPr lang="en-US" smtClean="0">
                <a:solidFill>
                  <a:prstClr val="white"/>
                </a:solidFill>
              </a:rPr>
              <a:pPr/>
              <a:t>10/8/2020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71E72C-FDFA-46C9-8B78-A37529441798}" type="datetime1">
              <a:rPr lang="en-US" smtClean="0">
                <a:solidFill>
                  <a:prstClr val="white"/>
                </a:solidFill>
              </a:rPr>
              <a:pPr/>
              <a:t>10/8/2020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9748-014F-4C52-A7A3-CF8095418D1F}" type="datetime1">
              <a:rPr lang="en-US" smtClean="0">
                <a:solidFill>
                  <a:prstClr val="white"/>
                </a:solidFill>
              </a:rPr>
              <a:pPr/>
              <a:t>10/8/2020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A98-77D3-422A-A2C0-1BA7AA90220F}" type="datetime1">
              <a:rPr lang="en-US" smtClean="0">
                <a:solidFill>
                  <a:prstClr val="white"/>
                </a:solidFill>
              </a:rPr>
              <a:pPr/>
              <a:t>10/8/2020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C74-5BB2-4DA1-9659-001554647DBF}" type="datetime1">
              <a:rPr lang="en-US" smtClean="0">
                <a:solidFill>
                  <a:prstClr val="white"/>
                </a:solidFill>
              </a:rPr>
              <a:pPr/>
              <a:t>10/8/2020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2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E661-FE74-4501-A26D-77CAC229103D}" type="datetime1">
              <a:rPr lang="en-US" smtClean="0">
                <a:solidFill>
                  <a:prstClr val="white"/>
                </a:solidFill>
              </a:rPr>
              <a:pPr/>
              <a:t>10/8/2020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3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7DB-9974-4214-876B-59BCA0B2841D}" type="datetime1">
              <a:rPr lang="en-US" smtClean="0">
                <a:solidFill>
                  <a:prstClr val="white"/>
                </a:solidFill>
              </a:rPr>
              <a:pPr/>
              <a:t>10/8/2020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5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accent1">
                <a:lumMod val="45000"/>
                <a:lumOff val="55000"/>
                <a:alpha val="7000"/>
              </a:schemeClr>
            </a:gs>
            <a:gs pos="99000">
              <a:srgbClr val="7030A0"/>
            </a:gs>
            <a:gs pos="94000">
              <a:schemeClr val="accent1">
                <a:lumMod val="45000"/>
                <a:lumOff val="55000"/>
                <a:alpha val="3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708AFF7-CE1C-4559-94A6-52A9E255A492}" type="datetime1">
              <a:rPr lang="en-US" smtClean="0">
                <a:solidFill>
                  <a:prstClr val="white"/>
                </a:solidFill>
              </a:rPr>
              <a:pPr/>
              <a:t>10/8/2020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10066C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0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merce.wa.gov/serving-communities/homelessness/landlord-fund-programs/landlord-mitigation-progra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ich.gov/solutions/housing/landlord-engagemen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bodeservices.org/what_we_do/working_with_landlords" TargetMode="External"/><Relationship Id="rId4" Type="http://schemas.openxmlformats.org/officeDocument/2006/relationships/hyperlink" Target="https://endhomelessness.org/resource/rapid-re-housing-landlord-benefits-checklist-2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4" y="142407"/>
            <a:ext cx="8786476" cy="6196705"/>
          </a:xfrm>
          <a:prstGeom prst="rect">
            <a:avLst/>
          </a:prstGeom>
        </p:spPr>
      </p:pic>
      <p:sp>
        <p:nvSpPr>
          <p:cNvPr id="512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87350" y="2205809"/>
            <a:ext cx="7772400" cy="238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800" b="1" dirty="0" smtClean="0">
                <a:solidFill>
                  <a:schemeClr val="bg1"/>
                </a:solidFill>
              </a:rPr>
              <a:t>Landlord Engagement in Rapid Rehousing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77716" y="4825757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Presenter: Katharine Gale</a:t>
            </a:r>
            <a:br>
              <a:rPr lang="en-US" altLang="en-US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</a:br>
            <a:r>
              <a:rPr lang="en-US" altLang="en-US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Katharine Gale Consulting and </a:t>
            </a:r>
            <a:r>
              <a:rPr lang="en-US" altLang="en-US" i="1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Focus Strategies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98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Have to Offer?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82" y="3407976"/>
            <a:ext cx="4054488" cy="2834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32" y="214300"/>
            <a:ext cx="7886700" cy="1325563"/>
          </a:xfrm>
        </p:spPr>
        <p:txBody>
          <a:bodyPr/>
          <a:lstStyle/>
          <a:p>
            <a:r>
              <a:rPr lang="en-US" dirty="0" smtClean="0"/>
              <a:t>You are in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491" y="1539863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Housing Specialists </a:t>
            </a:r>
            <a:r>
              <a:rPr lang="en-US" sz="2400" i="1" dirty="0"/>
              <a:t>and</a:t>
            </a:r>
            <a:r>
              <a:rPr lang="en-US" sz="2400" dirty="0"/>
              <a:t> Case Managers are salespeople for </a:t>
            </a:r>
            <a:r>
              <a:rPr lang="en-US" sz="2400" dirty="0" smtClean="0"/>
              <a:t>the program participants and for the program</a:t>
            </a:r>
          </a:p>
          <a:p>
            <a:r>
              <a:rPr lang="en-US" sz="2400" dirty="0" smtClean="0"/>
              <a:t>Also </a:t>
            </a:r>
            <a:r>
              <a:rPr lang="en-US" sz="2400" dirty="0"/>
              <a:t>sales associates responsible for maintaining the </a:t>
            </a:r>
            <a:r>
              <a:rPr lang="en-US" sz="2400" dirty="0" smtClean="0"/>
              <a:t>relationships</a:t>
            </a:r>
          </a:p>
          <a:p>
            <a:endParaRPr lang="en-US" sz="2400" dirty="0"/>
          </a:p>
          <a:p>
            <a:r>
              <a:rPr lang="en-US" sz="2400" dirty="0" smtClean="0"/>
              <a:t>Think of Landlords as </a:t>
            </a:r>
            <a:r>
              <a:rPr lang="en-US" sz="2400" dirty="0"/>
              <a:t>the </a:t>
            </a:r>
            <a:r>
              <a:rPr lang="en-US" sz="2400" dirty="0" smtClean="0"/>
              <a:t>                                                                          other client for your program.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What are you bringing?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88487" y="1027910"/>
            <a:ext cx="3868340" cy="8239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They have a lot to offer you need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6588" y="1981248"/>
            <a:ext cx="3868340" cy="3684588"/>
          </a:xfrm>
        </p:spPr>
        <p:txBody>
          <a:bodyPr/>
          <a:lstStyle/>
          <a:p>
            <a:pPr marL="284163" lvl="2"/>
            <a:r>
              <a:rPr lang="en-US" dirty="0"/>
              <a:t>Vacant, habitable units</a:t>
            </a:r>
          </a:p>
          <a:p>
            <a:pPr marL="284163" lvl="2"/>
            <a:r>
              <a:rPr lang="en-US" dirty="0" smtClean="0"/>
              <a:t>Maybe </a:t>
            </a:r>
            <a:r>
              <a:rPr lang="en-US" dirty="0"/>
              <a:t>flexibility on screening </a:t>
            </a:r>
            <a:r>
              <a:rPr lang="en-US" dirty="0" smtClean="0"/>
              <a:t>criteria</a:t>
            </a:r>
          </a:p>
          <a:p>
            <a:pPr marL="284163" lvl="2"/>
            <a:r>
              <a:rPr lang="en-US" dirty="0"/>
              <a:t>Maybe rent deductions or adjustments</a:t>
            </a:r>
          </a:p>
          <a:p>
            <a:pPr marL="112713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410877" y="766127"/>
            <a:ext cx="3887391" cy="8239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have a lot they want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321289" y="1935299"/>
            <a:ext cx="3887391" cy="3684588"/>
          </a:xfrm>
        </p:spPr>
        <p:txBody>
          <a:bodyPr/>
          <a:lstStyle/>
          <a:p>
            <a:pPr marL="171450" lvl="2"/>
            <a:r>
              <a:rPr lang="en-US" dirty="0" smtClean="0"/>
              <a:t>Source </a:t>
            </a:r>
            <a:r>
              <a:rPr lang="en-US" dirty="0"/>
              <a:t>of tenants (reduces turnover time and expense)</a:t>
            </a:r>
          </a:p>
          <a:p>
            <a:pPr marL="230188" lvl="2" indent="-230188"/>
            <a:r>
              <a:rPr lang="en-US" dirty="0"/>
              <a:t>Guaranteed payments - for a period of time</a:t>
            </a:r>
          </a:p>
          <a:p>
            <a:pPr marL="230188" lvl="2" indent="-230188"/>
            <a:r>
              <a:rPr lang="en-US" dirty="0" smtClean="0"/>
              <a:t>May be bringing financial incentives</a:t>
            </a:r>
          </a:p>
          <a:p>
            <a:pPr marL="230188" lvl="2" indent="-230188"/>
            <a:r>
              <a:rPr lang="en-US" dirty="0"/>
              <a:t>Case management – </a:t>
            </a:r>
            <a:r>
              <a:rPr lang="en-US" i="1" dirty="0"/>
              <a:t>other tenants generally do not have this</a:t>
            </a:r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67B6249-C022-4CCD-A820-7DAFA59FBBE5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9" y="3956273"/>
            <a:ext cx="3167397" cy="21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Case Management give the Landlord?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3" indent="-400050"/>
            <a:r>
              <a:rPr lang="en-US" sz="2800" dirty="0" smtClean="0"/>
              <a:t>Support </a:t>
            </a:r>
            <a:r>
              <a:rPr lang="en-US" sz="2800" dirty="0"/>
              <a:t>for the tenant’s success</a:t>
            </a:r>
          </a:p>
          <a:p>
            <a:pPr marL="400050" lvl="3" indent="-400050"/>
            <a:r>
              <a:rPr lang="en-US" sz="2800" dirty="0"/>
              <a:t>Eyes on the person and the building</a:t>
            </a:r>
          </a:p>
          <a:p>
            <a:pPr marL="400050" lvl="3" indent="-400050"/>
            <a:r>
              <a:rPr lang="en-US" sz="2800" dirty="0"/>
              <a:t>Quick response when needed</a:t>
            </a:r>
          </a:p>
          <a:p>
            <a:pPr marL="400050" lvl="3" indent="-400050"/>
            <a:r>
              <a:rPr lang="en-US" sz="2800" dirty="0"/>
              <a:t>Ability to help someone move if it doesn’t work out</a:t>
            </a:r>
          </a:p>
          <a:p>
            <a:pPr marL="400050" indent="-40005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31" y="4163789"/>
            <a:ext cx="3427851" cy="2102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0668"/>
            <a:ext cx="7886700" cy="1325563"/>
          </a:xfrm>
        </p:spPr>
        <p:txBody>
          <a:bodyPr/>
          <a:lstStyle/>
          <a:p>
            <a:r>
              <a:rPr lang="en-US" dirty="0" smtClean="0"/>
              <a:t>Where Do You Find Landlords?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2" indent="-400050"/>
            <a:r>
              <a:rPr lang="en-US" dirty="0"/>
              <a:t>Online, of course</a:t>
            </a:r>
          </a:p>
          <a:p>
            <a:pPr marL="400050" lvl="2" indent="-400050"/>
            <a:r>
              <a:rPr lang="en-US" dirty="0"/>
              <a:t>Through Property Owner Associations</a:t>
            </a:r>
          </a:p>
          <a:p>
            <a:pPr marL="400050" lvl="2" indent="-400050"/>
            <a:r>
              <a:rPr lang="en-US" dirty="0"/>
              <a:t>Through your Housing Authority</a:t>
            </a:r>
          </a:p>
          <a:p>
            <a:pPr marL="400050" lvl="2" indent="-400050"/>
            <a:r>
              <a:rPr lang="en-US" dirty="0"/>
              <a:t>Driving around</a:t>
            </a:r>
          </a:p>
          <a:p>
            <a:pPr marL="400050" lvl="2" indent="-400050"/>
            <a:r>
              <a:rPr lang="en-US" dirty="0"/>
              <a:t>From your </a:t>
            </a:r>
            <a:r>
              <a:rPr lang="en-US" dirty="0" smtClean="0"/>
              <a:t>participants</a:t>
            </a:r>
          </a:p>
          <a:p>
            <a:pPr marL="400050" lvl="2" indent="-400050"/>
            <a:r>
              <a:rPr lang="en-US" dirty="0" smtClean="0"/>
              <a:t>From </a:t>
            </a:r>
            <a:r>
              <a:rPr lang="en-US" dirty="0"/>
              <a:t>other </a:t>
            </a:r>
            <a:r>
              <a:rPr lang="en-US" dirty="0" smtClean="0"/>
              <a:t>landlords</a:t>
            </a:r>
          </a:p>
          <a:p>
            <a:pPr marL="400050" lvl="2" indent="-400050"/>
            <a:r>
              <a:rPr lang="en-US" dirty="0"/>
              <a:t>From your staff and Board members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2092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Provide </a:t>
            </a:r>
            <a:r>
              <a:rPr lang="en-US" sz="2400" dirty="0"/>
              <a:t>written program </a:t>
            </a:r>
            <a:r>
              <a:rPr lang="en-US" sz="2400" dirty="0" smtClean="0"/>
              <a:t>information; be clear what you are offering</a:t>
            </a:r>
          </a:p>
          <a:p>
            <a:r>
              <a:rPr lang="en-US" sz="2400" dirty="0" smtClean="0"/>
              <a:t>Explain role of case management as </a:t>
            </a:r>
            <a:r>
              <a:rPr lang="en-US" sz="2400" dirty="0"/>
              <a:t>resource </a:t>
            </a:r>
          </a:p>
          <a:p>
            <a:pPr marL="744538" lvl="2" indent="-230188"/>
            <a:r>
              <a:rPr lang="en-US" sz="2000" dirty="0"/>
              <a:t>Provide contact information</a:t>
            </a:r>
          </a:p>
          <a:p>
            <a:pPr marL="744538" lvl="2" indent="-230188"/>
            <a:r>
              <a:rPr lang="en-US" sz="2000" dirty="0" smtClean="0"/>
              <a:t>If possible have a 24/7 line – otherwise, return calls next day without fail!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Be proactive in maintaining contact 	</a:t>
            </a:r>
            <a:r>
              <a:rPr lang="en-US" sz="2400" dirty="0"/>
              <a:t>	     </a:t>
            </a:r>
            <a:endParaRPr lang="en-US" sz="2400" dirty="0" smtClean="0"/>
          </a:p>
          <a:p>
            <a:pPr marL="744538" lvl="1" indent="-230188"/>
            <a:r>
              <a:rPr lang="en-US" sz="2000" dirty="0" smtClean="0"/>
              <a:t>Call </a:t>
            </a:r>
            <a:r>
              <a:rPr lang="en-US" sz="2000" dirty="0"/>
              <a:t>each month after rent should have been </a:t>
            </a:r>
            <a:r>
              <a:rPr lang="en-US" sz="2000" dirty="0" smtClean="0"/>
              <a:t>paid</a:t>
            </a:r>
          </a:p>
          <a:p>
            <a:pPr marL="744538" lvl="1" indent="-230188"/>
            <a:r>
              <a:rPr lang="en-US" sz="2000" dirty="0" smtClean="0"/>
              <a:t>Drop by when you go see the tenant- and make sure you are home-visiting from time to time</a:t>
            </a:r>
          </a:p>
          <a:p>
            <a:r>
              <a:rPr lang="en-US" sz="2400" dirty="0" smtClean="0"/>
              <a:t>Identify </a:t>
            </a:r>
            <a:r>
              <a:rPr lang="en-US" sz="2400" dirty="0"/>
              <a:t>resources for housing partners	</a:t>
            </a:r>
          </a:p>
          <a:p>
            <a:pPr marL="800100" lvl="1" indent="-342900"/>
            <a:r>
              <a:rPr lang="en-US" dirty="0"/>
              <a:t> </a:t>
            </a:r>
            <a:r>
              <a:rPr lang="en-US" sz="2000" dirty="0" smtClean="0"/>
              <a:t>Weatherization </a:t>
            </a:r>
            <a:r>
              <a:rPr lang="en-US" sz="2000" dirty="0"/>
              <a:t>opportunities, minor repairs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US" dirty="0" smtClean="0"/>
              <a:t>Increased Deposits</a:t>
            </a:r>
          </a:p>
          <a:p>
            <a:pPr marL="344488" indent="-344488"/>
            <a:r>
              <a:rPr lang="en-US" dirty="0" smtClean="0"/>
              <a:t>Lease up Bonuses</a:t>
            </a:r>
          </a:p>
          <a:p>
            <a:pPr marL="344488" indent="-344488"/>
            <a:r>
              <a:rPr lang="en-US" dirty="0" smtClean="0"/>
              <a:t>Risk Mitigation/Loss Guarantee program</a:t>
            </a:r>
          </a:p>
          <a:p>
            <a:pPr marL="687388" lvl="1" indent="-344488"/>
            <a:r>
              <a:rPr lang="en-US" dirty="0" smtClean="0"/>
              <a:t>Be careful about funding sources you use for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01" y="3885637"/>
            <a:ext cx="3902697" cy="20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WA’s Landlord Mitigation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Provides incentive </a:t>
            </a:r>
            <a:r>
              <a:rPr lang="en-US" dirty="0"/>
              <a:t>and added security to work with tenants receiving rental assistance</a:t>
            </a:r>
          </a:p>
          <a:p>
            <a:r>
              <a:rPr lang="en-US" dirty="0"/>
              <a:t> </a:t>
            </a:r>
            <a:r>
              <a:rPr lang="en-US" dirty="0" smtClean="0"/>
              <a:t>Offers </a:t>
            </a:r>
            <a:r>
              <a:rPr lang="en-US" dirty="0"/>
              <a:t>up to $1,000 </a:t>
            </a:r>
            <a:r>
              <a:rPr lang="en-US" dirty="0" smtClean="0"/>
              <a:t>in </a:t>
            </a:r>
            <a:r>
              <a:rPr lang="en-US" dirty="0"/>
              <a:t>reimbursement for some potentially required move-in upgrades</a:t>
            </a:r>
          </a:p>
          <a:p>
            <a:pPr lvl="0"/>
            <a:r>
              <a:rPr lang="en-US" dirty="0" smtClean="0"/>
              <a:t>Offers </a:t>
            </a:r>
            <a:r>
              <a:rPr lang="en-US" dirty="0"/>
              <a:t>up to fourteen days’ rent loss and up to $5,000 in qualifying damages caused by a tenant during </a:t>
            </a:r>
            <a:r>
              <a:rPr lang="en-US" dirty="0" smtClean="0"/>
              <a:t>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WA’s Landlord Mitigation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Who can submit a claim?</a:t>
            </a:r>
            <a:endParaRPr lang="en-US" b="1" i="1" dirty="0"/>
          </a:p>
          <a:p>
            <a:pPr lvl="0"/>
            <a:r>
              <a:rPr lang="en-US" dirty="0" smtClean="0"/>
              <a:t> Any </a:t>
            </a:r>
            <a:r>
              <a:rPr lang="en-US" dirty="0"/>
              <a:t>landlord that has screened, approved and offered rental housing to any applicant that will be using any form of housing subsidy program is eligible, except properties operated by housing authorities.</a:t>
            </a:r>
          </a:p>
          <a:p>
            <a:endParaRPr lang="en-US" dirty="0"/>
          </a:p>
          <a:p>
            <a:r>
              <a:rPr lang="en-US" u="sng" dirty="0">
                <a:hlinkClick r:id="rId2"/>
              </a:rPr>
              <a:t>https://www.commerce.wa.gov/serving-communities/homelessness/landlord-fund-programs/landlord-mitigation-program/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things aren’t working...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95" y="1407482"/>
            <a:ext cx="7886700" cy="4351338"/>
          </a:xfrm>
        </p:spPr>
        <p:txBody>
          <a:bodyPr/>
          <a:lstStyle/>
          <a:p>
            <a:pPr marL="400050" lvl="2" indent="-344488"/>
            <a:r>
              <a:rPr lang="en-US" dirty="0"/>
              <a:t>When it’s not working, be </a:t>
            </a:r>
            <a:r>
              <a:rPr lang="en-US" dirty="0" smtClean="0"/>
              <a:t>proactive – tenancy issues should not be a surprise</a:t>
            </a:r>
          </a:p>
          <a:p>
            <a:pPr marL="742950" lvl="3" indent="-344488"/>
            <a:r>
              <a:rPr lang="en-US" dirty="0" smtClean="0"/>
              <a:t>Work with tenant to address the concerns – have you explained the lease? Are they getting the support they need? </a:t>
            </a:r>
            <a:endParaRPr lang="en-US" dirty="0"/>
          </a:p>
          <a:p>
            <a:pPr marL="400050" lvl="2" indent="-344488"/>
            <a:r>
              <a:rPr lang="en-US" dirty="0"/>
              <a:t>If have to, move the tenant if they are willing</a:t>
            </a:r>
          </a:p>
          <a:p>
            <a:pPr marL="400050" lvl="2" indent="-344488"/>
            <a:r>
              <a:rPr lang="en-US" dirty="0"/>
              <a:t>Even if it doesn’t work out, leave things as best you can; the most important thing you have is your reputation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04" y="4172238"/>
            <a:ext cx="3502078" cy="23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dirty="0" smtClean="0"/>
              <a:t>About This Series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32"/>
            <a:ext cx="4718997" cy="5146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is one of five video trainings sponsored by the Washington Department of Commerce 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/>
              <a:t>Each training will last 30 to 60 minutes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/>
              <a:t>Topics include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Introduction to Housing First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Introduction to Rapid Rehousing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Introduction to Diversion/Problem Solving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b="1" dirty="0" smtClean="0">
                <a:solidFill>
                  <a:srgbClr val="7030A0"/>
                </a:solidFill>
              </a:rPr>
              <a:t>Landlord Engagement in Rapid Rehousing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Progressive Engagement for Programs and Systems</a:t>
            </a:r>
          </a:p>
          <a:p>
            <a:pPr marL="457200" indent="-457200">
              <a:buFont typeface="+mj-lt"/>
              <a:buAutoNum type="alphaL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0" y="2414541"/>
            <a:ext cx="3136109" cy="25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0297" y="2122880"/>
            <a:ext cx="2032569" cy="3259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 your Landlords as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4163" lvl="2" indent="-284163"/>
            <a:r>
              <a:rPr lang="en-US" dirty="0"/>
              <a:t>Bring them something at each </a:t>
            </a:r>
            <a:r>
              <a:rPr lang="en-US" dirty="0" smtClean="0"/>
              <a:t>visit if you can (coffee, donut)</a:t>
            </a:r>
            <a:endParaRPr lang="en-US" dirty="0"/>
          </a:p>
          <a:p>
            <a:pPr marL="284163" lvl="2" indent="-284163"/>
            <a:r>
              <a:rPr lang="en-US" dirty="0"/>
              <a:t>Hold </a:t>
            </a:r>
            <a:r>
              <a:rPr lang="en-US" dirty="0" smtClean="0"/>
              <a:t>special thank </a:t>
            </a:r>
            <a:r>
              <a:rPr lang="en-US" dirty="0"/>
              <a:t>you events</a:t>
            </a:r>
          </a:p>
          <a:p>
            <a:pPr marL="284163" lvl="2" indent="-284163"/>
            <a:r>
              <a:rPr lang="en-US" dirty="0"/>
              <a:t>Send formal acknowledgements (certificates</a:t>
            </a:r>
            <a:r>
              <a:rPr lang="en-US" dirty="0" smtClean="0"/>
              <a:t>,</a:t>
            </a:r>
          </a:p>
          <a:p>
            <a:pPr marL="0" lvl="2" indent="0">
              <a:buNone/>
            </a:pPr>
            <a:r>
              <a:rPr lang="en-US" dirty="0" smtClean="0"/>
              <a:t> 	letters </a:t>
            </a:r>
            <a:r>
              <a:rPr lang="en-US" dirty="0"/>
              <a:t>from </a:t>
            </a:r>
            <a:r>
              <a:rPr lang="en-US" dirty="0" smtClean="0"/>
              <a:t>elected officials)</a:t>
            </a:r>
            <a:endParaRPr lang="en-US" dirty="0"/>
          </a:p>
          <a:p>
            <a:pPr marL="284163" lvl="2" indent="-284163"/>
            <a:r>
              <a:rPr lang="en-US" dirty="0"/>
              <a:t>Send informal acknowledgements (notes, a picture)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5" y="5414833"/>
            <a:ext cx="1071825" cy="68596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84" y="4204975"/>
            <a:ext cx="1296907" cy="18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62" y="1572878"/>
            <a:ext cx="3520781" cy="2347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3" y="3543615"/>
            <a:ext cx="4054488" cy="2834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Landlord Engagement – It’s not Rapid Rehousing Without It!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52" y="1690692"/>
            <a:ext cx="2955303" cy="2120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 Interagency Council on Homelessness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https://www.usich.gov/solutions/housing/landlord-engagement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National Alliance to End Homelessness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https://endhomelessness.org/resource/rapid-re-housing-landlord-benefits-checklist-2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Abode Services – Working with Landlords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www.abodeservices.org/what_we_do/working_with_landlords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dirty="0" smtClean="0"/>
              <a:t>About This Series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5146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modules in this series include</a:t>
            </a:r>
          </a:p>
          <a:p>
            <a:pPr lvl="1"/>
            <a:r>
              <a:rPr lang="en-US" dirty="0" smtClean="0"/>
              <a:t>Introduction to Housing First Introduction to Rapid Rehousing</a:t>
            </a:r>
          </a:p>
          <a:p>
            <a:pPr lvl="1"/>
            <a:r>
              <a:rPr lang="en-US" dirty="0" smtClean="0"/>
              <a:t>Introduction to Diversion/Problem Solving</a:t>
            </a:r>
          </a:p>
          <a:p>
            <a:pPr lvl="1"/>
            <a:r>
              <a:rPr lang="en-US" dirty="0" smtClean="0"/>
              <a:t>Progressive Engagement for Programs and Systems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97" y="3617140"/>
            <a:ext cx="2185515" cy="2185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5" y="2442822"/>
            <a:ext cx="3136109" cy="25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84" y="259912"/>
            <a:ext cx="8559023" cy="994172"/>
          </a:xfrm>
        </p:spPr>
        <p:txBody>
          <a:bodyPr/>
          <a:lstStyle/>
          <a:p>
            <a:r>
              <a:rPr lang="en-US" dirty="0" smtClean="0"/>
              <a:t>Landlord Engagement Session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92" y="1509054"/>
            <a:ext cx="8049358" cy="3551269"/>
          </a:xfrm>
        </p:spPr>
        <p:txBody>
          <a:bodyPr>
            <a:noAutofit/>
          </a:bodyPr>
          <a:lstStyle/>
          <a:p>
            <a:pPr marL="344488" lvl="2" indent="-344488">
              <a:buFont typeface="+mj-lt"/>
              <a:buAutoNum type="arabicPeriod"/>
              <a:tabLst>
                <a:tab pos="458788" algn="l"/>
              </a:tabLst>
            </a:pPr>
            <a:r>
              <a:rPr lang="en-US" sz="2800" dirty="0"/>
              <a:t>Refresher: </a:t>
            </a:r>
            <a:r>
              <a:rPr lang="en-US" sz="2800" dirty="0" smtClean="0"/>
              <a:t>Three Core Components </a:t>
            </a:r>
            <a:r>
              <a:rPr lang="en-US" sz="2800" dirty="0"/>
              <a:t>of </a:t>
            </a:r>
            <a:r>
              <a:rPr lang="en-US" sz="2800" dirty="0" smtClean="0"/>
              <a:t>Rapid Rehousing</a:t>
            </a:r>
            <a:endParaRPr lang="en-US" sz="2800" dirty="0"/>
          </a:p>
          <a:p>
            <a:pPr marL="344488" lvl="2" indent="-344488">
              <a:buFont typeface="+mj-lt"/>
              <a:buAutoNum type="arabicPeriod"/>
              <a:tabLst>
                <a:tab pos="458788" algn="l"/>
              </a:tabLst>
            </a:pPr>
            <a:r>
              <a:rPr lang="en-US" sz="2800" dirty="0"/>
              <a:t>A </a:t>
            </a:r>
            <a:r>
              <a:rPr lang="en-US" sz="2800" dirty="0" smtClean="0"/>
              <a:t>Look </a:t>
            </a:r>
            <a:r>
              <a:rPr lang="en-US" sz="2800" dirty="0"/>
              <a:t>at </a:t>
            </a:r>
            <a:r>
              <a:rPr lang="en-US" sz="2800" dirty="0" smtClean="0"/>
              <a:t>What </a:t>
            </a:r>
            <a:r>
              <a:rPr lang="en-US" sz="2800" dirty="0"/>
              <a:t>Landlords </a:t>
            </a:r>
            <a:r>
              <a:rPr lang="en-US" sz="2800" dirty="0" smtClean="0"/>
              <a:t>Want</a:t>
            </a:r>
            <a:endParaRPr lang="en-US" sz="2800" dirty="0"/>
          </a:p>
          <a:p>
            <a:pPr marL="344488" lvl="2" indent="-344488">
              <a:buFont typeface="+mj-lt"/>
              <a:buAutoNum type="arabicPeriod"/>
              <a:tabLst>
                <a:tab pos="458788" algn="l"/>
              </a:tabLst>
            </a:pPr>
            <a:r>
              <a:rPr lang="en-US" sz="2800" dirty="0"/>
              <a:t>How to </a:t>
            </a:r>
            <a:r>
              <a:rPr lang="en-US" sz="2800" dirty="0" smtClean="0"/>
              <a:t>Engage </a:t>
            </a:r>
            <a:r>
              <a:rPr lang="en-US" sz="2800" dirty="0"/>
              <a:t>Landlords </a:t>
            </a:r>
          </a:p>
          <a:p>
            <a:pPr marL="344488" lvl="2" indent="-344488">
              <a:buFont typeface="+mj-lt"/>
              <a:buAutoNum type="arabicPeriod"/>
              <a:tabLst>
                <a:tab pos="458788" algn="l"/>
              </a:tabLst>
            </a:pPr>
            <a:r>
              <a:rPr lang="en-US" sz="2800" dirty="0"/>
              <a:t>How to </a:t>
            </a:r>
            <a:r>
              <a:rPr lang="en-US" sz="2800" dirty="0" smtClean="0"/>
              <a:t>Support Continuing Landlord Relationships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21" y="3824000"/>
            <a:ext cx="2346309" cy="24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9"/>
            <a:ext cx="8080635" cy="1325563"/>
          </a:xfrm>
        </p:spPr>
        <p:txBody>
          <a:bodyPr/>
          <a:lstStyle/>
          <a:p>
            <a:r>
              <a:rPr lang="en-US" dirty="0" smtClean="0"/>
              <a:t>Core Components of Rapid Rehousing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99431"/>
          </a:xfrm>
        </p:spPr>
        <p:txBody>
          <a:bodyPr>
            <a:normAutofit/>
          </a:bodyPr>
          <a:lstStyle/>
          <a:p>
            <a:pPr marL="1143000" lvl="2" indent="-457200">
              <a:buFont typeface="+mj-lt"/>
              <a:buAutoNum type="arabicPeriod"/>
            </a:pPr>
            <a:r>
              <a:rPr lang="en-US" sz="4000" dirty="0" smtClean="0"/>
              <a:t>Housing Identification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4000" dirty="0" smtClean="0"/>
              <a:t>Financial Assistance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4000" dirty="0" smtClean="0"/>
              <a:t>Case Management and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403" y="4177259"/>
            <a:ext cx="2233534" cy="206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2414" y="3839580"/>
            <a:ext cx="223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Eras Medium ITC" panose="020B0602030504020804" pitchFamily="34" charset="0"/>
              </a:rPr>
              <a:t>STAY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6396" y="3860495"/>
            <a:ext cx="223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latin typeface="Eras Medium ITC" panose="020B0602030504020804" pitchFamily="34" charset="0"/>
              </a:rPr>
              <a:t>FIND</a:t>
            </a:r>
            <a:endParaRPr lang="en-US" sz="3600" i="1" dirty="0">
              <a:solidFill>
                <a:schemeClr val="accent5">
                  <a:lumMod val="75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9570" y="3870702"/>
            <a:ext cx="17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latin typeface="Eras Medium ITC" panose="020B0602030504020804" pitchFamily="34" charset="0"/>
              </a:rPr>
              <a:t>PAY</a:t>
            </a:r>
            <a:endParaRPr lang="en-US" sz="3600" i="1" dirty="0">
              <a:solidFill>
                <a:schemeClr val="accent5">
                  <a:lumMod val="75000"/>
                </a:schemeClr>
              </a:solidFill>
              <a:latin typeface="Eras Medium ITC" panose="020B06020305040208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7" y="4506826"/>
            <a:ext cx="2089314" cy="1390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3997" y="4517033"/>
            <a:ext cx="2327356" cy="1328144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26" y="4506826"/>
            <a:ext cx="2225765" cy="13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 Do Landlords Want?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Landlords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smtClean="0">
                <a:sym typeface="Trebuchet MS" panose="020B0603020202020204" pitchFamily="34" charset="0"/>
              </a:rPr>
              <a:t>1. Rent Paid</a:t>
            </a:r>
          </a:p>
          <a:p>
            <a:pPr lvl="1"/>
            <a:r>
              <a:rPr lang="en-US" altLang="en-US" sz="2000" dirty="0" smtClean="0">
                <a:sym typeface="Trebuchet MS" panose="020B0603020202020204" pitchFamily="34" charset="0"/>
              </a:rPr>
              <a:t>On time</a:t>
            </a:r>
          </a:p>
          <a:p>
            <a:pPr lvl="1"/>
            <a:r>
              <a:rPr lang="en-US" altLang="en-US" sz="2000" dirty="0" smtClean="0">
                <a:sym typeface="Trebuchet MS" panose="020B0603020202020204" pitchFamily="34" charset="0"/>
              </a:rPr>
              <a:t>In Full</a:t>
            </a:r>
            <a:endParaRPr lang="en-US" altLang="en-US" sz="2000" dirty="0">
              <a:sym typeface="Trebuchet MS" panose="020B06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7095" y="3054730"/>
            <a:ext cx="4478507" cy="25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Landlords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altLang="en-US" sz="2400" dirty="0" smtClean="0">
                <a:sym typeface="Trebuchet MS" panose="020B0603020202020204" pitchFamily="34" charset="0"/>
              </a:rPr>
              <a:t>2. </a:t>
            </a:r>
            <a:r>
              <a:rPr lang="en-US" dirty="0"/>
              <a:t>Tenants who don’t create problems</a:t>
            </a:r>
          </a:p>
          <a:p>
            <a:pPr lvl="2"/>
            <a:r>
              <a:rPr lang="en-US" dirty="0"/>
              <a:t>With the building</a:t>
            </a:r>
          </a:p>
          <a:p>
            <a:pPr lvl="2"/>
            <a:r>
              <a:rPr lang="en-US" dirty="0"/>
              <a:t>With other </a:t>
            </a:r>
            <a:r>
              <a:rPr lang="en-US" dirty="0" smtClean="0"/>
              <a:t>tenants</a:t>
            </a:r>
          </a:p>
          <a:p>
            <a:pPr lvl="2"/>
            <a:r>
              <a:rPr lang="en-US" dirty="0" smtClean="0"/>
              <a:t>With neighbors</a:t>
            </a:r>
            <a:endParaRPr lang="en-US" dirty="0"/>
          </a:p>
          <a:p>
            <a:pPr lvl="2"/>
            <a:r>
              <a:rPr lang="en-US" dirty="0"/>
              <a:t>With the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10" y="2347991"/>
            <a:ext cx="4553209" cy="30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Landlords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altLang="en-US" sz="2400" dirty="0" smtClean="0">
                <a:sym typeface="Trebuchet MS" panose="020B0603020202020204" pitchFamily="34" charset="0"/>
              </a:rPr>
              <a:t>3. </a:t>
            </a:r>
            <a:r>
              <a:rPr lang="en-US" altLang="en-US" dirty="0" smtClean="0">
                <a:sym typeface="Trebuchet MS" panose="020B0603020202020204" pitchFamily="34" charset="0"/>
              </a:rPr>
              <a:t>Reduced costs/hassles</a:t>
            </a:r>
          </a:p>
          <a:p>
            <a:pPr lvl="2"/>
            <a:r>
              <a:rPr lang="en-US" dirty="0"/>
              <a:t>Low turnover </a:t>
            </a:r>
            <a:endParaRPr lang="en-US" dirty="0" smtClean="0"/>
          </a:p>
          <a:p>
            <a:pPr lvl="2"/>
            <a:r>
              <a:rPr lang="en-US" dirty="0" smtClean="0"/>
              <a:t>Easy turnover</a:t>
            </a:r>
          </a:p>
          <a:p>
            <a:pPr lvl="2"/>
            <a:r>
              <a:rPr lang="en-US" dirty="0" smtClean="0"/>
              <a:t>Short vacancies</a:t>
            </a:r>
          </a:p>
          <a:p>
            <a:pPr lvl="2"/>
            <a:r>
              <a:rPr lang="en-US" dirty="0" smtClean="0"/>
              <a:t>Not spending money on repairs</a:t>
            </a:r>
            <a:endParaRPr lang="en-US" dirty="0"/>
          </a:p>
          <a:p>
            <a:pPr lvl="2"/>
            <a:r>
              <a:rPr lang="en-US" dirty="0"/>
              <a:t>Not having to formally evict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93" y="4001294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Landlords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dirty="0" smtClean="0"/>
              <a:t>4. Other </a:t>
            </a:r>
            <a:r>
              <a:rPr lang="en-US" dirty="0"/>
              <a:t>things (like all of us)</a:t>
            </a:r>
          </a:p>
          <a:p>
            <a:pPr lvl="2"/>
            <a:r>
              <a:rPr lang="en-US" dirty="0"/>
              <a:t>May care about certain issues or people (families, Veterans, etc</a:t>
            </a:r>
            <a:r>
              <a:rPr lang="en-US" dirty="0" smtClean="0"/>
              <a:t>.)</a:t>
            </a:r>
          </a:p>
          <a:p>
            <a:pPr lvl="2"/>
            <a:r>
              <a:rPr lang="en-US" dirty="0" smtClean="0"/>
              <a:t>May not care about things other Landlords do (e.g. criminal background)</a:t>
            </a:r>
            <a:endParaRPr lang="en-US" dirty="0"/>
          </a:p>
          <a:p>
            <a:pPr lvl="2"/>
            <a:r>
              <a:rPr lang="en-US" dirty="0"/>
              <a:t>May </a:t>
            </a:r>
            <a:r>
              <a:rPr lang="en-US" dirty="0" smtClean="0"/>
              <a:t>like </a:t>
            </a:r>
            <a:r>
              <a:rPr lang="en-US" dirty="0"/>
              <a:t>to be appreciated/acknowledged</a:t>
            </a:r>
          </a:p>
          <a:p>
            <a:pPr lvl="2"/>
            <a:r>
              <a:rPr lang="en-US" dirty="0"/>
              <a:t>Landlords are people</a:t>
            </a: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71" y="4350119"/>
            <a:ext cx="2820462" cy="19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 PPT">
  <a:themeElements>
    <a:clrScheme name="Custom 2">
      <a:dk1>
        <a:srgbClr val="14425D"/>
      </a:dk1>
      <a:lt1>
        <a:sysClr val="window" lastClr="FFFFFF"/>
      </a:lt1>
      <a:dk2>
        <a:srgbClr val="0D2C3E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PT" id="{83FBBAC1-A5F2-4B4F-974C-328463C8BE40}" vid="{FE6F9315-3A90-4812-8CC7-B07CB01A2A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869</Words>
  <Application>Microsoft Office PowerPoint</Application>
  <PresentationFormat>On-screen Show (4:3)</PresentationFormat>
  <Paragraphs>170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Eras Medium ITC</vt:lpstr>
      <vt:lpstr>Times New Roman Bold</vt:lpstr>
      <vt:lpstr>Trebuchet MS</vt:lpstr>
      <vt:lpstr>Test PPT</vt:lpstr>
      <vt:lpstr>           Landlord Engagement in Rapid Rehousing</vt:lpstr>
      <vt:lpstr>About This Series</vt:lpstr>
      <vt:lpstr>Landlord Engagement Session Outline</vt:lpstr>
      <vt:lpstr>Core Components of Rapid Rehousing</vt:lpstr>
      <vt:lpstr>What  Do Landlords Want?</vt:lpstr>
      <vt:lpstr>What Do Landlords Want?</vt:lpstr>
      <vt:lpstr>What Do Landlords Want?</vt:lpstr>
      <vt:lpstr>What Do Landlords Want?</vt:lpstr>
      <vt:lpstr>What Do Landlords Want?</vt:lpstr>
      <vt:lpstr>What Do You Have to Offer?</vt:lpstr>
      <vt:lpstr>You are in Marketing</vt:lpstr>
      <vt:lpstr>What are you bringing?</vt:lpstr>
      <vt:lpstr>What does Case Management give the Landlord?</vt:lpstr>
      <vt:lpstr>Where Do You Find Landlords?</vt:lpstr>
      <vt:lpstr>Starting the Relationship</vt:lpstr>
      <vt:lpstr>Incentives </vt:lpstr>
      <vt:lpstr>WA’s Landlord Mitigation Program</vt:lpstr>
      <vt:lpstr>WA’s Landlord Mitigation Program</vt:lpstr>
      <vt:lpstr>When things aren’t working...</vt:lpstr>
      <vt:lpstr>Recognize your Landlords as Partners</vt:lpstr>
      <vt:lpstr>Landlord Engagement – It’s not Rapid Rehousing Without It!</vt:lpstr>
      <vt:lpstr>For More Information</vt:lpstr>
      <vt:lpstr>About This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Little Go a Long Way - Understanding Diversion and Progressive Engagement in Systems to End Homelessness   National Conference on Ending Family and Youth Homelessness Los Angeles, CA</dc:title>
  <dc:creator>Katharine Gale</dc:creator>
  <cp:lastModifiedBy>Parrington, Graham (COM)</cp:lastModifiedBy>
  <cp:revision>192</cp:revision>
  <dcterms:created xsi:type="dcterms:W3CDTF">2018-04-22T23:28:21Z</dcterms:created>
  <dcterms:modified xsi:type="dcterms:W3CDTF">2020-10-08T21:52:11Z</dcterms:modified>
</cp:coreProperties>
</file>