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318" r:id="rId3"/>
    <p:sldId id="292" r:id="rId4"/>
    <p:sldId id="405" r:id="rId5"/>
    <p:sldId id="406" r:id="rId6"/>
    <p:sldId id="426" r:id="rId7"/>
    <p:sldId id="427" r:id="rId8"/>
    <p:sldId id="409" r:id="rId9"/>
    <p:sldId id="411" r:id="rId10"/>
    <p:sldId id="428" r:id="rId11"/>
    <p:sldId id="446" r:id="rId12"/>
    <p:sldId id="436" r:id="rId13"/>
    <p:sldId id="449" r:id="rId14"/>
    <p:sldId id="435" r:id="rId15"/>
    <p:sldId id="431" r:id="rId16"/>
    <p:sldId id="433" r:id="rId17"/>
    <p:sldId id="434" r:id="rId18"/>
    <p:sldId id="437" r:id="rId19"/>
    <p:sldId id="438" r:id="rId20"/>
    <p:sldId id="448" r:id="rId21"/>
    <p:sldId id="439" r:id="rId22"/>
    <p:sldId id="417" r:id="rId23"/>
    <p:sldId id="441" r:id="rId24"/>
    <p:sldId id="445" r:id="rId25"/>
    <p:sldId id="442" r:id="rId26"/>
    <p:sldId id="422" r:id="rId27"/>
    <p:sldId id="423" r:id="rId28"/>
    <p:sldId id="42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96C"/>
    <a:srgbClr val="0322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45" autoAdjust="0"/>
    <p:restoredTop sz="47947" autoAdjust="0"/>
  </p:normalViewPr>
  <p:slideViewPr>
    <p:cSldViewPr snapToGrid="0">
      <p:cViewPr varScale="1">
        <p:scale>
          <a:sx n="56" d="100"/>
          <a:sy n="56" d="100"/>
        </p:scale>
        <p:origin x="2820" y="52"/>
      </p:cViewPr>
      <p:guideLst/>
    </p:cSldViewPr>
  </p:slideViewPr>
  <p:notesTextViewPr>
    <p:cViewPr>
      <p:scale>
        <a:sx n="1" d="1"/>
        <a:sy n="1" d="1"/>
      </p:scale>
      <p:origin x="0" y="0"/>
    </p:cViewPr>
  </p:notesTextViewPr>
  <p:notesViewPr>
    <p:cSldViewPr snapToGrid="0">
      <p:cViewPr varScale="1">
        <p:scale>
          <a:sx n="52" d="100"/>
          <a:sy n="52" d="100"/>
        </p:scale>
        <p:origin x="2610" y="3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3C60C-49E3-400B-BA7C-A1E6A0D13C59}" type="datetimeFigureOut">
              <a:rPr lang="en-US" smtClean="0"/>
              <a:t>9/28/2020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782B8-8B69-47A3-A79B-2F2C44D49C6B}" type="slidenum">
              <a:rPr lang="en-US" smtClean="0"/>
              <a:t>‹#›</a:t>
            </a:fld>
            <a:endParaRPr lang="en-US"/>
          </a:p>
        </p:txBody>
      </p:sp>
    </p:spTree>
    <p:extLst>
      <p:ext uri="{BB962C8B-B14F-4D97-AF65-F5344CB8AC3E}">
        <p14:creationId xmlns:p14="http://schemas.microsoft.com/office/powerpoint/2010/main" val="3781838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and Welcome to this Introduction to Rapid Rehousing</a:t>
            </a:r>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1</a:t>
            </a:fld>
            <a:endParaRPr lang="en-US"/>
          </a:p>
        </p:txBody>
      </p:sp>
    </p:spTree>
    <p:extLst>
      <p:ext uri="{BB962C8B-B14F-4D97-AF65-F5344CB8AC3E}">
        <p14:creationId xmlns:p14="http://schemas.microsoft.com/office/powerpoint/2010/main" val="252833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SO Where do you start?  Well  you have to find a unit that is going to suit the participant</a:t>
            </a:r>
            <a:r>
              <a:rPr lang="en-US" sz="1200" kern="1200" baseline="0" dirty="0" smtClean="0">
                <a:solidFill>
                  <a:schemeClr val="tx1"/>
                </a:solidFill>
                <a:effectLst/>
                <a:latin typeface="+mn-lt"/>
                <a:ea typeface="+mn-ea"/>
                <a:cs typeface="+mn-cs"/>
              </a:rPr>
              <a:t> you are serving but also one they can get into. TO do that you </a:t>
            </a:r>
            <a:r>
              <a:rPr lang="en-US" sz="1200" kern="1200" dirty="0" smtClean="0">
                <a:solidFill>
                  <a:schemeClr val="tx1"/>
                </a:solidFill>
                <a:effectLst/>
                <a:latin typeface="+mn-lt"/>
                <a:ea typeface="+mn-ea"/>
                <a:cs typeface="+mn-cs"/>
              </a:rPr>
              <a:t>u need to know you are going to have to do to help your participant</a:t>
            </a:r>
            <a:r>
              <a:rPr lang="en-US" sz="1200" kern="1200" baseline="0" dirty="0" smtClean="0">
                <a:solidFill>
                  <a:schemeClr val="tx1"/>
                </a:solidFill>
                <a:effectLst/>
                <a:latin typeface="+mn-lt"/>
                <a:ea typeface="+mn-ea"/>
                <a:cs typeface="+mn-cs"/>
              </a:rPr>
              <a:t> get housed and what might stand in their way if they didn’t have you to help.</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We talk</a:t>
            </a:r>
            <a:r>
              <a:rPr lang="en-US" sz="1200" kern="1200" baseline="0" dirty="0" smtClean="0">
                <a:solidFill>
                  <a:schemeClr val="tx1"/>
                </a:solidFill>
                <a:effectLst/>
                <a:latin typeface="+mn-lt"/>
                <a:ea typeface="+mn-ea"/>
                <a:cs typeface="+mn-cs"/>
              </a:rPr>
              <a:t> about these as Tenant </a:t>
            </a:r>
            <a:r>
              <a:rPr lang="en-US" sz="1200" kern="1200" dirty="0" smtClean="0">
                <a:solidFill>
                  <a:schemeClr val="tx1"/>
                </a:solidFill>
                <a:effectLst/>
                <a:latin typeface="+mn-lt"/>
                <a:ea typeface="+mn-ea"/>
                <a:cs typeface="+mn-cs"/>
              </a:rPr>
              <a:t>Screening Barriers – Those things that a landlord could learn about in making their decision.  You identify these not to screen people out but to have an approach to each one that is part of your housing plan.  In general</a:t>
            </a:r>
            <a:r>
              <a:rPr lang="en-US" sz="1200" kern="1200" baseline="0" dirty="0" smtClean="0">
                <a:solidFill>
                  <a:schemeClr val="tx1"/>
                </a:solidFill>
                <a:effectLst/>
                <a:latin typeface="+mn-lt"/>
                <a:ea typeface="+mn-ea"/>
                <a:cs typeface="+mn-cs"/>
              </a:rPr>
              <a:t> there are four things that landlords may look at in deciding whether to rent to your participant.  These are</a:t>
            </a:r>
            <a:endParaRPr lang="en-US"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Income – does the participant</a:t>
            </a:r>
            <a:r>
              <a:rPr lang="en-US" sz="1200" kern="1200" baseline="0" dirty="0" smtClean="0">
                <a:solidFill>
                  <a:schemeClr val="tx1"/>
                </a:solidFill>
                <a:effectLst/>
                <a:latin typeface="+mn-lt"/>
                <a:ea typeface="+mn-ea"/>
                <a:cs typeface="+mn-cs"/>
              </a:rPr>
              <a:t> have the money or will the have the money to pay rent</a:t>
            </a:r>
            <a:endParaRPr lang="en-US"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Credit – What kind of credit</a:t>
            </a:r>
            <a:r>
              <a:rPr lang="en-US" sz="1200" kern="1200" baseline="0" dirty="0" smtClean="0">
                <a:solidFill>
                  <a:schemeClr val="tx1"/>
                </a:solidFill>
                <a:effectLst/>
                <a:latin typeface="+mn-lt"/>
                <a:ea typeface="+mn-ea"/>
                <a:cs typeface="+mn-cs"/>
              </a:rPr>
              <a:t> history do they have – debts or non payment</a:t>
            </a:r>
            <a:endParaRPr lang="en-US" sz="1200" kern="1200" dirty="0" smtClean="0">
              <a:solidFill>
                <a:schemeClr val="tx1"/>
              </a:solidFill>
              <a:effectLst/>
              <a:latin typeface="+mn-lt"/>
              <a:ea typeface="+mn-ea"/>
              <a:cs typeface="+mn-cs"/>
            </a:endParaRPr>
          </a:p>
          <a:p>
            <a:pPr lvl="3"/>
            <a:r>
              <a:rPr lang="en-US" sz="1200" kern="1200" dirty="0" smtClean="0">
                <a:solidFill>
                  <a:schemeClr val="tx1"/>
                </a:solidFill>
                <a:effectLst/>
                <a:latin typeface="+mn-lt"/>
                <a:ea typeface="+mn-ea"/>
                <a:cs typeface="+mn-cs"/>
              </a:rPr>
              <a:t>Housing history – have they been</a:t>
            </a:r>
            <a:r>
              <a:rPr lang="en-US" sz="1200" kern="1200" baseline="0" dirty="0" smtClean="0">
                <a:solidFill>
                  <a:schemeClr val="tx1"/>
                </a:solidFill>
                <a:effectLst/>
                <a:latin typeface="+mn-lt"/>
                <a:ea typeface="+mn-ea"/>
                <a:cs typeface="+mn-cs"/>
              </a:rPr>
              <a:t> evicted before, or on the positive side, do they have references from other places they have lived</a:t>
            </a:r>
          </a:p>
          <a:p>
            <a:pPr lvl="3"/>
            <a:r>
              <a:rPr lang="en-US" sz="1200" kern="1200" baseline="0" dirty="0" smtClean="0">
                <a:solidFill>
                  <a:schemeClr val="tx1"/>
                </a:solidFill>
                <a:effectLst/>
                <a:latin typeface="+mn-lt"/>
                <a:ea typeface="+mn-ea"/>
                <a:cs typeface="+mn-cs"/>
              </a:rPr>
              <a:t>Criminal history – do they have a criminal history that is </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Focus on these things first because they are what a landlord can learn.</a:t>
            </a:r>
            <a:r>
              <a:rPr lang="en-US" sz="1200" kern="1200" baseline="0" dirty="0" smtClean="0">
                <a:solidFill>
                  <a:schemeClr val="tx1"/>
                </a:solidFill>
                <a:effectLst/>
                <a:latin typeface="+mn-lt"/>
                <a:ea typeface="+mn-ea"/>
                <a:cs typeface="+mn-cs"/>
              </a:rPr>
              <a:t> Recognize also that these things do not include disabilities or past histories that wouldn't show up in a background check. </a:t>
            </a:r>
            <a:endParaRPr lang="en-US" sz="12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 Some participants, particularly young adults may have no employment, credit, or rental history to go on.  How would you advocate for someone in this situation?</a:t>
            </a:r>
          </a:p>
          <a:p>
            <a:pPr lvl="2"/>
            <a:r>
              <a:rPr lang="en-US" sz="1200" kern="1200" dirty="0" smtClean="0">
                <a:solidFill>
                  <a:schemeClr val="tx1"/>
                </a:solidFill>
                <a:effectLst/>
                <a:latin typeface="+mn-lt"/>
                <a:ea typeface="+mn-ea"/>
                <a:cs typeface="+mn-cs"/>
              </a:rPr>
              <a:t> Providers may choose to provide incentives to landlords in this situation, to make the arrangement more appealing to the landlord. Frequent communication between provider and landlord will be key to ensuring everything goes smoothly. Providers need to be accessible. Other options may include the agency master leasing the unit and then subleasing to the young adult so they can develop a positive rental history. </a:t>
            </a:r>
          </a:p>
        </p:txBody>
      </p:sp>
      <p:sp>
        <p:nvSpPr>
          <p:cNvPr id="4" name="Slide Number Placeholder 3"/>
          <p:cNvSpPr>
            <a:spLocks noGrp="1"/>
          </p:cNvSpPr>
          <p:nvPr>
            <p:ph type="sldNum" sz="quarter" idx="10"/>
          </p:nvPr>
        </p:nvSpPr>
        <p:spPr/>
        <p:txBody>
          <a:bodyPr/>
          <a:lstStyle/>
          <a:p>
            <a:fld id="{03A782B8-8B69-47A3-A79B-2F2C44D49C6B}" type="slidenum">
              <a:rPr lang="en-US" smtClean="0"/>
              <a:t>10</a:t>
            </a:fld>
            <a:endParaRPr lang="en-US"/>
          </a:p>
        </p:txBody>
      </p:sp>
    </p:spTree>
    <p:extLst>
      <p:ext uri="{BB962C8B-B14F-4D97-AF65-F5344CB8AC3E}">
        <p14:creationId xmlns:p14="http://schemas.microsoft.com/office/powerpoint/2010/main" val="3917409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Based on what is ;earned about the tenant</a:t>
            </a:r>
            <a:r>
              <a:rPr lang="en-US" sz="1200" kern="1200" baseline="0" dirty="0" smtClean="0">
                <a:solidFill>
                  <a:schemeClr val="tx1"/>
                </a:solidFill>
                <a:effectLst/>
                <a:latin typeface="+mn-lt"/>
                <a:ea typeface="+mn-ea"/>
                <a:cs typeface="+mn-cs"/>
              </a:rPr>
              <a:t> barriers that the households house, and their strengths, </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You will likely begin</a:t>
            </a:r>
            <a:r>
              <a:rPr lang="en-US" sz="1200" kern="1200" baseline="0" dirty="0" smtClean="0">
                <a:solidFill>
                  <a:schemeClr val="tx1"/>
                </a:solidFill>
                <a:effectLst/>
                <a:latin typeface="+mn-lt"/>
                <a:ea typeface="+mn-ea"/>
                <a:cs typeface="+mn-cs"/>
              </a:rPr>
              <a:t> by c</a:t>
            </a:r>
            <a:r>
              <a:rPr lang="en-US" sz="1200" kern="1200" dirty="0" smtClean="0">
                <a:solidFill>
                  <a:schemeClr val="tx1"/>
                </a:solidFill>
                <a:effectLst/>
                <a:latin typeface="+mn-lt"/>
                <a:ea typeface="+mn-ea"/>
                <a:cs typeface="+mn-cs"/>
              </a:rPr>
              <a:t>reating a budget with the participant and using this to frame options –what</a:t>
            </a:r>
            <a:r>
              <a:rPr lang="en-US" sz="1200" kern="1200" baseline="0" dirty="0" smtClean="0">
                <a:solidFill>
                  <a:schemeClr val="tx1"/>
                </a:solidFill>
                <a:effectLst/>
                <a:latin typeface="+mn-lt"/>
                <a:ea typeface="+mn-ea"/>
                <a:cs typeface="+mn-cs"/>
              </a:rPr>
              <a:t> size unit should they consider, maybe they need to consider sharing, or they will need to commit to increasing their income to keep the unit that they want.</a:t>
            </a:r>
          </a:p>
          <a:p>
            <a:pPr lvl="2"/>
            <a:r>
              <a:rPr lang="en-US" sz="1200" kern="1200" baseline="0" dirty="0" smtClean="0">
                <a:solidFill>
                  <a:schemeClr val="tx1"/>
                </a:solidFill>
                <a:effectLst/>
                <a:latin typeface="+mn-lt"/>
                <a:ea typeface="+mn-ea"/>
                <a:cs typeface="+mn-cs"/>
              </a:rPr>
              <a:t>Secondly you will be developing a housing plan – what are the next steps to getting them housed – who is looking, where, what other steps are you and they taking to do things like increase income </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You</a:t>
            </a:r>
            <a:r>
              <a:rPr lang="en-US" sz="1200" kern="1200" baseline="0" dirty="0" smtClean="0">
                <a:solidFill>
                  <a:schemeClr val="tx1"/>
                </a:solidFill>
                <a:effectLst/>
                <a:latin typeface="+mn-lt"/>
                <a:ea typeface="+mn-ea"/>
                <a:cs typeface="+mn-cs"/>
              </a:rPr>
              <a:t> may want to consider helping them to create  housing resume – a document that provides information about their past tenancies if they have had them, references, etc. </a:t>
            </a:r>
          </a:p>
          <a:p>
            <a:pPr lvl="2"/>
            <a:r>
              <a:rPr lang="en-US" sz="1200" kern="1200" baseline="0" dirty="0" smtClean="0">
                <a:solidFill>
                  <a:schemeClr val="tx1"/>
                </a:solidFill>
                <a:effectLst/>
                <a:latin typeface="+mn-lt"/>
                <a:ea typeface="+mn-ea"/>
                <a:cs typeface="+mn-cs"/>
              </a:rPr>
              <a:t>If they have lost identification, or perhaps have never had it you will need to make sure that is on </a:t>
            </a:r>
            <a:r>
              <a:rPr lang="en-US" sz="1200" kern="1200" baseline="0" dirty="0" err="1" smtClean="0">
                <a:solidFill>
                  <a:schemeClr val="tx1"/>
                </a:solidFill>
                <a:effectLst/>
                <a:latin typeface="+mn-lt"/>
                <a:ea typeface="+mn-ea"/>
                <a:cs typeface="+mn-cs"/>
              </a:rPr>
              <a:t>thel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ist</a:t>
            </a:r>
            <a:r>
              <a:rPr lang="en-US" sz="1200" kern="1200" baseline="0" dirty="0" smtClean="0">
                <a:solidFill>
                  <a:schemeClr val="tx1"/>
                </a:solidFill>
                <a:effectLst/>
                <a:latin typeface="+mn-lt"/>
                <a:ea typeface="+mn-ea"/>
                <a:cs typeface="+mn-cs"/>
              </a:rPr>
              <a:t> and may need </a:t>
            </a:r>
            <a:r>
              <a:rPr lang="en-US" sz="1200" kern="1200" baseline="0" dirty="0" err="1" smtClean="0">
                <a:solidFill>
                  <a:schemeClr val="tx1"/>
                </a:solidFill>
                <a:effectLst/>
                <a:latin typeface="+mn-lt"/>
                <a:ea typeface="+mn-ea"/>
                <a:cs typeface="+mn-cs"/>
              </a:rPr>
              <a:t>ot</a:t>
            </a:r>
            <a:r>
              <a:rPr lang="en-US" sz="1200" kern="1200" baseline="0" dirty="0" smtClean="0">
                <a:solidFill>
                  <a:schemeClr val="tx1"/>
                </a:solidFill>
                <a:effectLst/>
                <a:latin typeface="+mn-lt"/>
                <a:ea typeface="+mn-ea"/>
                <a:cs typeface="+mn-cs"/>
              </a:rPr>
              <a:t> help them to get it done. A young adult who is getting ID for the first time may need additional support and more paperwork </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Of course you are</a:t>
            </a:r>
            <a:r>
              <a:rPr lang="en-US" sz="1200" kern="1200" baseline="0" dirty="0" smtClean="0">
                <a:solidFill>
                  <a:schemeClr val="tx1"/>
                </a:solidFill>
                <a:effectLst/>
                <a:latin typeface="+mn-lt"/>
                <a:ea typeface="+mn-ea"/>
                <a:cs typeface="+mn-cs"/>
              </a:rPr>
              <a:t> helping them to </a:t>
            </a:r>
            <a:r>
              <a:rPr lang="en-US" sz="1200" kern="1200" dirty="0" smtClean="0">
                <a:solidFill>
                  <a:schemeClr val="tx1"/>
                </a:solidFill>
                <a:effectLst/>
                <a:latin typeface="+mn-lt"/>
                <a:ea typeface="+mn-ea"/>
                <a:cs typeface="+mn-cs"/>
              </a:rPr>
              <a:t>Look for listings/units –</a:t>
            </a:r>
            <a:r>
              <a:rPr lang="en-US" sz="1200" kern="1200" baseline="0" dirty="0" smtClean="0">
                <a:solidFill>
                  <a:schemeClr val="tx1"/>
                </a:solidFill>
                <a:effectLst/>
                <a:latin typeface="+mn-lt"/>
                <a:ea typeface="+mn-ea"/>
                <a:cs typeface="+mn-cs"/>
              </a:rPr>
              <a:t> this could include on line, through your n networks or even driving around. </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Sometimes you</a:t>
            </a:r>
            <a:r>
              <a:rPr lang="en-US" sz="1200" kern="1200" baseline="0" dirty="0" smtClean="0">
                <a:solidFill>
                  <a:schemeClr val="tx1"/>
                </a:solidFill>
                <a:effectLst/>
                <a:latin typeface="+mn-lt"/>
                <a:ea typeface="+mn-ea"/>
                <a:cs typeface="+mn-cs"/>
              </a:rPr>
              <a:t> may be making direct </a:t>
            </a:r>
            <a:r>
              <a:rPr lang="en-US" sz="1200" kern="1200" dirty="0" smtClean="0">
                <a:solidFill>
                  <a:schemeClr val="tx1"/>
                </a:solidFill>
                <a:effectLst/>
                <a:latin typeface="+mn-lt"/>
                <a:ea typeface="+mn-ea"/>
                <a:cs typeface="+mn-cs"/>
              </a:rPr>
              <a:t>connections to potential landlords  to check out what they have </a:t>
            </a:r>
            <a:r>
              <a:rPr lang="en-US" sz="1200" kern="1200" dirty="0" err="1" smtClean="0">
                <a:solidFill>
                  <a:schemeClr val="tx1"/>
                </a:solidFill>
                <a:effectLst/>
                <a:latin typeface="+mn-lt"/>
                <a:ea typeface="+mn-ea"/>
                <a:cs typeface="+mn-cs"/>
              </a:rPr>
              <a:t>aviable</a:t>
            </a:r>
            <a:r>
              <a:rPr lang="en-US" sz="1200" kern="1200" dirty="0" smtClean="0">
                <a:solidFill>
                  <a:schemeClr val="tx1"/>
                </a:solidFill>
                <a:effectLst/>
                <a:latin typeface="+mn-lt"/>
                <a:ea typeface="+mn-ea"/>
                <a:cs typeface="+mn-cs"/>
              </a:rPr>
              <a:t> and what</a:t>
            </a:r>
            <a:r>
              <a:rPr lang="en-US" sz="1200" kern="1200" baseline="0" dirty="0" smtClean="0">
                <a:solidFill>
                  <a:schemeClr val="tx1"/>
                </a:solidFill>
                <a:effectLst/>
                <a:latin typeface="+mn-lt"/>
                <a:ea typeface="+mn-ea"/>
                <a:cs typeface="+mn-cs"/>
              </a:rPr>
              <a:t> they want from you</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Making appointments</a:t>
            </a:r>
          </a:p>
          <a:p>
            <a:pPr lvl="2"/>
            <a:r>
              <a:rPr lang="en-US" sz="1200" kern="1200" dirty="0" smtClean="0">
                <a:solidFill>
                  <a:schemeClr val="tx1"/>
                </a:solidFill>
                <a:effectLst/>
                <a:latin typeface="+mn-lt"/>
                <a:ea typeface="+mn-ea"/>
                <a:cs typeface="+mn-cs"/>
              </a:rPr>
              <a:t>Completing Paperwork</a:t>
            </a:r>
          </a:p>
          <a:p>
            <a:pPr lvl="2"/>
            <a:r>
              <a:rPr lang="en-US" sz="1200" kern="1200" dirty="0" smtClean="0">
                <a:solidFill>
                  <a:schemeClr val="tx1"/>
                </a:solidFill>
                <a:effectLst/>
                <a:latin typeface="+mn-lt"/>
                <a:ea typeface="+mn-ea"/>
                <a:cs typeface="+mn-cs"/>
              </a:rPr>
              <a:t>Attending appointments/interviews</a:t>
            </a:r>
          </a:p>
          <a:p>
            <a:pPr lvl="2"/>
            <a:r>
              <a:rPr lang="en-US" sz="1200" kern="1200" dirty="0" smtClean="0">
                <a:solidFill>
                  <a:schemeClr val="tx1"/>
                </a:solidFill>
                <a:effectLst/>
                <a:latin typeface="+mn-lt"/>
                <a:ea typeface="+mn-ea"/>
                <a:cs typeface="+mn-cs"/>
              </a:rPr>
              <a:t>Working on eliminating barriers to housing such as cleaning up credit or getting record cleared</a:t>
            </a:r>
          </a:p>
          <a:p>
            <a:r>
              <a:rPr lang="en-US" sz="105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Consider YA may be getting an ID for the first time, which means more documentation may be required. </a:t>
            </a:r>
          </a:p>
          <a:p>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11</a:t>
            </a:fld>
            <a:endParaRPr lang="en-US"/>
          </a:p>
        </p:txBody>
      </p:sp>
    </p:spTree>
    <p:extLst>
      <p:ext uri="{BB962C8B-B14F-4D97-AF65-F5344CB8AC3E}">
        <p14:creationId xmlns:p14="http://schemas.microsoft.com/office/powerpoint/2010/main" val="97129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75" lvl="1" indent="-396875"/>
            <a:r>
              <a:rPr lang="en-US" sz="1200" dirty="0" smtClean="0"/>
              <a:t>Get to know landlords and what they care about – Not all the same</a:t>
            </a:r>
          </a:p>
          <a:p>
            <a:pPr marL="396875" lvl="1" indent="-396875"/>
            <a:r>
              <a:rPr lang="en-US" sz="1200" dirty="0" smtClean="0"/>
              <a:t>Have units ready to go (that’s how we make it rapid)</a:t>
            </a:r>
          </a:p>
          <a:p>
            <a:pPr marL="396875" lvl="1" indent="-396875"/>
            <a:r>
              <a:rPr lang="en-US" sz="1200" dirty="0" smtClean="0"/>
              <a:t>Know what you have to offer to Landlords that makes you a good partner</a:t>
            </a:r>
          </a:p>
          <a:p>
            <a:pPr marL="396875" lvl="1" indent="-396875"/>
            <a:r>
              <a:rPr lang="en-US" sz="1200" dirty="0" smtClean="0"/>
              <a:t>If possible have people in your organization who do this work specifically, or partner for it</a:t>
            </a:r>
          </a:p>
          <a:p>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12</a:t>
            </a:fld>
            <a:endParaRPr lang="en-US"/>
          </a:p>
        </p:txBody>
      </p:sp>
    </p:spTree>
    <p:extLst>
      <p:ext uri="{BB962C8B-B14F-4D97-AF65-F5344CB8AC3E}">
        <p14:creationId xmlns:p14="http://schemas.microsoft.com/office/powerpoint/2010/main" val="213257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Masterleasing</a:t>
            </a:r>
            <a:r>
              <a:rPr lang="en-US" dirty="0" smtClean="0"/>
              <a:t> is a strategy that is </a:t>
            </a:r>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13</a:t>
            </a:fld>
            <a:endParaRPr lang="en-US"/>
          </a:p>
        </p:txBody>
      </p:sp>
    </p:spTree>
    <p:extLst>
      <p:ext uri="{BB962C8B-B14F-4D97-AF65-F5344CB8AC3E}">
        <p14:creationId xmlns:p14="http://schemas.microsoft.com/office/powerpoint/2010/main" val="1479035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denial is not necessarily</a:t>
            </a:r>
            <a:r>
              <a:rPr lang="en-US" baseline="0" dirty="0" smtClean="0"/>
              <a:t> a bad thing…. Its important to know the ‘Why's” in a housing denial.  </a:t>
            </a:r>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14</a:t>
            </a:fld>
            <a:endParaRPr lang="en-US"/>
          </a:p>
        </p:txBody>
      </p:sp>
    </p:spTree>
    <p:extLst>
      <p:ext uri="{BB962C8B-B14F-4D97-AF65-F5344CB8AC3E}">
        <p14:creationId xmlns:p14="http://schemas.microsoft.com/office/powerpoint/2010/main" val="45811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63" lvl="2" indent="-169863">
              <a:buNone/>
            </a:pPr>
            <a:r>
              <a:rPr lang="en-US" dirty="0" smtClean="0"/>
              <a:t>Financial assistance covers</a:t>
            </a:r>
          </a:p>
          <a:p>
            <a:pPr marL="396875" lvl="3" indent="-396875"/>
            <a:r>
              <a:rPr lang="en-US" sz="2400" dirty="0" smtClean="0"/>
              <a:t>Move in costs (deposits and last month’s rent)</a:t>
            </a:r>
          </a:p>
          <a:p>
            <a:pPr marL="396875" lvl="3" indent="-396875"/>
            <a:r>
              <a:rPr lang="en-US" sz="2400" dirty="0" smtClean="0"/>
              <a:t>Portion of rent for a period of months, typically 3-15, up to 24 for most sources</a:t>
            </a:r>
          </a:p>
          <a:p>
            <a:pPr marL="396875" lvl="3" indent="-396875"/>
            <a:r>
              <a:rPr lang="en-US" sz="2400" dirty="0" smtClean="0"/>
              <a:t>May cover utilities</a:t>
            </a:r>
          </a:p>
          <a:p>
            <a:pPr marL="396875" lvl="3" indent="-396875"/>
            <a:r>
              <a:rPr lang="en-US" sz="2400" dirty="0" smtClean="0"/>
              <a:t>Depending on source may cover other things, especially moving costs, furniture and supplies. Consolidated</a:t>
            </a:r>
            <a:r>
              <a:rPr lang="en-US" sz="2400" baseline="0" dirty="0" smtClean="0"/>
              <a:t> Homeless Grants and funds from the Office Of Homeless Youth are flexible in covering most of these expenditures</a:t>
            </a:r>
            <a:endParaRPr lang="en-US" sz="2400" dirty="0" smtClean="0"/>
          </a:p>
          <a:p>
            <a:pPr marL="0" lvl="2" indent="0">
              <a:buNone/>
            </a:pPr>
            <a:endParaRPr lang="en-US" dirty="0" smtClean="0"/>
          </a:p>
          <a:p>
            <a:pPr marL="0" lvl="2" indent="0">
              <a:buNone/>
            </a:pPr>
            <a:r>
              <a:rPr lang="en-US" dirty="0" smtClean="0"/>
              <a:t>If can’t cover those costs need to think about how program or participant will cover</a:t>
            </a:r>
          </a:p>
          <a:p>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15</a:t>
            </a:fld>
            <a:endParaRPr lang="en-US"/>
          </a:p>
        </p:txBody>
      </p:sp>
    </p:spTree>
    <p:extLst>
      <p:ext uri="{BB962C8B-B14F-4D97-AF65-F5344CB8AC3E}">
        <p14:creationId xmlns:p14="http://schemas.microsoft.com/office/powerpoint/2010/main" val="4172263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285750">
              <a:buNone/>
            </a:pPr>
            <a:r>
              <a:rPr lang="en-US" dirty="0" smtClean="0"/>
              <a:t>Financial assistance is short to medium term and </a:t>
            </a:r>
            <a:r>
              <a:rPr lang="en-US" i="1" dirty="0" smtClean="0"/>
              <a:t>individualized</a:t>
            </a:r>
            <a:endParaRPr lang="en-US" dirty="0" smtClean="0"/>
          </a:p>
          <a:p>
            <a:pPr marL="461963" lvl="2" indent="-292100">
              <a:spcBef>
                <a:spcPts val="600"/>
              </a:spcBef>
            </a:pPr>
            <a:r>
              <a:rPr lang="en-US" dirty="0" smtClean="0"/>
              <a:t>If start with income quickly have them paying something</a:t>
            </a:r>
          </a:p>
          <a:p>
            <a:pPr marL="461963" lvl="2" indent="-292100">
              <a:spcBef>
                <a:spcPts val="600"/>
              </a:spcBef>
            </a:pPr>
            <a:r>
              <a:rPr lang="en-US" dirty="0" smtClean="0"/>
              <a:t>Adjust up, or down, toward goal of taking over full rent</a:t>
            </a:r>
          </a:p>
          <a:p>
            <a:pPr marL="461963" lvl="2" indent="-292100">
              <a:spcBef>
                <a:spcPts val="600"/>
              </a:spcBef>
            </a:pPr>
            <a:r>
              <a:rPr lang="en-US" dirty="0" smtClean="0"/>
              <a:t>Set a short term goal, but may need to extend (this is called progressive engagement)</a:t>
            </a:r>
          </a:p>
          <a:p>
            <a:pPr marL="461963" lvl="2" indent="-292100">
              <a:spcBef>
                <a:spcPts val="600"/>
              </a:spcBef>
            </a:pPr>
            <a:r>
              <a:rPr lang="en-US" dirty="0" smtClean="0"/>
              <a:t>Don’t rent units that are unrealistic to take over</a:t>
            </a:r>
          </a:p>
          <a:p>
            <a:pPr marL="461963" lvl="2" indent="-292100">
              <a:spcBef>
                <a:spcPts val="600"/>
              </a:spcBef>
            </a:pPr>
            <a:r>
              <a:rPr lang="en-US" dirty="0" smtClean="0"/>
              <a:t>Consider shared housing, especially for singles and Transition Age Youth</a:t>
            </a:r>
          </a:p>
          <a:p>
            <a:pPr marL="169863" lvl="2" indent="0" algn="ctr">
              <a:buNone/>
            </a:pPr>
            <a:endParaRPr lang="en-US" dirty="0" smtClean="0"/>
          </a:p>
          <a:p>
            <a:pPr marL="169863" lvl="2" indent="0" algn="l">
              <a:buNone/>
            </a:pPr>
            <a:r>
              <a:rPr lang="en-US" i="1" dirty="0" smtClean="0"/>
              <a:t>More on financial assistance model in </a:t>
            </a:r>
          </a:p>
          <a:p>
            <a:pPr marL="169863" lvl="2" indent="0" algn="l">
              <a:buNone/>
            </a:pPr>
            <a:r>
              <a:rPr lang="en-US" i="1" dirty="0" smtClean="0"/>
              <a:t>Progressive Engagement training</a:t>
            </a:r>
            <a:endParaRPr lang="en-US" i="1" dirty="0"/>
          </a:p>
        </p:txBody>
      </p:sp>
      <p:sp>
        <p:nvSpPr>
          <p:cNvPr id="4" name="Slide Number Placeholder 3"/>
          <p:cNvSpPr>
            <a:spLocks noGrp="1"/>
          </p:cNvSpPr>
          <p:nvPr>
            <p:ph type="sldNum" sz="quarter" idx="10"/>
          </p:nvPr>
        </p:nvSpPr>
        <p:spPr/>
        <p:txBody>
          <a:bodyPr/>
          <a:lstStyle/>
          <a:p>
            <a:fld id="{03A782B8-8B69-47A3-A79B-2F2C44D49C6B}" type="slidenum">
              <a:rPr lang="en-US" smtClean="0"/>
              <a:t>16</a:t>
            </a:fld>
            <a:endParaRPr lang="en-US"/>
          </a:p>
        </p:txBody>
      </p:sp>
    </p:spTree>
    <p:extLst>
      <p:ext uri="{BB962C8B-B14F-4D97-AF65-F5344CB8AC3E}">
        <p14:creationId xmlns:p14="http://schemas.microsoft.com/office/powerpoint/2010/main" val="528381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Pay the rent on time and in full</a:t>
            </a:r>
          </a:p>
          <a:p>
            <a:pPr lvl="3"/>
            <a:r>
              <a:rPr lang="en-US" sz="1200" kern="1200" dirty="0" smtClean="0">
                <a:solidFill>
                  <a:schemeClr val="tx1"/>
                </a:solidFill>
                <a:effectLst/>
                <a:latin typeface="+mn-lt"/>
                <a:ea typeface="+mn-ea"/>
                <a:cs typeface="+mn-cs"/>
              </a:rPr>
              <a:t>So income strategy’s key</a:t>
            </a:r>
          </a:p>
          <a:p>
            <a:pPr lvl="3"/>
            <a:r>
              <a:rPr lang="en-US" sz="1200" kern="1200" dirty="0" smtClean="0">
                <a:solidFill>
                  <a:schemeClr val="tx1"/>
                </a:solidFill>
                <a:effectLst/>
                <a:latin typeface="+mn-lt"/>
                <a:ea typeface="+mn-ea"/>
                <a:cs typeface="+mn-cs"/>
              </a:rPr>
              <a:t>Income can be about increases in income or decreases in costs</a:t>
            </a:r>
          </a:p>
          <a:p>
            <a:pPr lvl="2"/>
            <a:r>
              <a:rPr lang="en-US" sz="1200" kern="1200" dirty="0" smtClean="0">
                <a:solidFill>
                  <a:schemeClr val="tx1"/>
                </a:solidFill>
                <a:effectLst/>
                <a:latin typeface="+mn-lt"/>
                <a:ea typeface="+mn-ea"/>
                <a:cs typeface="+mn-cs"/>
              </a:rPr>
              <a:t>Keeping the unit and property,  and not disturbing the quiet enjoyment of others</a:t>
            </a:r>
          </a:p>
          <a:p>
            <a:pPr lvl="3"/>
            <a:r>
              <a:rPr lang="en-US" sz="1200" kern="1200" dirty="0" smtClean="0">
                <a:solidFill>
                  <a:schemeClr val="tx1"/>
                </a:solidFill>
                <a:effectLst/>
                <a:latin typeface="+mn-lt"/>
                <a:ea typeface="+mn-ea"/>
                <a:cs typeface="+mn-cs"/>
              </a:rPr>
              <a:t>What might impact those things (Mental health is not a barrier; substance abuse is not a barrier; behaviors impacted by these </a:t>
            </a:r>
            <a:r>
              <a:rPr lang="en-US" sz="1200" i="1" kern="1200" dirty="0" smtClean="0">
                <a:solidFill>
                  <a:schemeClr val="tx1"/>
                </a:solidFill>
                <a:effectLst/>
                <a:latin typeface="+mn-lt"/>
                <a:ea typeface="+mn-ea"/>
                <a:cs typeface="+mn-cs"/>
              </a:rPr>
              <a:t>may</a:t>
            </a:r>
            <a:r>
              <a:rPr lang="en-US" sz="1200" kern="1200" dirty="0" smtClean="0">
                <a:solidFill>
                  <a:schemeClr val="tx1"/>
                </a:solidFill>
                <a:effectLst/>
                <a:latin typeface="+mn-lt"/>
                <a:ea typeface="+mn-ea"/>
                <a:cs typeface="+mn-cs"/>
              </a:rPr>
              <a:t> be a barrier)</a:t>
            </a:r>
          </a:p>
          <a:p>
            <a:pPr lvl="3"/>
            <a:r>
              <a:rPr lang="en-US" sz="1200" kern="1200" dirty="0" smtClean="0">
                <a:solidFill>
                  <a:schemeClr val="tx1"/>
                </a:solidFill>
                <a:effectLst/>
                <a:latin typeface="+mn-lt"/>
                <a:ea typeface="+mn-ea"/>
                <a:cs typeface="+mn-cs"/>
              </a:rPr>
              <a:t>Services designed to address the behaviors</a:t>
            </a:r>
          </a:p>
          <a:p>
            <a:pPr lvl="3"/>
            <a:r>
              <a:rPr lang="en-US" sz="1200" kern="1200" dirty="0" smtClean="0">
                <a:solidFill>
                  <a:schemeClr val="tx1"/>
                </a:solidFill>
                <a:effectLst/>
                <a:latin typeface="+mn-lt"/>
                <a:ea typeface="+mn-ea"/>
                <a:cs typeface="+mn-cs"/>
              </a:rPr>
              <a:t>Help participants identify what may need to do to keep housing and get them the support</a:t>
            </a:r>
          </a:p>
          <a:p>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17</a:t>
            </a:fld>
            <a:endParaRPr lang="en-US"/>
          </a:p>
        </p:txBody>
      </p:sp>
    </p:spTree>
    <p:extLst>
      <p:ext uri="{BB962C8B-B14F-4D97-AF65-F5344CB8AC3E}">
        <p14:creationId xmlns:p14="http://schemas.microsoft.com/office/powerpoint/2010/main" val="1221649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A782B8-8B69-47A3-A79B-2F2C44D49C6B}" type="slidenum">
              <a:rPr lang="en-US" smtClean="0"/>
              <a:t>18</a:t>
            </a:fld>
            <a:endParaRPr lang="en-US"/>
          </a:p>
        </p:txBody>
      </p:sp>
    </p:spTree>
    <p:extLst>
      <p:ext uri="{BB962C8B-B14F-4D97-AF65-F5344CB8AC3E}">
        <p14:creationId xmlns:p14="http://schemas.microsoft.com/office/powerpoint/2010/main" val="2488060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A782B8-8B69-47A3-A79B-2F2C44D49C6B}" type="slidenum">
              <a:rPr lang="en-US" smtClean="0"/>
              <a:t>19</a:t>
            </a:fld>
            <a:endParaRPr lang="en-US"/>
          </a:p>
        </p:txBody>
      </p:sp>
    </p:spTree>
    <p:extLst>
      <p:ext uri="{BB962C8B-B14F-4D97-AF65-F5344CB8AC3E}">
        <p14:creationId xmlns:p14="http://schemas.microsoft.com/office/powerpoint/2010/main" val="124245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 Katharine Gale and I am a consultant to the</a:t>
            </a:r>
            <a:r>
              <a:rPr lang="en-US" baseline="0" dirty="0" smtClean="0"/>
              <a:t> State of Washington Department of Commerce. I have been working in the fields of housing and homelessness for many years, and conduct, planning, training, and evaluation around the country on a wide range of homeless programs and models.</a:t>
            </a:r>
          </a:p>
          <a:p>
            <a:endParaRPr lang="en-US" dirty="0" smtClean="0"/>
          </a:p>
          <a:p>
            <a:r>
              <a:rPr lang="en-US" dirty="0" smtClean="0"/>
              <a:t>This video training is one of five recording</a:t>
            </a:r>
            <a:r>
              <a:rPr lang="en-US" baseline="0" dirty="0" smtClean="0"/>
              <a:t>s sponsored by Commerce. These trainings cover topic areas of importance to communities and programs that receive State funds such as the Consolidated Homeless Grant and HEN.  This training is on the concept and application of Housing First within different parts of the Crisis Response System. Other trainings in this series include</a:t>
            </a:r>
          </a:p>
          <a:p>
            <a:pPr marL="8001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Introduction to Housing First</a:t>
            </a:r>
          </a:p>
          <a:p>
            <a:pPr marL="800100" lvl="1" indent="-457200">
              <a:buFont typeface="Arial" panose="020B0604020202020204" pitchFamily="34" charset="0"/>
              <a:buChar char="•"/>
            </a:pPr>
            <a:r>
              <a:rPr lang="en-US" dirty="0" smtClean="0"/>
              <a:t>Introduction to Diversion/Problem Solving</a:t>
            </a:r>
          </a:p>
          <a:p>
            <a:pPr marL="800100" lvl="1" indent="-457200">
              <a:buFont typeface="Arial" panose="020B0604020202020204" pitchFamily="34" charset="0"/>
              <a:buChar char="•"/>
            </a:pPr>
            <a:r>
              <a:rPr lang="en-US" dirty="0" smtClean="0"/>
              <a:t>Advance concepts in Rapid Rehousing: Landlord Engagement</a:t>
            </a:r>
          </a:p>
          <a:p>
            <a:pPr marL="800100" lvl="1" indent="-457200">
              <a:buFont typeface="Arial" panose="020B0604020202020204" pitchFamily="34" charset="0"/>
              <a:buChar char="•"/>
            </a:pPr>
            <a:r>
              <a:rPr lang="en-US" dirty="0" smtClean="0"/>
              <a:t>Program and System Approaches to Progressive Engagement</a:t>
            </a:r>
          </a:p>
          <a:p>
            <a:r>
              <a:rPr lang="en-US" dirty="0" smtClean="0"/>
              <a:t>This video is approximately XX minutes</a:t>
            </a:r>
            <a:r>
              <a:rPr lang="en-US" baseline="0" dirty="0" smtClean="0"/>
              <a:t> long. </a:t>
            </a:r>
            <a:endParaRPr lang="en-US" dirty="0" smtClean="0"/>
          </a:p>
          <a:p>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2</a:t>
            </a:fld>
            <a:endParaRPr lang="en-US"/>
          </a:p>
        </p:txBody>
      </p:sp>
    </p:spTree>
    <p:extLst>
      <p:ext uri="{BB962C8B-B14F-4D97-AF65-F5344CB8AC3E}">
        <p14:creationId xmlns:p14="http://schemas.microsoft.com/office/powerpoint/2010/main" val="1318372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1200" kern="1200" dirty="0" smtClean="0">
                <a:solidFill>
                  <a:schemeClr val="tx1"/>
                </a:solidFill>
                <a:effectLst/>
                <a:latin typeface="+mn-lt"/>
                <a:ea typeface="+mn-ea"/>
                <a:cs typeface="+mn-cs"/>
              </a:rPr>
              <a:t>A colleague I train with talks about carrying a plunger in her trunk</a:t>
            </a:r>
            <a:r>
              <a:rPr lang="en-US" sz="1200" kern="1200" baseline="0" dirty="0" smtClean="0">
                <a:solidFill>
                  <a:schemeClr val="tx1"/>
                </a:solidFill>
                <a:effectLst/>
                <a:latin typeface="+mn-lt"/>
                <a:ea typeface="+mn-ea"/>
                <a:cs typeface="+mn-cs"/>
              </a:rPr>
              <a:t> and teaching people to plunge a toilet.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3A782B8-8B69-47A3-A79B-2F2C44D49C6B}" type="slidenum">
              <a:rPr lang="en-US" smtClean="0"/>
              <a:t>20</a:t>
            </a:fld>
            <a:endParaRPr lang="en-US"/>
          </a:p>
        </p:txBody>
      </p:sp>
    </p:spTree>
    <p:extLst>
      <p:ext uri="{BB962C8B-B14F-4D97-AF65-F5344CB8AC3E}">
        <p14:creationId xmlns:p14="http://schemas.microsoft.com/office/powerpoint/2010/main" val="2140678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Rapid Rehousing for transition age youth may take a little longer, intentionally – typically you might see 6- 18 months.</a:t>
            </a:r>
          </a:p>
          <a:p>
            <a:pPr lvl="1"/>
            <a:r>
              <a:rPr lang="en-US" dirty="0" smtClean="0"/>
              <a:t>Youth may have not had housing experience and are still in development</a:t>
            </a:r>
          </a:p>
          <a:p>
            <a:pPr lvl="1"/>
            <a:r>
              <a:rPr lang="en-US" dirty="0" smtClean="0"/>
              <a:t>Services may be broader, and deeper connections, but focus remains on preparing youth to be housed in the future</a:t>
            </a:r>
            <a:r>
              <a:rPr lang="en-US" baseline="0" dirty="0"/>
              <a:t> </a:t>
            </a:r>
            <a:endParaRPr lang="en-US" baseline="0" dirty="0" smtClean="0"/>
          </a:p>
          <a:p>
            <a:pPr lvl="1"/>
            <a:r>
              <a:rPr lang="en-US" baseline="0" dirty="0" smtClean="0"/>
              <a:t>As mentioned before, </a:t>
            </a:r>
            <a:r>
              <a:rPr lang="en-US" baseline="0" dirty="0" err="1" smtClean="0"/>
              <a:t>Masterleasing</a:t>
            </a:r>
            <a:r>
              <a:rPr lang="en-US" baseline="0" dirty="0" smtClean="0"/>
              <a:t> may be a good option to get more </a:t>
            </a:r>
            <a:r>
              <a:rPr lang="en-US" baseline="0" dirty="0" err="1" smtClean="0"/>
              <a:t>untis</a:t>
            </a:r>
            <a:r>
              <a:rPr lang="en-US" baseline="0" dirty="0" smtClean="0"/>
              <a:t> </a:t>
            </a:r>
            <a:r>
              <a:rPr lang="en-US" baseline="0" dirty="0" err="1" smtClean="0"/>
              <a:t>aviallbe</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03A782B8-8B69-47A3-A79B-2F2C44D49C6B}" type="slidenum">
              <a:rPr lang="en-US" smtClean="0"/>
              <a:t>21</a:t>
            </a:fld>
            <a:endParaRPr lang="en-US"/>
          </a:p>
        </p:txBody>
      </p:sp>
    </p:spTree>
    <p:extLst>
      <p:ext uri="{BB962C8B-B14F-4D97-AF65-F5344CB8AC3E}">
        <p14:creationId xmlns:p14="http://schemas.microsoft.com/office/powerpoint/2010/main" val="1100194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22</a:t>
            </a:fld>
            <a:endParaRPr lang="en-US"/>
          </a:p>
        </p:txBody>
      </p:sp>
    </p:spTree>
    <p:extLst>
      <p:ext uri="{BB962C8B-B14F-4D97-AF65-F5344CB8AC3E}">
        <p14:creationId xmlns:p14="http://schemas.microsoft.com/office/powerpoint/2010/main" val="586299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v"/>
            </a:pPr>
            <a:r>
              <a:rPr lang="en-US" dirty="0" smtClean="0"/>
              <a:t>It </a:t>
            </a:r>
            <a:r>
              <a:rPr lang="en-US" dirty="0"/>
              <a:t>truly is easier if exit planning starts from Day 1. </a:t>
            </a:r>
          </a:p>
          <a:p>
            <a:pPr marL="171450" indent="-171450">
              <a:buFont typeface="Arial" panose="020B0604020202020204" pitchFamily="34" charset="0"/>
              <a:buChar char="•"/>
            </a:pPr>
            <a:r>
              <a:rPr lang="en-US" dirty="0" smtClean="0"/>
              <a:t>You </a:t>
            </a:r>
            <a:r>
              <a:rPr lang="en-US" dirty="0"/>
              <a:t>are going to help someone secure housing</a:t>
            </a:r>
            <a:r>
              <a:rPr lang="en-US" baseline="0" dirty="0"/>
              <a:t> and you are going to set them up to retain </a:t>
            </a:r>
            <a:r>
              <a:rPr lang="en-US" baseline="0" dirty="0" smtClean="0"/>
              <a:t>	that </a:t>
            </a:r>
            <a:r>
              <a:rPr lang="en-US" baseline="0" dirty="0"/>
              <a:t>housing. Those are the goals. You are resolving the crisis of homelessness.</a:t>
            </a:r>
          </a:p>
          <a:p>
            <a:pPr marL="171450" indent="-171450">
              <a:buFont typeface="Arial" panose="020B0604020202020204" pitchFamily="34" charset="0"/>
              <a:buChar char="•"/>
            </a:pPr>
            <a:r>
              <a:rPr lang="en-US" baseline="0" dirty="0" smtClean="0"/>
              <a:t>There </a:t>
            </a:r>
            <a:r>
              <a:rPr lang="en-US" baseline="0" dirty="0"/>
              <a:t>will be goals and steps to achieve those goals. It will all be written down in the </a:t>
            </a:r>
            <a:r>
              <a:rPr lang="en-US" baseline="0" dirty="0" smtClean="0"/>
              <a:t>Housing </a:t>
            </a:r>
            <a:r>
              <a:rPr lang="en-US" baseline="0" dirty="0"/>
              <a:t>Plan, including the steps to be taken by the household and those which will be </a:t>
            </a:r>
            <a:r>
              <a:rPr lang="en-US" baseline="0" dirty="0" smtClean="0"/>
              <a:t>completed </a:t>
            </a:r>
            <a:r>
              <a:rPr lang="en-US" baseline="0" dirty="0"/>
              <a:t>by the case manager.</a:t>
            </a:r>
          </a:p>
          <a:p>
            <a:pPr marL="171450" indent="-171450">
              <a:buFont typeface="Arial" panose="020B0604020202020204" pitchFamily="34" charset="0"/>
              <a:buChar char="•"/>
            </a:pPr>
            <a:r>
              <a:rPr lang="en-US" baseline="0" dirty="0"/>
              <a:t>The Plan will be reviewed regularly and updated as goals are achieved or replaced</a:t>
            </a:r>
          </a:p>
          <a:p>
            <a:pPr marL="171450" indent="-171450">
              <a:buFont typeface="Arial" panose="020B0604020202020204" pitchFamily="34" charset="0"/>
              <a:buChar char="•"/>
            </a:pPr>
            <a:r>
              <a:rPr lang="en-US" baseline="0" dirty="0"/>
              <a:t>Direct assistance will be provided as needed and problem-solving will be a joint effort whenever an obstacle arises</a:t>
            </a:r>
          </a:p>
          <a:p>
            <a:endParaRPr lang="en-US" baseline="0" dirty="0"/>
          </a:p>
          <a:p>
            <a:pPr marL="171450" indent="-171450">
              <a:buFont typeface="Wingdings" panose="05000000000000000000" pitchFamily="2" charset="2"/>
              <a:buChar char="v"/>
            </a:pPr>
            <a:r>
              <a:rPr lang="en-US" baseline="0" dirty="0" smtClean="0"/>
              <a:t>The </a:t>
            </a:r>
            <a:r>
              <a:rPr lang="en-US" baseline="0" dirty="0"/>
              <a:t>exit plan will detail any ongoing community resources that will continue after the </a:t>
            </a:r>
            <a:r>
              <a:rPr lang="en-US" baseline="0" dirty="0" smtClean="0"/>
              <a:t>participant </a:t>
            </a:r>
            <a:r>
              <a:rPr lang="en-US" baseline="0" dirty="0"/>
              <a:t>has completed RRH. The emphasis is on resources that will help the person continue to work toward housing stability, although there is nothing to preclude offering referrals that will help the person achieve other life goals after the program ends.</a:t>
            </a:r>
          </a:p>
          <a:p>
            <a:endParaRPr lang="en-US" baseline="0" dirty="0"/>
          </a:p>
          <a:p>
            <a:pPr marL="171450" indent="-171450">
              <a:buFont typeface="Wingdings" panose="05000000000000000000" pitchFamily="2" charset="2"/>
              <a:buChar char="v"/>
            </a:pPr>
            <a:r>
              <a:rPr lang="en-US" baseline="0" dirty="0" smtClean="0"/>
              <a:t>Ideally</a:t>
            </a:r>
            <a:r>
              <a:rPr lang="en-US" baseline="0" dirty="0"/>
              <a:t>, the Exit Plan will also summarize the resources a person may consult if their housing becomes unstable in the future. Those resources include family, friends, and any other community services that might be able to intervene. If the RRH program does offer follow-up for a certain period of time – or even re-enrollment for homelessness prevention assistance – that would also be part of the Exit Plan.</a:t>
            </a:r>
          </a:p>
          <a:p>
            <a:endParaRPr lang="en-US" baseline="0" dirty="0"/>
          </a:p>
          <a:p>
            <a:pPr marL="171450" indent="-171450">
              <a:buFont typeface="Wingdings" panose="05000000000000000000" pitchFamily="2" charset="2"/>
              <a:buChar char="v"/>
            </a:pPr>
            <a:r>
              <a:rPr lang="en-US" baseline="0" dirty="0" smtClean="0"/>
              <a:t>By </a:t>
            </a:r>
            <a:r>
              <a:rPr lang="en-US" baseline="0" dirty="0"/>
              <a:t>regularly reviewing and revising or updating the Plan as goals are completed or perhaps changed, both the household and the case manager are working toward exit. It’s a reminder, each time, of the specific tasks remaining before services will be considered completed.</a:t>
            </a:r>
          </a:p>
          <a:p>
            <a:endParaRPr lang="en-US" dirty="0"/>
          </a:p>
        </p:txBody>
      </p:sp>
      <p:sp>
        <p:nvSpPr>
          <p:cNvPr id="4" name="Slide Number Placeholder 3"/>
          <p:cNvSpPr>
            <a:spLocks noGrp="1"/>
          </p:cNvSpPr>
          <p:nvPr>
            <p:ph type="sldNum" sz="quarter" idx="10"/>
          </p:nvPr>
        </p:nvSpPr>
        <p:spPr/>
        <p:txBody>
          <a:bodyPr/>
          <a:lstStyle/>
          <a:p>
            <a:fld id="{2E72A414-245F-274F-BB23-CE916EE2DA39}" type="slidenum">
              <a:rPr lang="en-US" smtClean="0"/>
              <a:t>23</a:t>
            </a:fld>
            <a:endParaRPr lang="en-US"/>
          </a:p>
        </p:txBody>
      </p:sp>
    </p:spTree>
    <p:extLst>
      <p:ext uri="{BB962C8B-B14F-4D97-AF65-F5344CB8AC3E}">
        <p14:creationId xmlns:p14="http://schemas.microsoft.com/office/powerpoint/2010/main" val="2583645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From the beginning, RRH programs should</a:t>
            </a:r>
            <a:r>
              <a:rPr lang="en-US" baseline="0" dirty="0"/>
              <a:t> be thinking about the indicators that services are completed or that continued assistance is needed.</a:t>
            </a:r>
          </a:p>
          <a:p>
            <a:pPr marL="171450" indent="-171450">
              <a:buFont typeface="Arial" panose="020B0604020202020204" pitchFamily="34" charset="0"/>
              <a:buChar char="•"/>
            </a:pPr>
            <a:r>
              <a:rPr lang="en-US" baseline="0" dirty="0"/>
              <a:t>Given that the goals of RRH are to exit the household from homelessness, into permanent housing, with the ability to retain that housing for at least the near </a:t>
            </a:r>
            <a:r>
              <a:rPr lang="en-US" baseline="0" dirty="0" smtClean="0"/>
              <a:t>term…What </a:t>
            </a:r>
            <a:r>
              <a:rPr lang="en-US" baseline="0" dirty="0"/>
              <a:t>does that mean?</a:t>
            </a:r>
          </a:p>
          <a:p>
            <a:pPr marL="171450" indent="-171450">
              <a:buFont typeface="Arial" panose="020B0604020202020204" pitchFamily="34" charset="0"/>
              <a:buChar char="•"/>
            </a:pPr>
            <a:r>
              <a:rPr lang="en-US" baseline="0" dirty="0"/>
              <a:t>First, the person or family must be able to pay for their housing. It does not mean that their housing cannot cost more than 50% of their income. </a:t>
            </a:r>
            <a:r>
              <a:rPr lang="en-US" baseline="0" dirty="0" smtClean="0"/>
              <a:t>They are likely to be severely rent-burdened, as are about three-quarters of all rents whose incomes are under $15,000/year. But </a:t>
            </a:r>
            <a:r>
              <a:rPr lang="en-US" baseline="0" dirty="0"/>
              <a:t>they must be able to pay. </a:t>
            </a:r>
          </a:p>
          <a:p>
            <a:pPr marL="171450" indent="-171450">
              <a:buFont typeface="Arial" panose="020B0604020202020204" pitchFamily="34" charset="0"/>
              <a:buChar char="•"/>
            </a:pPr>
            <a:r>
              <a:rPr lang="en-US" baseline="0" dirty="0"/>
              <a:t>This may mean that a goal is to increase income and/or reduce expenses (as we learned about in the Income and Resources Webinar). </a:t>
            </a:r>
          </a:p>
          <a:p>
            <a:pPr marL="171450" indent="-171450">
              <a:buFont typeface="Arial" panose="020B0604020202020204" pitchFamily="34" charset="0"/>
              <a:buChar char="•"/>
            </a:pPr>
            <a:r>
              <a:rPr lang="en-US" baseline="0" dirty="0"/>
              <a:t>Another goal is that the household will not be evicted for lease violations. Many people have never been evicted for any violation beyond their ability to pay the rent. </a:t>
            </a:r>
          </a:p>
          <a:p>
            <a:pPr marL="171450" indent="-171450">
              <a:buFont typeface="Arial" panose="020B0604020202020204" pitchFamily="34" charset="0"/>
              <a:buChar char="•"/>
            </a:pPr>
            <a:r>
              <a:rPr lang="en-US" baseline="0" dirty="0"/>
              <a:t>But others may have very poor landlord references due to property damage, moving in an unauthorized tenant or violating the “quiet enjoyment” clause in their lease by having too many loud parties. Where this is a factor, </a:t>
            </a:r>
            <a:r>
              <a:rPr lang="en-US" baseline="0" dirty="0" smtClean="0"/>
              <a:t>participant </a:t>
            </a:r>
            <a:r>
              <a:rPr lang="en-US" baseline="0" dirty="0"/>
              <a:t>goals may include learning about their lease, and planning to prevent wild parties or property damage.</a:t>
            </a:r>
          </a:p>
          <a:p>
            <a:pPr marL="171450" indent="-171450">
              <a:buFont typeface="Arial" panose="020B0604020202020204" pitchFamily="34" charset="0"/>
              <a:buChar char="•"/>
            </a:pPr>
            <a:r>
              <a:rPr lang="en-US" baseline="0" dirty="0"/>
              <a:t>A third goal is making any linkages that are needed for the person to maintain housing stability. This certainly would include a solid connection to employment, income supplements and/or a housing subsidy. It could also include a connection to subsidized child care so that a parent could keep a job.</a:t>
            </a:r>
          </a:p>
          <a:p>
            <a:pPr marL="171450" indent="-171450">
              <a:buFont typeface="Arial" panose="020B0604020202020204" pitchFamily="34" charset="0"/>
              <a:buChar char="•"/>
            </a:pPr>
            <a:r>
              <a:rPr lang="en-US" baseline="0" dirty="0"/>
              <a:t>Finally, there is the issue of </a:t>
            </a:r>
            <a:r>
              <a:rPr lang="en-US" baseline="0" dirty="0" smtClean="0"/>
              <a:t>participant </a:t>
            </a:r>
            <a:r>
              <a:rPr lang="en-US" baseline="0" dirty="0"/>
              <a:t>choice. Sometimes the person may want services to continue even after all their goals have been met. It’s understandable that they would want to retain a connection to the person who helped them obtain housing. You have helped them through a highly stressful experience and they may feel not only gratitude toward you but also fear that you are leaving them on their own. They may experience an increase in stress overload symptoms just thinking about the end of services. That makes it hard, but you must move on to help others. </a:t>
            </a:r>
          </a:p>
          <a:p>
            <a:pPr marL="171450" indent="-171450">
              <a:buFont typeface="Arial" panose="020B0604020202020204" pitchFamily="34" charset="0"/>
              <a:buChar char="•"/>
            </a:pPr>
            <a:r>
              <a:rPr lang="en-US" baseline="0" dirty="0"/>
              <a:t>On the other hand, a person may decide to exit RRH even though you don’t believe their housing is as stable as it should be. While you can certainly explain the additional assistance you can provide and why you think it would be helpful…. It is still their choice. </a:t>
            </a:r>
          </a:p>
          <a:p>
            <a:pPr marL="171450" indent="-171450">
              <a:buFont typeface="Arial" panose="020B0604020202020204" pitchFamily="34" charset="0"/>
              <a:buChar char="•"/>
            </a:pPr>
            <a:r>
              <a:rPr lang="en-US" baseline="0" dirty="0"/>
              <a:t>Just don’t always assume that a failure to keep appointments or return calls means the person has decided to exit the program. As we discussed in the session on Engagement and Troubleshooting, you may be wrong</a:t>
            </a:r>
            <a:r>
              <a:rPr lang="en-US" baseline="0" dirty="0" smtClean="0"/>
              <a:t>.</a:t>
            </a:r>
          </a:p>
          <a:p>
            <a:pPr marL="171450" indent="-171450">
              <a:buFont typeface="Arial" panose="020B0604020202020204" pitchFamily="34" charset="0"/>
              <a:buChar char="•"/>
            </a:pPr>
            <a:r>
              <a:rPr lang="en-US" baseline="0" dirty="0" smtClean="0"/>
              <a:t>So what do you do to find out if the indicators for closure are all satisfied? </a:t>
            </a:r>
          </a:p>
          <a:p>
            <a:pPr marL="171450" indent="-171450">
              <a:buFont typeface="Arial" panose="020B0604020202020204" pitchFamily="34" charset="0"/>
              <a:buChar char="•"/>
            </a:pPr>
            <a:r>
              <a:rPr lang="en-US" baseline="0" dirty="0" smtClean="0"/>
              <a:t>You review their budget and income. You talk with the landlord about any tenancy concerns that might jeopardize housing. You review whether referrals to community resources are in place and proceeding. And you talk to your participant.</a:t>
            </a:r>
            <a:endParaRPr lang="en-US" baseline="0" dirty="0"/>
          </a:p>
          <a:p>
            <a:pPr marL="171450" indent="-171450">
              <a:buFont typeface="Arial" panose="020B0604020202020204" pitchFamily="34" charset="0"/>
              <a:buChar char="•"/>
            </a:pPr>
            <a:endParaRPr lang="en-US" baseline="0" dirty="0"/>
          </a:p>
          <a:p>
            <a:endParaRPr lang="en-US" dirty="0"/>
          </a:p>
        </p:txBody>
      </p:sp>
      <p:sp>
        <p:nvSpPr>
          <p:cNvPr id="4" name="Slide Number Placeholder 3"/>
          <p:cNvSpPr>
            <a:spLocks noGrp="1"/>
          </p:cNvSpPr>
          <p:nvPr>
            <p:ph type="sldNum" sz="quarter" idx="10"/>
          </p:nvPr>
        </p:nvSpPr>
        <p:spPr/>
        <p:txBody>
          <a:bodyPr/>
          <a:lstStyle/>
          <a:p>
            <a:fld id="{2E72A414-245F-274F-BB23-CE916EE2DA39}" type="slidenum">
              <a:rPr lang="en-US" smtClean="0"/>
              <a:t>24</a:t>
            </a:fld>
            <a:endParaRPr lang="en-US"/>
          </a:p>
        </p:txBody>
      </p:sp>
    </p:spTree>
    <p:extLst>
      <p:ext uri="{BB962C8B-B14F-4D97-AF65-F5344CB8AC3E}">
        <p14:creationId xmlns:p14="http://schemas.microsoft.com/office/powerpoint/2010/main" val="31950092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chemeClr val="bg2">
                    <a:lumMod val="10000"/>
                  </a:schemeClr>
                </a:solidFill>
              </a:rPr>
              <a:t>Don’t decide alone; discuss with your supervisor or your peers.</a:t>
            </a:r>
          </a:p>
          <a:p>
            <a:r>
              <a:rPr lang="en-US" altLang="en-US"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Assess the four factors–income, connections, lease status, participant choice. Then ask:</a:t>
            </a:r>
          </a:p>
          <a:p>
            <a:pPr marL="457200" indent="-457200">
              <a:spcBef>
                <a:spcPts val="700"/>
              </a:spcBef>
              <a:defRPr/>
            </a:pPr>
            <a:r>
              <a:rPr lang="en-US" altLang="en-US"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Is there still an </a:t>
            </a:r>
            <a:r>
              <a:rPr lang="en-US" altLang="en-US" i="1" u="sng"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active</a:t>
            </a:r>
            <a:r>
              <a:rPr lang="en-US" altLang="en-US" i="1"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 crisis </a:t>
            </a:r>
            <a:r>
              <a:rPr lang="en-US" altLang="en-US"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or a new crisis</a:t>
            </a:r>
            <a:r>
              <a:rPr lang="en-US" altLang="en-US" i="1"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a:t>
            </a:r>
          </a:p>
          <a:p>
            <a:pPr marL="457200" indent="-457200">
              <a:spcBef>
                <a:spcPts val="700"/>
              </a:spcBef>
              <a:defRPr/>
            </a:pPr>
            <a:r>
              <a:rPr lang="en-US" altLang="en-US"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Do other people in similar situations make it?</a:t>
            </a:r>
          </a:p>
          <a:p>
            <a:pPr marL="457200" indent="-457200">
              <a:spcBef>
                <a:spcPts val="700"/>
              </a:spcBef>
              <a:defRPr/>
            </a:pPr>
            <a:r>
              <a:rPr lang="en-US" altLang="en-US"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Should we </a:t>
            </a:r>
            <a:r>
              <a:rPr lang="en-US" altLang="en-US" i="1"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stop subsidy </a:t>
            </a:r>
            <a:r>
              <a:rPr lang="en-US" altLang="en-US"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but maintain services</a:t>
            </a:r>
            <a:r>
              <a:rPr lang="en-US" altLang="en-US" i="1"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a:t>
            </a:r>
          </a:p>
          <a:p>
            <a:pPr marL="457200" indent="-457200">
              <a:spcBef>
                <a:spcPts val="700"/>
              </a:spcBef>
              <a:defRPr/>
            </a:pPr>
            <a:r>
              <a:rPr lang="en-US" altLang="en-US"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If really unstable and/or higher needs emerging, can we connect to a deeper subsidy or program</a:t>
            </a:r>
            <a:r>
              <a:rPr lang="en-US" altLang="en-US" i="1"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a:t>
            </a:r>
          </a:p>
          <a:p>
            <a:pPr marL="169863" lvl="2" indent="0" algn="l">
              <a:buNone/>
            </a:pPr>
            <a:r>
              <a:rPr lang="en-US" sz="2600" i="1" dirty="0" smtClean="0"/>
              <a:t>Much more on approaches to assistance</a:t>
            </a:r>
            <a:r>
              <a:rPr lang="en-US" sz="2600" i="1" baseline="0" dirty="0" smtClean="0"/>
              <a:t> and </a:t>
            </a:r>
            <a:r>
              <a:rPr lang="en-US" sz="2600" i="1" dirty="0" smtClean="0"/>
              <a:t>changing/deepening assistance in </a:t>
            </a:r>
          </a:p>
          <a:p>
            <a:pPr marL="169863" lvl="2" indent="0" algn="l">
              <a:buNone/>
            </a:pPr>
            <a:r>
              <a:rPr lang="en-US" sz="2600" i="1" dirty="0" smtClean="0"/>
              <a:t>Progressive Engagement for</a:t>
            </a:r>
            <a:r>
              <a:rPr lang="en-US" sz="2600" i="1" baseline="0" dirty="0" smtClean="0"/>
              <a:t> Programs and system</a:t>
            </a:r>
            <a:endParaRPr lang="en-US" sz="2600" i="1" dirty="0"/>
          </a:p>
        </p:txBody>
      </p:sp>
      <p:sp>
        <p:nvSpPr>
          <p:cNvPr id="4" name="Slide Number Placeholder 3"/>
          <p:cNvSpPr>
            <a:spLocks noGrp="1"/>
          </p:cNvSpPr>
          <p:nvPr>
            <p:ph type="sldNum" sz="quarter" idx="10"/>
          </p:nvPr>
        </p:nvSpPr>
        <p:spPr/>
        <p:txBody>
          <a:bodyPr/>
          <a:lstStyle/>
          <a:p>
            <a:fld id="{03A782B8-8B69-47A3-A79B-2F2C44D49C6B}" type="slidenum">
              <a:rPr lang="en-US" smtClean="0"/>
              <a:t>25</a:t>
            </a:fld>
            <a:endParaRPr lang="en-US"/>
          </a:p>
        </p:txBody>
      </p:sp>
    </p:spTree>
    <p:extLst>
      <p:ext uri="{BB962C8B-B14F-4D97-AF65-F5344CB8AC3E}">
        <p14:creationId xmlns:p14="http://schemas.microsoft.com/office/powerpoint/2010/main" val="3819703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28</a:t>
            </a:fld>
            <a:endParaRPr lang="en-US"/>
          </a:p>
        </p:txBody>
      </p:sp>
    </p:spTree>
    <p:extLst>
      <p:ext uri="{BB962C8B-B14F-4D97-AF65-F5344CB8AC3E}">
        <p14:creationId xmlns:p14="http://schemas.microsoft.com/office/powerpoint/2010/main" val="132763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325" lvl="2" indent="0">
              <a:buFont typeface="+mj-lt"/>
              <a:buNone/>
            </a:pPr>
            <a:r>
              <a:rPr lang="en-US" sz="2800" dirty="0" smtClean="0"/>
              <a:t>This presentation will cover</a:t>
            </a:r>
          </a:p>
          <a:p>
            <a:pPr marL="60325" lvl="2" indent="0">
              <a:buFont typeface="+mj-lt"/>
              <a:buNone/>
            </a:pPr>
            <a:r>
              <a:rPr lang="en-US" sz="2800" dirty="0" smtClean="0"/>
              <a:t>What Rapid Rehousing is</a:t>
            </a:r>
          </a:p>
          <a:p>
            <a:pPr marL="60325" lvl="2" indent="0">
              <a:buFont typeface="+mj-lt"/>
              <a:buNone/>
            </a:pPr>
            <a:r>
              <a:rPr lang="en-US" sz="2800" dirty="0" smtClean="0"/>
              <a:t>The three core components of all Rapid Rehousing programs</a:t>
            </a:r>
            <a:r>
              <a:rPr lang="en-US" sz="2800" baseline="0" dirty="0" smtClean="0"/>
              <a:t> </a:t>
            </a:r>
            <a:r>
              <a:rPr lang="en-US" sz="2800" dirty="0" smtClean="0"/>
              <a:t>And What happens under each component</a:t>
            </a:r>
            <a:r>
              <a:rPr lang="en-US" sz="2800" baseline="0" dirty="0" smtClean="0"/>
              <a:t> and then will look at w</a:t>
            </a:r>
            <a:r>
              <a:rPr lang="en-US" sz="2800" dirty="0" smtClean="0"/>
              <a:t>hat to consider when considering closing a case</a:t>
            </a:r>
          </a:p>
          <a:p>
            <a:pPr marL="60325" lvl="2" indent="0">
              <a:buFont typeface="+mj-lt"/>
              <a:buNone/>
            </a:pPr>
            <a:endParaRPr lang="en-US" sz="2800" dirty="0" smtClean="0"/>
          </a:p>
          <a:p>
            <a:pPr marL="60325" lvl="2" indent="0">
              <a:buFont typeface="+mj-lt"/>
              <a:buNone/>
            </a:pPr>
            <a:r>
              <a:rPr lang="en-US" sz="2800" dirty="0" smtClean="0"/>
              <a:t>Two other modules</a:t>
            </a:r>
            <a:r>
              <a:rPr lang="en-US" sz="2800" baseline="0" dirty="0" smtClean="0"/>
              <a:t> of this training series cover related topics including one focused specifically on engaging landlords and one on using a progressive engagement model to determine assistance.  If you are not familiar with the basics of rapid rehousing you should watch this one first.</a:t>
            </a:r>
            <a:endParaRPr lang="en-US" sz="2800" dirty="0" smtClean="0"/>
          </a:p>
          <a:p>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3</a:t>
            </a:fld>
            <a:endParaRPr lang="en-US"/>
          </a:p>
        </p:txBody>
      </p:sp>
    </p:spTree>
    <p:extLst>
      <p:ext uri="{BB962C8B-B14F-4D97-AF65-F5344CB8AC3E}">
        <p14:creationId xmlns:p14="http://schemas.microsoft.com/office/powerpoint/2010/main" val="186358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96875" lvl="2" indent="-396875"/>
            <a:r>
              <a:rPr lang="en-US" sz="3200" dirty="0" smtClean="0"/>
              <a:t>Let’s start by defining Rapid Rehousing</a:t>
            </a:r>
          </a:p>
          <a:p>
            <a:pPr marL="396875" lvl="2" indent="-396875"/>
            <a:r>
              <a:rPr lang="en-US" sz="3200" dirty="0" smtClean="0"/>
              <a:t>Rapid Rehousing</a:t>
            </a:r>
            <a:r>
              <a:rPr lang="en-US" sz="3200" baseline="0" dirty="0" smtClean="0"/>
              <a:t> is a program or </a:t>
            </a:r>
            <a:r>
              <a:rPr lang="en-US" sz="3200" dirty="0" smtClean="0"/>
              <a:t>Intervention to help  households experiencing</a:t>
            </a:r>
            <a:r>
              <a:rPr lang="en-US" sz="3200" baseline="0" dirty="0" smtClean="0"/>
              <a:t> homeless end their homeless episode </a:t>
            </a:r>
            <a:r>
              <a:rPr lang="en-US" sz="3200" dirty="0" smtClean="0"/>
              <a:t>quickly and gain permanent housing</a:t>
            </a:r>
          </a:p>
          <a:p>
            <a:pPr marL="396875" lvl="2" indent="-396875"/>
            <a:r>
              <a:rPr lang="en-US" sz="3200" dirty="0" smtClean="0"/>
              <a:t>Households in Rapid Rehousing general</a:t>
            </a:r>
            <a:r>
              <a:rPr lang="en-US" sz="3200" baseline="0" dirty="0" smtClean="0"/>
              <a:t> move into community housing in the market place and are </a:t>
            </a:r>
            <a:r>
              <a:rPr lang="en-US" sz="3200" dirty="0" smtClean="0"/>
              <a:t>expected to take over rent at end of the program, though sometimes rapid rehousing is </a:t>
            </a:r>
            <a:r>
              <a:rPr lang="en-US" sz="3200" dirty="0" err="1" smtClean="0"/>
              <a:t>ised</a:t>
            </a:r>
            <a:r>
              <a:rPr lang="en-US" sz="3200" dirty="0" smtClean="0"/>
              <a:t> as a bridge</a:t>
            </a:r>
            <a:r>
              <a:rPr lang="en-US" sz="3200" baseline="0" dirty="0" smtClean="0"/>
              <a:t> to another longer subsidy or program if its not available from the start, or if this becomes necessary later.</a:t>
            </a:r>
            <a:endParaRPr lang="en-US" sz="3200" dirty="0" smtClean="0"/>
          </a:p>
          <a:p>
            <a:pPr marL="396875" lvl="2" indent="-396875"/>
            <a:endParaRPr lang="en-US" sz="3200" dirty="0" smtClean="0"/>
          </a:p>
          <a:p>
            <a:pPr marL="396875" lvl="2" indent="-396875"/>
            <a:r>
              <a:rPr lang="en-US" sz="3200" dirty="0" smtClean="0"/>
              <a:t>While</a:t>
            </a:r>
            <a:r>
              <a:rPr lang="en-US" sz="3200" baseline="0" dirty="0" smtClean="0"/>
              <a:t> Rapid </a:t>
            </a:r>
            <a:r>
              <a:rPr lang="en-US" sz="3200" dirty="0" smtClean="0"/>
              <a:t>Rehousing gets households out of homelessness, it</a:t>
            </a:r>
            <a:r>
              <a:rPr lang="en-US" sz="3200" baseline="0" dirty="0" smtClean="0"/>
              <a:t> </a:t>
            </a:r>
            <a:r>
              <a:rPr lang="en-US" sz="3200" dirty="0" smtClean="0"/>
              <a:t>does not solve poverty or necessarily mean that the housing people secure will be affordable in the sense</a:t>
            </a:r>
            <a:r>
              <a:rPr lang="en-US" sz="3200" baseline="0" dirty="0" smtClean="0"/>
              <a:t> that they may pay more than 30 % of their income. In fact, most low-income households pay upwards of 50-60% of their income for housing and yet most stay housed.  </a:t>
            </a:r>
            <a:endParaRPr lang="en-US" sz="3200" dirty="0" smtClean="0"/>
          </a:p>
          <a:p>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4</a:t>
            </a:fld>
            <a:endParaRPr lang="en-US"/>
          </a:p>
        </p:txBody>
      </p:sp>
    </p:spTree>
    <p:extLst>
      <p:ext uri="{BB962C8B-B14F-4D97-AF65-F5344CB8AC3E}">
        <p14:creationId xmlns:p14="http://schemas.microsoft.com/office/powerpoint/2010/main" val="3779447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Rapid Rehousing is a Housing First program model</a:t>
            </a:r>
          </a:p>
          <a:p>
            <a:pPr marL="282575" lvl="2" indent="-282575"/>
            <a:r>
              <a:rPr lang="en-US" dirty="0" smtClean="0"/>
              <a:t>This means it should have low barriers</a:t>
            </a:r>
            <a:r>
              <a:rPr lang="en-US" baseline="0" dirty="0" smtClean="0"/>
              <a:t> to entry and not be </a:t>
            </a:r>
            <a:r>
              <a:rPr lang="en-US" dirty="0" smtClean="0"/>
              <a:t>screening</a:t>
            </a:r>
            <a:r>
              <a:rPr lang="en-US" baseline="0" dirty="0" smtClean="0"/>
              <a:t> people out because they have housing barriers such as no income, criminal histories, bad credit etc.</a:t>
            </a:r>
            <a:r>
              <a:rPr lang="en-US" dirty="0" smtClean="0"/>
              <a:t>; A Rapid Rehousing program is there precisely to help people who would otherwise struggle to get rehoused–  they are going to have rehousing barriers and</a:t>
            </a:r>
            <a:r>
              <a:rPr lang="en-US" baseline="0" dirty="0" smtClean="0"/>
              <a:t> halts what the program is design to address. People don’t have to “earn” their way into rapid rehousing by achieving other milestones</a:t>
            </a:r>
            <a:endParaRPr lang="en-US" dirty="0" smtClean="0"/>
          </a:p>
          <a:p>
            <a:pPr marL="282575" lvl="2" indent="-282575"/>
            <a:r>
              <a:rPr lang="en-US" dirty="0" smtClean="0"/>
              <a:t>Focus of the program is on what is needed to gain and sustain housing</a:t>
            </a:r>
          </a:p>
          <a:p>
            <a:pPr marL="282575" marR="0" lvl="2" indent="-282575" algn="l" defTabSz="914400" rtl="0" eaLnBrk="1" fontAlgn="auto" latinLnBrk="0" hangingPunct="1">
              <a:lnSpc>
                <a:spcPct val="100000"/>
              </a:lnSpc>
              <a:spcBef>
                <a:spcPts val="0"/>
              </a:spcBef>
              <a:spcAft>
                <a:spcPts val="0"/>
              </a:spcAft>
              <a:buClrTx/>
              <a:buSzTx/>
              <a:buFontTx/>
              <a:buNone/>
              <a:tabLst/>
              <a:defRPr/>
            </a:pPr>
            <a:r>
              <a:rPr lang="en-US" dirty="0" smtClean="0"/>
              <a:t>Also in Rapid Rehousing, there must be</a:t>
            </a:r>
            <a:r>
              <a:rPr lang="en-US" baseline="0" dirty="0" smtClean="0"/>
              <a:t> participant </a:t>
            </a:r>
            <a:r>
              <a:rPr lang="en-US" dirty="0" smtClean="0"/>
              <a:t>choice in where to live. that choice may be bounded by what’s available, but there is no</a:t>
            </a:r>
            <a:r>
              <a:rPr lang="en-US" baseline="0" dirty="0" smtClean="0"/>
              <a:t> requirement that a participant live in any particular place or unit</a:t>
            </a:r>
          </a:p>
          <a:p>
            <a:pPr marL="282575" marR="0" lvl="2" indent="-282575" algn="l" defTabSz="914400" rtl="0" eaLnBrk="1" fontAlgn="auto" latinLnBrk="0" hangingPunct="1">
              <a:lnSpc>
                <a:spcPct val="100000"/>
              </a:lnSpc>
              <a:spcBef>
                <a:spcPts val="0"/>
              </a:spcBef>
              <a:spcAft>
                <a:spcPts val="0"/>
              </a:spcAft>
              <a:buClrTx/>
              <a:buSzTx/>
              <a:buFontTx/>
              <a:buNone/>
              <a:tabLst/>
              <a:defRPr/>
            </a:pPr>
            <a:r>
              <a:rPr lang="en-US" dirty="0" smtClean="0"/>
              <a:t>Finally services are individualized and voluntary (other than in programs that require a monthly case management meeting – participant in the meeting may be</a:t>
            </a:r>
            <a:r>
              <a:rPr lang="en-US" baseline="0" dirty="0" smtClean="0"/>
              <a:t> required but no particular service package is</a:t>
            </a:r>
            <a:r>
              <a:rPr lang="en-US" dirty="0" smtClean="0"/>
              <a:t>)</a:t>
            </a:r>
          </a:p>
          <a:p>
            <a:pPr marL="282575" marR="0" lvl="2" indent="-282575" algn="l" defTabSz="914400" rtl="0" eaLnBrk="1" fontAlgn="auto" latinLnBrk="0" hangingPunct="1">
              <a:lnSpc>
                <a:spcPct val="100000"/>
              </a:lnSpc>
              <a:spcBef>
                <a:spcPts val="0"/>
              </a:spcBef>
              <a:spcAft>
                <a:spcPts val="0"/>
              </a:spcAft>
              <a:buClrTx/>
              <a:buSzTx/>
              <a:buFontTx/>
              <a:buNone/>
              <a:tabLst/>
              <a:defRPr/>
            </a:pPr>
            <a:endParaRPr lang="en-US" dirty="0" smtClean="0"/>
          </a:p>
          <a:p>
            <a:pPr marL="282575" marR="0" lvl="2" indent="-282575" algn="l" defTabSz="914400" rtl="0" eaLnBrk="1" fontAlgn="auto" latinLnBrk="0" hangingPunct="1">
              <a:lnSpc>
                <a:spcPct val="100000"/>
              </a:lnSpc>
              <a:spcBef>
                <a:spcPts val="0"/>
              </a:spcBef>
              <a:spcAft>
                <a:spcPts val="0"/>
              </a:spcAft>
              <a:buClrTx/>
              <a:buSzTx/>
              <a:buFontTx/>
              <a:buNone/>
              <a:tabLst/>
              <a:defRPr/>
            </a:pPr>
            <a:r>
              <a:rPr lang="en-US" dirty="0" smtClean="0"/>
              <a:t>For more information on Housing First principles</a:t>
            </a:r>
            <a:r>
              <a:rPr lang="en-US" baseline="0" dirty="0" smtClean="0"/>
              <a:t> and how they apply in different program models, please see the introduction to Housing First.</a:t>
            </a:r>
            <a:endParaRPr lang="en-US" dirty="0" smtClean="0"/>
          </a:p>
        </p:txBody>
      </p:sp>
      <p:sp>
        <p:nvSpPr>
          <p:cNvPr id="4" name="Slide Number Placeholder 3"/>
          <p:cNvSpPr>
            <a:spLocks noGrp="1"/>
          </p:cNvSpPr>
          <p:nvPr>
            <p:ph type="sldNum" sz="quarter" idx="10"/>
          </p:nvPr>
        </p:nvSpPr>
        <p:spPr/>
        <p:txBody>
          <a:bodyPr/>
          <a:lstStyle/>
          <a:p>
            <a:fld id="{03A782B8-8B69-47A3-A79B-2F2C44D49C6B}" type="slidenum">
              <a:rPr lang="en-US" smtClean="0"/>
              <a:t>5</a:t>
            </a:fld>
            <a:endParaRPr lang="en-US"/>
          </a:p>
        </p:txBody>
      </p:sp>
    </p:spTree>
    <p:extLst>
      <p:ext uri="{BB962C8B-B14F-4D97-AF65-F5344CB8AC3E}">
        <p14:creationId xmlns:p14="http://schemas.microsoft.com/office/powerpoint/2010/main" val="290811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years ago several federal agencies came together with the National Alliance to End Homelessness and identified </a:t>
            </a:r>
            <a:r>
              <a:rPr lang="en-US" dirty="0" smtClean="0"/>
              <a:t>three</a:t>
            </a:r>
            <a:r>
              <a:rPr lang="en-US" baseline="0" dirty="0" smtClean="0"/>
              <a:t> core components that define any Rapid Rehousing program.</a:t>
            </a:r>
          </a:p>
          <a:p>
            <a:r>
              <a:rPr lang="en-US" baseline="0" dirty="0" smtClean="0"/>
              <a:t>The first of these is Housing location nd identification – This can be captured by the term “PAY” </a:t>
            </a:r>
          </a:p>
          <a:p>
            <a:r>
              <a:rPr lang="en-US" baseline="0" dirty="0" smtClean="0"/>
              <a:t>The second is that there is some form of financial assistance available to help a household get into the housing and may provide support for a period of time – in other words, PAY. And there is some case management and links to supportive services that help the transition to taking over the unit and being able to remain their after the program is over – or STAY</a:t>
            </a:r>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6</a:t>
            </a:fld>
            <a:endParaRPr lang="en-US"/>
          </a:p>
        </p:txBody>
      </p:sp>
    </p:spTree>
    <p:extLst>
      <p:ext uri="{BB962C8B-B14F-4D97-AF65-F5344CB8AC3E}">
        <p14:creationId xmlns:p14="http://schemas.microsoft.com/office/powerpoint/2010/main" val="2670502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Not every person will necessarily need all three components but to be a Rapid Rehousing program the program must be able to provide all three, directly or in collaboration.   Some programs have one agency doing all three pieces, while in some cases on partner may do the housing</a:t>
            </a:r>
            <a:r>
              <a:rPr lang="en-US" baseline="0" dirty="0" smtClean="0"/>
              <a:t> location work and another agency may provide case management services. Responsibility for the payments may be done by an agency that also provides services or handled by a different partner</a:t>
            </a:r>
            <a:endParaRPr lang="en-US" dirty="0" smtClean="0"/>
          </a:p>
          <a:p>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7</a:t>
            </a:fld>
            <a:endParaRPr lang="en-US"/>
          </a:p>
        </p:txBody>
      </p:sp>
    </p:spTree>
    <p:extLst>
      <p:ext uri="{BB962C8B-B14F-4D97-AF65-F5344CB8AC3E}">
        <p14:creationId xmlns:p14="http://schemas.microsoft.com/office/powerpoint/2010/main" val="1700882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deeper  look at each of the three</a:t>
            </a:r>
            <a:r>
              <a:rPr lang="en-US" baseline="0" dirty="0" smtClean="0"/>
              <a:t> components</a:t>
            </a:r>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8</a:t>
            </a:fld>
            <a:endParaRPr lang="en-US"/>
          </a:p>
        </p:txBody>
      </p:sp>
    </p:spTree>
    <p:extLst>
      <p:ext uri="{BB962C8B-B14F-4D97-AF65-F5344CB8AC3E}">
        <p14:creationId xmlns:p14="http://schemas.microsoft.com/office/powerpoint/2010/main" val="3130047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The first Find – is focused on housing location and identification.</a:t>
            </a:r>
            <a:r>
              <a:rPr lang="en-US" sz="1200" kern="1200" baseline="0" dirty="0" smtClean="0">
                <a:solidFill>
                  <a:schemeClr val="tx1"/>
                </a:solidFill>
                <a:effectLst/>
                <a:latin typeface="+mn-lt"/>
                <a:ea typeface="+mn-ea"/>
                <a:cs typeface="+mn-cs"/>
              </a:rPr>
              <a:t>  The point of rapid rehousing is to be rapid – that is, to get people out of homelessness as quickly as possible. In a tight housing market that is hard but that’s the point of the program – to shorten that time it takes people to get back into housing</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 Participant </a:t>
            </a:r>
            <a:r>
              <a:rPr lang="en-US" sz="1200" i="1" kern="1200" dirty="0" smtClean="0">
                <a:solidFill>
                  <a:schemeClr val="tx1"/>
                </a:solidFill>
                <a:effectLst/>
                <a:latin typeface="+mn-lt"/>
                <a:ea typeface="+mn-ea"/>
                <a:cs typeface="+mn-cs"/>
              </a:rPr>
              <a:t>may</a:t>
            </a:r>
            <a:r>
              <a:rPr lang="en-US" sz="1200" kern="1200" dirty="0" smtClean="0">
                <a:solidFill>
                  <a:schemeClr val="tx1"/>
                </a:solidFill>
                <a:effectLst/>
                <a:latin typeface="+mn-lt"/>
                <a:ea typeface="+mn-ea"/>
                <a:cs typeface="+mn-cs"/>
              </a:rPr>
              <a:t> find unit on their own but shouldn’t have to – program needs to help, that’s why you are there</a:t>
            </a:r>
          </a:p>
          <a:p>
            <a:endParaRPr lang="en-US" dirty="0"/>
          </a:p>
        </p:txBody>
      </p:sp>
      <p:sp>
        <p:nvSpPr>
          <p:cNvPr id="4" name="Slide Number Placeholder 3"/>
          <p:cNvSpPr>
            <a:spLocks noGrp="1"/>
          </p:cNvSpPr>
          <p:nvPr>
            <p:ph type="sldNum" sz="quarter" idx="10"/>
          </p:nvPr>
        </p:nvSpPr>
        <p:spPr/>
        <p:txBody>
          <a:bodyPr/>
          <a:lstStyle/>
          <a:p>
            <a:fld id="{03A782B8-8B69-47A3-A79B-2F2C44D49C6B}" type="slidenum">
              <a:rPr lang="en-US" smtClean="0"/>
              <a:t>9</a:t>
            </a:fld>
            <a:endParaRPr lang="en-US"/>
          </a:p>
        </p:txBody>
      </p:sp>
    </p:spTree>
    <p:extLst>
      <p:ext uri="{BB962C8B-B14F-4D97-AF65-F5344CB8AC3E}">
        <p14:creationId xmlns:p14="http://schemas.microsoft.com/office/powerpoint/2010/main" val="3511759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B Mast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38C5873-FEBB-4A09-8E57-E896C1419B69}" type="datetime1">
              <a:rPr lang="en-US" smtClean="0">
                <a:solidFill>
                  <a:prstClr val="white"/>
                </a:solidFill>
              </a:rPr>
              <a:pPr/>
              <a:t>9/28/2020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srgbClr val="14425D">
                  <a:tint val="75000"/>
                </a:srgbClr>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53136F8-1A66-42C7-9DB7-94A47FB7F78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564599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93B35F-1379-47DE-81E9-067009DBE6A3}" type="datetime1">
              <a:rPr lang="en-US" smtClean="0">
                <a:solidFill>
                  <a:prstClr val="white"/>
                </a:solidFill>
              </a:rPr>
              <a:pPr/>
              <a:t>9/28/2020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srgbClr val="14425D">
                  <a:tint val="75000"/>
                </a:srgbClr>
              </a:solidFill>
            </a:endParaRPr>
          </a:p>
        </p:txBody>
      </p:sp>
      <p:sp>
        <p:nvSpPr>
          <p:cNvPr id="6" name="Slide Number Placeholder 5"/>
          <p:cNvSpPr>
            <a:spLocks noGrp="1"/>
          </p:cNvSpPr>
          <p:nvPr>
            <p:ph type="sldNum" sz="quarter" idx="12"/>
          </p:nvPr>
        </p:nvSpPr>
        <p:spPr/>
        <p:txBody>
          <a:bodyPr/>
          <a:lstStyle/>
          <a:p>
            <a:fld id="{253136F8-1A66-42C7-9DB7-94A47FB7F78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5D289D-10C7-47DA-AB78-E98ECC3C2CC6}" type="datetime1">
              <a:rPr lang="en-US" smtClean="0">
                <a:solidFill>
                  <a:prstClr val="white"/>
                </a:solidFill>
              </a:rPr>
              <a:pPr/>
              <a:t>9/28/2020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srgbClr val="14425D">
                  <a:tint val="75000"/>
                </a:srgbClr>
              </a:solidFill>
            </a:endParaRPr>
          </a:p>
        </p:txBody>
      </p:sp>
      <p:sp>
        <p:nvSpPr>
          <p:cNvPr id="6" name="Slide Number Placeholder 5"/>
          <p:cNvSpPr>
            <a:spLocks noGrp="1"/>
          </p:cNvSpPr>
          <p:nvPr>
            <p:ph type="sldNum" sz="quarter" idx="12"/>
          </p:nvPr>
        </p:nvSpPr>
        <p:spPr/>
        <p:txBody>
          <a:bodyPr/>
          <a:lstStyle/>
          <a:p>
            <a:fld id="{253136F8-1A66-42C7-9DB7-94A47FB7F78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894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0">
                <a:solidFill>
                  <a:srgbClr val="06196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baseline="0"/>
            </a:lvl1pPr>
            <a:lvl2pPr>
              <a:defRPr sz="2400" baseline="0"/>
            </a:lvl2pPr>
            <a:lvl3pPr>
              <a:defRPr sz="2400"/>
            </a:lvl3pPr>
            <a:lvl4pPr>
              <a:defRPr sz="20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rgbClr val="C00000"/>
                </a:solidFill>
              </a:defRPr>
            </a:lvl1pPr>
          </a:lstStyle>
          <a:p>
            <a:fld id="{1EC2EA69-F14E-4B21-B678-55186EDE9221}" type="datetime1">
              <a:rPr lang="en-US" smtClean="0"/>
              <a:pPr/>
              <a:t>9/28/2020</a:t>
            </a:fld>
            <a:endParaRPr lang="en-US" dirty="0"/>
          </a:p>
        </p:txBody>
      </p:sp>
      <p:sp>
        <p:nvSpPr>
          <p:cNvPr id="5" name="Footer Placeholder 4"/>
          <p:cNvSpPr>
            <a:spLocks noGrp="1"/>
          </p:cNvSpPr>
          <p:nvPr>
            <p:ph type="ftr" sz="quarter" idx="11"/>
          </p:nvPr>
        </p:nvSpPr>
        <p:spPr/>
        <p:txBody>
          <a:bodyPr/>
          <a:lstStyle/>
          <a:p>
            <a:endParaRPr lang="en-US">
              <a:solidFill>
                <a:srgbClr val="14425D">
                  <a:tint val="75000"/>
                </a:srgbClr>
              </a:solidFill>
            </a:endParaRPr>
          </a:p>
        </p:txBody>
      </p:sp>
      <p:sp>
        <p:nvSpPr>
          <p:cNvPr id="6" name="Slide Number Placeholder 5"/>
          <p:cNvSpPr>
            <a:spLocks noGrp="1"/>
          </p:cNvSpPr>
          <p:nvPr>
            <p:ph type="sldNum" sz="quarter" idx="12"/>
          </p:nvPr>
        </p:nvSpPr>
        <p:spPr/>
        <p:txBody>
          <a:bodyPr/>
          <a:lstStyle>
            <a:lvl1pPr>
              <a:defRPr>
                <a:solidFill>
                  <a:srgbClr val="C00000"/>
                </a:solidFill>
              </a:defRPr>
            </a:lvl1pPr>
          </a:lstStyle>
          <a:p>
            <a:fld id="{253136F8-1A66-42C7-9DB7-94A47FB7F78C}" type="slidenum">
              <a:rPr lang="en-US" smtClean="0"/>
              <a:pPr/>
              <a:t>‹#›</a:t>
            </a:fld>
            <a:endParaRPr lang="en-US" dirty="0"/>
          </a:p>
        </p:txBody>
      </p:sp>
    </p:spTree>
    <p:extLst>
      <p:ext uri="{BB962C8B-B14F-4D97-AF65-F5344CB8AC3E}">
        <p14:creationId xmlns:p14="http://schemas.microsoft.com/office/powerpoint/2010/main" val="315193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5"/>
            <a:ext cx="7886700" cy="2852737"/>
          </a:xfrm>
        </p:spPr>
        <p:txBody>
          <a:bodyPr anchor="b"/>
          <a:lstStyle>
            <a:lvl1pPr>
              <a:defRPr sz="45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70"/>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06A522-00C1-4910-9FF7-2882A88DAEE9}" type="datetime1">
              <a:rPr lang="en-US" smtClean="0">
                <a:solidFill>
                  <a:prstClr val="white"/>
                </a:solidFill>
              </a:rPr>
              <a:pPr/>
              <a:t>9/28/2020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srgbClr val="14425D">
                  <a:tint val="75000"/>
                </a:srgbClr>
              </a:solidFill>
            </a:endParaRPr>
          </a:p>
        </p:txBody>
      </p:sp>
      <p:sp>
        <p:nvSpPr>
          <p:cNvPr id="6" name="Slide Number Placeholder 5"/>
          <p:cNvSpPr>
            <a:spLocks noGrp="1"/>
          </p:cNvSpPr>
          <p:nvPr>
            <p:ph type="sldNum" sz="quarter" idx="12"/>
          </p:nvPr>
        </p:nvSpPr>
        <p:spPr/>
        <p:txBody>
          <a:bodyPr/>
          <a:lstStyle/>
          <a:p>
            <a:fld id="{253136F8-1A66-42C7-9DB7-94A47FB7F78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77507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BF71E72C-FDFA-46C9-8B78-A37529441798}" type="datetime1">
              <a:rPr lang="en-US" smtClean="0">
                <a:solidFill>
                  <a:prstClr val="white"/>
                </a:solidFill>
              </a:rPr>
              <a:pPr/>
              <a:t>9/28/2020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srgbClr val="14425D">
                  <a:tint val="75000"/>
                </a:srgbClr>
              </a:solidFill>
            </a:endParaRP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53136F8-1A66-42C7-9DB7-94A47FB7F78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6613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0D9748-014F-4C52-A7A3-CF8095418D1F}" type="datetime1">
              <a:rPr lang="en-US" smtClean="0">
                <a:solidFill>
                  <a:prstClr val="white"/>
                </a:solidFill>
              </a:rPr>
              <a:pPr/>
              <a:t>9/28/2020</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a:solidFill>
                <a:srgbClr val="14425D">
                  <a:tint val="75000"/>
                </a:srgbClr>
              </a:solidFill>
            </a:endParaRPr>
          </a:p>
        </p:txBody>
      </p:sp>
      <p:sp>
        <p:nvSpPr>
          <p:cNvPr id="9" name="Slide Number Placeholder 8"/>
          <p:cNvSpPr>
            <a:spLocks noGrp="1"/>
          </p:cNvSpPr>
          <p:nvPr>
            <p:ph type="sldNum" sz="quarter" idx="12"/>
          </p:nvPr>
        </p:nvSpPr>
        <p:spPr/>
        <p:txBody>
          <a:bodyPr/>
          <a:lstStyle/>
          <a:p>
            <a:fld id="{253136F8-1A66-42C7-9DB7-94A47FB7F78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7136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216A98-77D3-422A-A2C0-1BA7AA90220F}" type="datetime1">
              <a:rPr lang="en-US" smtClean="0">
                <a:solidFill>
                  <a:prstClr val="white"/>
                </a:solidFill>
              </a:rPr>
              <a:pPr/>
              <a:t>9/28/2020</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srgbClr val="14425D">
                  <a:tint val="75000"/>
                </a:srgbClr>
              </a:solidFill>
            </a:endParaRPr>
          </a:p>
        </p:txBody>
      </p:sp>
      <p:sp>
        <p:nvSpPr>
          <p:cNvPr id="5" name="Slide Number Placeholder 4"/>
          <p:cNvSpPr>
            <a:spLocks noGrp="1"/>
          </p:cNvSpPr>
          <p:nvPr>
            <p:ph type="sldNum" sz="quarter" idx="12"/>
          </p:nvPr>
        </p:nvSpPr>
        <p:spPr/>
        <p:txBody>
          <a:bodyPr/>
          <a:lstStyle/>
          <a:p>
            <a:fld id="{253136F8-1A66-42C7-9DB7-94A47FB7F78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3513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65C74-5BB2-4DA1-9659-001554647DBF}" type="datetime1">
              <a:rPr lang="en-US" smtClean="0">
                <a:solidFill>
                  <a:prstClr val="white"/>
                </a:solidFill>
              </a:rPr>
              <a:pPr/>
              <a:t>9/28/2020</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srgbClr val="14425D">
                  <a:tint val="75000"/>
                </a:srgbClr>
              </a:solidFill>
            </a:endParaRPr>
          </a:p>
        </p:txBody>
      </p:sp>
      <p:sp>
        <p:nvSpPr>
          <p:cNvPr id="4" name="Slide Number Placeholder 3"/>
          <p:cNvSpPr>
            <a:spLocks noGrp="1"/>
          </p:cNvSpPr>
          <p:nvPr>
            <p:ph type="sldNum" sz="quarter" idx="12"/>
          </p:nvPr>
        </p:nvSpPr>
        <p:spPr/>
        <p:txBody>
          <a:bodyPr/>
          <a:lstStyle/>
          <a:p>
            <a:fld id="{253136F8-1A66-42C7-9DB7-94A47FB7F78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23620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0CE661-FE74-4501-A26D-77CAC229103D}" type="datetime1">
              <a:rPr lang="en-US" smtClean="0">
                <a:solidFill>
                  <a:prstClr val="white"/>
                </a:solidFill>
              </a:rPr>
              <a:pPr/>
              <a:t>9/28/2020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srgbClr val="14425D">
                  <a:tint val="75000"/>
                </a:srgbClr>
              </a:solidFill>
            </a:endParaRPr>
          </a:p>
        </p:txBody>
      </p:sp>
      <p:sp>
        <p:nvSpPr>
          <p:cNvPr id="7" name="Slide Number Placeholder 6"/>
          <p:cNvSpPr>
            <a:spLocks noGrp="1"/>
          </p:cNvSpPr>
          <p:nvPr>
            <p:ph type="sldNum" sz="quarter" idx="12"/>
          </p:nvPr>
        </p:nvSpPr>
        <p:spPr/>
        <p:txBody>
          <a:bodyPr/>
          <a:lstStyle/>
          <a:p>
            <a:fld id="{253136F8-1A66-42C7-9DB7-94A47FB7F78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4632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32"/>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0BF7DB-9974-4214-876B-59BCA0B2841D}" type="datetime1">
              <a:rPr lang="en-US" smtClean="0">
                <a:solidFill>
                  <a:prstClr val="white"/>
                </a:solidFill>
              </a:rPr>
              <a:pPr/>
              <a:t>9/28/2020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srgbClr val="14425D">
                  <a:tint val="75000"/>
                </a:srgbClr>
              </a:solidFill>
            </a:endParaRPr>
          </a:p>
        </p:txBody>
      </p:sp>
      <p:sp>
        <p:nvSpPr>
          <p:cNvPr id="7" name="Slide Number Placeholder 6"/>
          <p:cNvSpPr>
            <a:spLocks noGrp="1"/>
          </p:cNvSpPr>
          <p:nvPr>
            <p:ph type="sldNum" sz="quarter" idx="12"/>
          </p:nvPr>
        </p:nvSpPr>
        <p:spPr/>
        <p:txBody>
          <a:bodyPr/>
          <a:lstStyle/>
          <a:p>
            <a:fld id="{253136F8-1A66-42C7-9DB7-94A47FB7F78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0595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9000">
              <a:schemeClr val="accent1">
                <a:lumMod val="45000"/>
                <a:lumOff val="55000"/>
                <a:alpha val="7000"/>
              </a:schemeClr>
            </a:gs>
            <a:gs pos="99000">
              <a:srgbClr val="7030A0"/>
            </a:gs>
            <a:gs pos="94000">
              <a:schemeClr val="accent1">
                <a:lumMod val="45000"/>
                <a:lumOff val="55000"/>
                <a:alpha val="30000"/>
              </a:schemeClr>
            </a:gs>
            <a:gs pos="100000">
              <a:schemeClr val="accent2"/>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900">
                <a:solidFill>
                  <a:schemeClr val="bg1"/>
                </a:solidFill>
              </a:defRPr>
            </a:lvl1pPr>
          </a:lstStyle>
          <a:p>
            <a:fld id="{5708AFF7-CE1C-4559-94A6-52A9E255A492}" type="datetime1">
              <a:rPr lang="en-US" smtClean="0">
                <a:solidFill>
                  <a:prstClr val="white"/>
                </a:solidFill>
              </a:rPr>
              <a:pPr/>
              <a:t>9/28/2020</a:t>
            </a:fld>
            <a:endParaRPr lang="en-US" dirty="0">
              <a:solidFill>
                <a:prstClr val="white"/>
              </a:solidFill>
            </a:endParaRPr>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srgbClr val="14425D">
                  <a:tint val="75000"/>
                </a:srgbClr>
              </a:solidFill>
            </a:endParaRPr>
          </a:p>
        </p:txBody>
      </p:sp>
      <p:sp>
        <p:nvSpPr>
          <p:cNvPr id="6" name="Slide Number Placeholder 5"/>
          <p:cNvSpPr>
            <a:spLocks noGrp="1"/>
          </p:cNvSpPr>
          <p:nvPr>
            <p:ph type="sldNum" sz="quarter" idx="4"/>
          </p:nvPr>
        </p:nvSpPr>
        <p:spPr>
          <a:xfrm>
            <a:off x="6457950" y="6356357"/>
            <a:ext cx="2057400" cy="365125"/>
          </a:xfrm>
          <a:prstGeom prst="rect">
            <a:avLst/>
          </a:prstGeom>
        </p:spPr>
        <p:txBody>
          <a:bodyPr vert="horz" lIns="91440" tIns="45720" rIns="91440" bIns="45720" rtlCol="0" anchor="ctr"/>
          <a:lstStyle>
            <a:lvl1pPr algn="r">
              <a:defRPr sz="900">
                <a:solidFill>
                  <a:schemeClr val="bg1"/>
                </a:solidFill>
              </a:defRPr>
            </a:lvl1pPr>
          </a:lstStyle>
          <a:p>
            <a:fld id="{253136F8-1A66-42C7-9DB7-94A47FB7F78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28837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4000" kern="1200" baseline="0">
          <a:solidFill>
            <a:srgbClr val="10066C"/>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600" kern="1200" baseline="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3000" kern="1200" baseline="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baseline="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baseline="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kern="1200" baseline="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www.usich.gov/solutions/housing/rapid-re-housing/" TargetMode="External"/><Relationship Id="rId2" Type="http://schemas.openxmlformats.org/officeDocument/2006/relationships/hyperlink" Target="https://endhomelessness.org/resource/rapid-re-housing-toolkit/" TargetMode="External"/><Relationship Id="rId1" Type="http://schemas.openxmlformats.org/officeDocument/2006/relationships/slideLayout" Target="../slideLayouts/slideLayout2.xml"/><Relationship Id="rId4" Type="http://schemas.openxmlformats.org/officeDocument/2006/relationships/hyperlink" Target="https://buildingchanges.org/strategies/rapid-re-housin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tmp"/><Relationship Id="rId5" Type="http://schemas.openxmlformats.org/officeDocument/2006/relationships/image" Target="../media/image8.jp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44" y="142407"/>
            <a:ext cx="8786476" cy="6196705"/>
          </a:xfrm>
          <a:prstGeom prst="rect">
            <a:avLst/>
          </a:prstGeom>
        </p:spPr>
      </p:pic>
      <p:sp>
        <p:nvSpPr>
          <p:cNvPr id="5122" name="Rectangle 1"/>
          <p:cNvSpPr>
            <a:spLocks noGrp="1" noChangeArrowheads="1"/>
          </p:cNvSpPr>
          <p:nvPr>
            <p:ph type="ctrTitle"/>
          </p:nvPr>
        </p:nvSpPr>
        <p:spPr>
          <a:xfrm>
            <a:off x="995042" y="2748796"/>
            <a:ext cx="7772400" cy="2387600"/>
          </a:xfrm>
        </p:spPr>
        <p:txBody>
          <a:bodyPr/>
          <a:lstStyle/>
          <a:p>
            <a:pPr>
              <a:defRPr/>
            </a:pPr>
            <a:r>
              <a:rPr lang="en-US" sz="3600" b="1" dirty="0"/>
              <a:t/>
            </a:r>
            <a:br>
              <a:rPr lang="en-US" sz="3600" b="1" dirty="0"/>
            </a:br>
            <a:r>
              <a:rPr lang="en-US" sz="3600" b="1" dirty="0"/>
              <a:t/>
            </a:r>
            <a:br>
              <a:rPr lang="en-US" sz="3600" b="1" dirty="0"/>
            </a:br>
            <a:r>
              <a:rPr lang="en-US" sz="2400" dirty="0"/>
              <a:t/>
            </a:r>
            <a:br>
              <a:rPr lang="en-US" sz="2400" dirty="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a:t/>
            </a:r>
            <a:br>
              <a:rPr lang="en-US" sz="3600" dirty="0"/>
            </a:br>
            <a:r>
              <a:rPr lang="en-US" sz="3600" dirty="0"/>
              <a:t/>
            </a:r>
            <a:br>
              <a:rPr lang="en-US" sz="3600" dirty="0"/>
            </a:br>
            <a:r>
              <a:rPr lang="en-US" sz="4800" b="1" dirty="0" smtClean="0">
                <a:solidFill>
                  <a:schemeClr val="bg1"/>
                </a:solidFill>
              </a:rPr>
              <a:t>Introduction to </a:t>
            </a:r>
            <a:br>
              <a:rPr lang="en-US" sz="4800" b="1" dirty="0" smtClean="0">
                <a:solidFill>
                  <a:schemeClr val="bg1"/>
                </a:solidFill>
              </a:rPr>
            </a:br>
            <a:r>
              <a:rPr lang="en-US" sz="4800" b="1" dirty="0" smtClean="0">
                <a:solidFill>
                  <a:schemeClr val="bg1"/>
                </a:solidFill>
              </a:rPr>
              <a:t>Rapid Rehousing</a:t>
            </a:r>
            <a:r>
              <a:rPr lang="en-US" altLang="en-US" sz="2000" dirty="0">
                <a:solidFill>
                  <a:srgbClr val="D21145"/>
                </a:solidFill>
                <a:latin typeface="+mn-lt"/>
                <a:ea typeface="Times New Roman Bold" panose="02020803070505020304" pitchFamily="18" charset="0"/>
                <a:cs typeface="Times New Roman Bold" panose="02020803070505020304" pitchFamily="18" charset="0"/>
                <a:sym typeface="Times New Roman Bold" panose="02020803070505020304" pitchFamily="18" charset="0"/>
              </a:rPr>
              <a:t/>
            </a:r>
            <a:br>
              <a:rPr lang="en-US" altLang="en-US" sz="2000" dirty="0">
                <a:solidFill>
                  <a:srgbClr val="D21145"/>
                </a:solidFill>
                <a:latin typeface="+mn-lt"/>
                <a:ea typeface="Times New Roman Bold" panose="02020803070505020304" pitchFamily="18" charset="0"/>
                <a:cs typeface="Times New Roman Bold" panose="02020803070505020304" pitchFamily="18" charset="0"/>
                <a:sym typeface="Times New Roman Bold" panose="02020803070505020304" pitchFamily="18" charset="0"/>
              </a:rPr>
            </a:br>
            <a:endParaRPr lang="en-US" altLang="en-US" sz="2000" dirty="0">
              <a:solidFill>
                <a:schemeClr val="accent6">
                  <a:lumMod val="75000"/>
                </a:schemeClr>
              </a:solidFill>
              <a:latin typeface="+mn-lt"/>
            </a:endParaRPr>
          </a:p>
        </p:txBody>
      </p:sp>
      <p:sp>
        <p:nvSpPr>
          <p:cNvPr id="2" name="Subtitle 1"/>
          <p:cNvSpPr>
            <a:spLocks noGrp="1"/>
          </p:cNvSpPr>
          <p:nvPr>
            <p:ph type="subTitle" idx="1"/>
          </p:nvPr>
        </p:nvSpPr>
        <p:spPr>
          <a:xfrm>
            <a:off x="1577716" y="4825757"/>
            <a:ext cx="6858000" cy="1655762"/>
          </a:xfrm>
        </p:spPr>
        <p:txBody>
          <a:bodyPr>
            <a:normAutofit/>
          </a:bodyPr>
          <a:lstStyle/>
          <a:p>
            <a:r>
              <a:rPr lang="en-US" altLang="en-US" dirty="0">
                <a:solidFill>
                  <a:schemeClr val="bg1"/>
                </a:solidFill>
                <a:ea typeface="Times New Roman Bold" panose="02020803070505020304" pitchFamily="18" charset="0"/>
                <a:cs typeface="Times New Roman Bold" panose="02020803070505020304" pitchFamily="18" charset="0"/>
                <a:sym typeface="Times New Roman Bold" panose="02020803070505020304" pitchFamily="18" charset="0"/>
              </a:rPr>
              <a:t>Presenter: Katharine Gale</a:t>
            </a:r>
            <a:br>
              <a:rPr lang="en-US" altLang="en-US" dirty="0">
                <a:solidFill>
                  <a:schemeClr val="bg1"/>
                </a:solidFill>
                <a:ea typeface="Times New Roman Bold" panose="02020803070505020304" pitchFamily="18" charset="0"/>
                <a:cs typeface="Times New Roman Bold" panose="02020803070505020304" pitchFamily="18" charset="0"/>
                <a:sym typeface="Times New Roman Bold" panose="02020803070505020304" pitchFamily="18" charset="0"/>
              </a:rPr>
            </a:br>
            <a:r>
              <a:rPr lang="en-US" altLang="en-US" dirty="0">
                <a:solidFill>
                  <a:schemeClr val="bg1"/>
                </a:solidFill>
                <a:ea typeface="Times New Roman Bold" panose="02020803070505020304" pitchFamily="18" charset="0"/>
                <a:cs typeface="Times New Roman Bold" panose="02020803070505020304" pitchFamily="18" charset="0"/>
                <a:sym typeface="Times New Roman Bold" panose="02020803070505020304" pitchFamily="18" charset="0"/>
              </a:rPr>
              <a:t>Katharine Gale Consulting and </a:t>
            </a:r>
            <a:r>
              <a:rPr lang="en-US" altLang="en-US" i="1" dirty="0">
                <a:solidFill>
                  <a:schemeClr val="bg1"/>
                </a:solidFill>
                <a:ea typeface="Times New Roman Bold" panose="02020803070505020304" pitchFamily="18" charset="0"/>
                <a:cs typeface="Times New Roman Bold" panose="02020803070505020304" pitchFamily="18" charset="0"/>
                <a:sym typeface="Times New Roman Bold" panose="02020803070505020304" pitchFamily="18" charset="0"/>
              </a:rPr>
              <a:t>Focus Strategies</a:t>
            </a:r>
            <a:endParaRPr lang="en-US" dirty="0">
              <a:solidFill>
                <a:schemeClr val="bg1"/>
              </a:solidFill>
            </a:endParaRPr>
          </a:p>
        </p:txBody>
      </p:sp>
    </p:spTree>
    <p:extLst>
      <p:ext uri="{BB962C8B-B14F-4D97-AF65-F5344CB8AC3E}">
        <p14:creationId xmlns:p14="http://schemas.microsoft.com/office/powerpoint/2010/main" val="283509867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44851"/>
            <a:ext cx="7886700" cy="1325563"/>
          </a:xfrm>
        </p:spPr>
        <p:txBody>
          <a:bodyPr/>
          <a:lstStyle/>
          <a:p>
            <a:r>
              <a:rPr lang="en-US" dirty="0" smtClean="0"/>
              <a:t>FIND – Where to Start</a:t>
            </a:r>
            <a:endParaRPr lang="en-US" dirty="0"/>
          </a:p>
        </p:txBody>
      </p:sp>
      <p:sp>
        <p:nvSpPr>
          <p:cNvPr id="3" name="Content Placeholder 2"/>
          <p:cNvSpPr>
            <a:spLocks noGrp="1"/>
          </p:cNvSpPr>
          <p:nvPr>
            <p:ph idx="1"/>
          </p:nvPr>
        </p:nvSpPr>
        <p:spPr>
          <a:xfrm>
            <a:off x="628650" y="1496483"/>
            <a:ext cx="7886700" cy="4351338"/>
          </a:xfrm>
        </p:spPr>
        <p:txBody>
          <a:bodyPr>
            <a:normAutofit/>
          </a:bodyPr>
          <a:lstStyle/>
          <a:p>
            <a:pPr lvl="1" indent="-514350"/>
            <a:endParaRPr lang="en-US" dirty="0" smtClean="0"/>
          </a:p>
          <a:p>
            <a:pPr marL="0" lvl="1" indent="0">
              <a:buNone/>
            </a:pPr>
            <a:r>
              <a:rPr lang="en-US" dirty="0" smtClean="0"/>
              <a:t>Understand “Tenant Screening Barriers” and strengths</a:t>
            </a:r>
          </a:p>
          <a:p>
            <a:pPr marL="0" lvl="1" indent="0">
              <a:buNone/>
            </a:pPr>
            <a:r>
              <a:rPr lang="en-US" dirty="0" smtClean="0"/>
              <a:t> What </a:t>
            </a:r>
            <a:r>
              <a:rPr lang="en-US" dirty="0"/>
              <a:t>a landlord could </a:t>
            </a:r>
            <a:r>
              <a:rPr lang="en-US" dirty="0" smtClean="0"/>
              <a:t>want to know and learn </a:t>
            </a:r>
          </a:p>
          <a:p>
            <a:pPr marL="1196975" lvl="1" indent="-457200">
              <a:buFont typeface="+mj-lt"/>
              <a:buAutoNum type="arabicPeriod"/>
            </a:pPr>
            <a:r>
              <a:rPr lang="en-US" sz="2200" dirty="0" smtClean="0"/>
              <a:t>Income</a:t>
            </a:r>
            <a:endParaRPr lang="en-US" sz="2200" dirty="0"/>
          </a:p>
          <a:p>
            <a:pPr marL="1196975" lvl="1" indent="-457200">
              <a:buFont typeface="+mj-lt"/>
              <a:buAutoNum type="arabicPeriod"/>
            </a:pPr>
            <a:r>
              <a:rPr lang="en-US" sz="2200" dirty="0" smtClean="0"/>
              <a:t>Credit</a:t>
            </a:r>
            <a:endParaRPr lang="en-US" sz="2200" dirty="0"/>
          </a:p>
          <a:p>
            <a:pPr marL="1196975" lvl="1" indent="-457200">
              <a:buFont typeface="+mj-lt"/>
              <a:buAutoNum type="arabicPeriod"/>
            </a:pPr>
            <a:r>
              <a:rPr lang="en-US" sz="2200" dirty="0" smtClean="0"/>
              <a:t>Housing history</a:t>
            </a:r>
          </a:p>
          <a:p>
            <a:pPr marL="1196975" lvl="1" indent="-457200">
              <a:buFont typeface="+mj-lt"/>
              <a:buAutoNum type="arabicPeriod"/>
            </a:pPr>
            <a:r>
              <a:rPr lang="en-US" sz="2200" dirty="0" smtClean="0"/>
              <a:t>Criminal history</a:t>
            </a:r>
            <a:endParaRPr lang="en-US" sz="2200" dirty="0"/>
          </a:p>
          <a:p>
            <a:pPr marL="0" lvl="2" indent="0">
              <a:buNone/>
            </a:pPr>
            <a:endParaRPr lang="en-US" dirty="0" smtClean="0"/>
          </a:p>
          <a:p>
            <a:pPr marL="0" lvl="2" indent="0">
              <a:buNone/>
            </a:pPr>
            <a:r>
              <a:rPr lang="en-US" dirty="0" smtClean="0"/>
              <a:t>Know </a:t>
            </a:r>
            <a:r>
              <a:rPr lang="en-US" dirty="0"/>
              <a:t>as much as you can to help the </a:t>
            </a:r>
            <a:r>
              <a:rPr lang="en-US" dirty="0" smtClean="0"/>
              <a:t>participant; program is intended to offer things that help overcome these barriers</a:t>
            </a:r>
          </a:p>
        </p:txBody>
      </p:sp>
      <p:sp>
        <p:nvSpPr>
          <p:cNvPr id="4" name="Slide Number Placeholder 3"/>
          <p:cNvSpPr>
            <a:spLocks noGrp="1"/>
          </p:cNvSpPr>
          <p:nvPr>
            <p:ph type="sldNum" sz="quarter" idx="12"/>
          </p:nvPr>
        </p:nvSpPr>
        <p:spPr/>
        <p:txBody>
          <a:bodyPr/>
          <a:lstStyle/>
          <a:p>
            <a:fld id="{253136F8-1A66-42C7-9DB7-94A47FB7F78C}" type="slidenum">
              <a:rPr lang="en-US" smtClean="0"/>
              <a:pPr/>
              <a:t>10</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614" y="218518"/>
            <a:ext cx="1920340" cy="1277965"/>
          </a:xfrm>
          <a:prstGeom prst="rect">
            <a:avLst/>
          </a:prstGeom>
        </p:spPr>
      </p:pic>
    </p:spTree>
    <p:extLst>
      <p:ext uri="{BB962C8B-B14F-4D97-AF65-F5344CB8AC3E}">
        <p14:creationId xmlns:p14="http://schemas.microsoft.com/office/powerpoint/2010/main" val="386749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71750" y="170920"/>
            <a:ext cx="7886700" cy="1325563"/>
          </a:xfrm>
        </p:spPr>
        <p:txBody>
          <a:bodyPr/>
          <a:lstStyle/>
          <a:p>
            <a:r>
              <a:rPr lang="en-US" dirty="0" smtClean="0"/>
              <a:t>FIND – Individualized Support </a:t>
            </a:r>
            <a:endParaRPr lang="en-US" dirty="0"/>
          </a:p>
        </p:txBody>
      </p:sp>
      <p:sp>
        <p:nvSpPr>
          <p:cNvPr id="6" name="Content Placeholder 5"/>
          <p:cNvSpPr>
            <a:spLocks noGrp="1"/>
          </p:cNvSpPr>
          <p:nvPr>
            <p:ph sz="half" idx="1"/>
          </p:nvPr>
        </p:nvSpPr>
        <p:spPr>
          <a:xfrm>
            <a:off x="628650" y="1826871"/>
            <a:ext cx="3886200" cy="3736901"/>
          </a:xfrm>
        </p:spPr>
        <p:txBody>
          <a:bodyPr/>
          <a:lstStyle/>
          <a:p>
            <a:pPr marL="569913" lvl="2" indent="-514350">
              <a:buFont typeface="+mj-lt"/>
              <a:buAutoNum type="arabicPeriod"/>
            </a:pPr>
            <a:r>
              <a:rPr lang="en-US" dirty="0">
                <a:solidFill>
                  <a:schemeClr val="tx2"/>
                </a:solidFill>
              </a:rPr>
              <a:t>Creating the budget and framing the options</a:t>
            </a:r>
          </a:p>
          <a:p>
            <a:pPr marL="569913" lvl="2" indent="-514350">
              <a:buFont typeface="+mj-lt"/>
              <a:buAutoNum type="arabicPeriod"/>
            </a:pPr>
            <a:r>
              <a:rPr lang="en-US" dirty="0">
                <a:solidFill>
                  <a:schemeClr val="tx2"/>
                </a:solidFill>
              </a:rPr>
              <a:t>Developing a Housing Plan </a:t>
            </a:r>
            <a:endParaRPr lang="en-US" dirty="0" smtClean="0">
              <a:solidFill>
                <a:schemeClr val="tx2"/>
              </a:solidFill>
            </a:endParaRPr>
          </a:p>
          <a:p>
            <a:pPr marL="569913" lvl="2" indent="-514350">
              <a:buFont typeface="+mj-lt"/>
              <a:buAutoNum type="arabicPeriod"/>
            </a:pPr>
            <a:r>
              <a:rPr lang="en-US" dirty="0" smtClean="0">
                <a:solidFill>
                  <a:schemeClr val="tx2"/>
                </a:solidFill>
              </a:rPr>
              <a:t>Creating </a:t>
            </a:r>
            <a:r>
              <a:rPr lang="en-US" dirty="0">
                <a:solidFill>
                  <a:schemeClr val="tx2"/>
                </a:solidFill>
              </a:rPr>
              <a:t>a Housing Resume</a:t>
            </a:r>
          </a:p>
          <a:p>
            <a:pPr marL="569913" lvl="2" indent="-514350">
              <a:buFont typeface="+mj-lt"/>
              <a:buAutoNum type="arabicPeriod"/>
            </a:pPr>
            <a:r>
              <a:rPr lang="en-US" dirty="0">
                <a:solidFill>
                  <a:schemeClr val="tx2"/>
                </a:solidFill>
              </a:rPr>
              <a:t>Getting IDs  and other documents</a:t>
            </a:r>
          </a:p>
          <a:p>
            <a:pPr marL="569913" lvl="2" indent="-514350">
              <a:buFont typeface="+mj-lt"/>
              <a:buAutoNum type="arabicPeriod"/>
            </a:pPr>
            <a:r>
              <a:rPr lang="en-US" dirty="0">
                <a:solidFill>
                  <a:schemeClr val="tx2"/>
                </a:solidFill>
              </a:rPr>
              <a:t>Looking for </a:t>
            </a:r>
            <a:r>
              <a:rPr lang="en-US" dirty="0" smtClean="0">
                <a:solidFill>
                  <a:schemeClr val="tx2"/>
                </a:solidFill>
              </a:rPr>
              <a:t>listings/units</a:t>
            </a:r>
          </a:p>
          <a:p>
            <a:pPr marL="569913" lvl="2" indent="-514350">
              <a:buFont typeface="+mj-lt"/>
              <a:buAutoNum type="arabicPeriod"/>
            </a:pPr>
            <a:endParaRPr lang="en-US" dirty="0">
              <a:solidFill>
                <a:schemeClr val="tx2"/>
              </a:solidFill>
            </a:endParaRPr>
          </a:p>
          <a:p>
            <a:pPr marL="0" indent="0">
              <a:buNone/>
            </a:pPr>
            <a:endParaRPr lang="en-US" dirty="0"/>
          </a:p>
        </p:txBody>
      </p:sp>
      <p:sp>
        <p:nvSpPr>
          <p:cNvPr id="7" name="Content Placeholder 6"/>
          <p:cNvSpPr>
            <a:spLocks noGrp="1"/>
          </p:cNvSpPr>
          <p:nvPr>
            <p:ph sz="half" idx="2"/>
          </p:nvPr>
        </p:nvSpPr>
        <p:spPr/>
        <p:txBody>
          <a:bodyPr/>
          <a:lstStyle/>
          <a:p>
            <a:pPr marL="457200" lvl="2" indent="-457200">
              <a:buFont typeface="+mj-lt"/>
              <a:buAutoNum type="arabicPeriod" startAt="6"/>
            </a:pPr>
            <a:r>
              <a:rPr lang="en-US" dirty="0">
                <a:solidFill>
                  <a:schemeClr val="tx2"/>
                </a:solidFill>
              </a:rPr>
              <a:t>Making connections to potential landlords</a:t>
            </a:r>
          </a:p>
          <a:p>
            <a:pPr marL="457200" lvl="2" indent="-457200">
              <a:buFont typeface="+mj-lt"/>
              <a:buAutoNum type="arabicPeriod" startAt="6"/>
            </a:pPr>
            <a:r>
              <a:rPr lang="en-US" dirty="0" smtClean="0">
                <a:solidFill>
                  <a:schemeClr val="tx2"/>
                </a:solidFill>
              </a:rPr>
              <a:t>Help completing </a:t>
            </a:r>
            <a:r>
              <a:rPr lang="en-US" dirty="0">
                <a:solidFill>
                  <a:schemeClr val="tx2"/>
                </a:solidFill>
              </a:rPr>
              <a:t>Paperwork</a:t>
            </a:r>
          </a:p>
          <a:p>
            <a:pPr marL="457200" lvl="2" indent="-457200">
              <a:buFont typeface="+mj-lt"/>
              <a:buAutoNum type="arabicPeriod" startAt="6"/>
            </a:pPr>
            <a:r>
              <a:rPr lang="en-US" dirty="0">
                <a:solidFill>
                  <a:schemeClr val="tx2"/>
                </a:solidFill>
              </a:rPr>
              <a:t>Attending appointments/interviews</a:t>
            </a:r>
          </a:p>
          <a:p>
            <a:pPr marL="457200" lvl="2" indent="-457200">
              <a:buFont typeface="+mj-lt"/>
              <a:buAutoNum type="arabicPeriod" startAt="6"/>
            </a:pPr>
            <a:r>
              <a:rPr lang="en-US" dirty="0">
                <a:solidFill>
                  <a:schemeClr val="tx2"/>
                </a:solidFill>
              </a:rPr>
              <a:t>Working on eliminating barriers to housing such as cleaning up credit or getting record cleared</a:t>
            </a:r>
          </a:p>
          <a:p>
            <a:pPr marL="457200" lvl="2" indent="-457200">
              <a:buFont typeface="+mj-lt"/>
              <a:buAutoNum type="arabicPeriod" startAt="6"/>
            </a:pPr>
            <a:endParaRPr lang="en-US" dirty="0">
              <a:solidFill>
                <a:schemeClr val="tx2"/>
              </a:solidFill>
            </a:endParaRPr>
          </a:p>
        </p:txBody>
      </p:sp>
      <p:sp>
        <p:nvSpPr>
          <p:cNvPr id="4" name="Slide Number Placeholder 3"/>
          <p:cNvSpPr>
            <a:spLocks noGrp="1"/>
          </p:cNvSpPr>
          <p:nvPr>
            <p:ph type="sldNum" sz="quarter" idx="12"/>
          </p:nvPr>
        </p:nvSpPr>
        <p:spPr/>
        <p:txBody>
          <a:bodyPr/>
          <a:lstStyle/>
          <a:p>
            <a:fld id="{253136F8-1A66-42C7-9DB7-94A47FB7F78C}" type="slidenum">
              <a:rPr lang="en-US" smtClean="0"/>
              <a:pPr/>
              <a:t>11</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614" y="218518"/>
            <a:ext cx="1920340" cy="127796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014" y="370918"/>
            <a:ext cx="1920340" cy="1277965"/>
          </a:xfrm>
          <a:prstGeom prst="rect">
            <a:avLst/>
          </a:prstGeom>
        </p:spPr>
      </p:pic>
      <p:sp>
        <p:nvSpPr>
          <p:cNvPr id="10" name="Title 4"/>
          <p:cNvSpPr txBox="1">
            <a:spLocks/>
          </p:cNvSpPr>
          <p:nvPr/>
        </p:nvSpPr>
        <p:spPr>
          <a:xfrm>
            <a:off x="443345" y="5213356"/>
            <a:ext cx="8371609"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000" kern="1200" baseline="0">
                <a:solidFill>
                  <a:srgbClr val="10066C"/>
                </a:solidFill>
                <a:latin typeface="+mj-lt"/>
                <a:ea typeface="+mj-ea"/>
                <a:cs typeface="+mj-cs"/>
              </a:defRPr>
            </a:lvl1pPr>
          </a:lstStyle>
          <a:p>
            <a:r>
              <a:rPr lang="en-US" sz="2800" dirty="0" smtClean="0"/>
              <a:t>What program does depends on each household’s needs</a:t>
            </a:r>
            <a:endParaRPr lang="en-US" sz="2800" dirty="0"/>
          </a:p>
        </p:txBody>
      </p:sp>
    </p:spTree>
    <p:extLst>
      <p:ext uri="{BB962C8B-B14F-4D97-AF65-F5344CB8AC3E}">
        <p14:creationId xmlns:p14="http://schemas.microsoft.com/office/powerpoint/2010/main" val="3035828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4622" y="320668"/>
            <a:ext cx="7886700" cy="1325563"/>
          </a:xfrm>
        </p:spPr>
        <p:txBody>
          <a:bodyPr/>
          <a:lstStyle/>
          <a:p>
            <a:r>
              <a:rPr lang="en-US" dirty="0" smtClean="0"/>
              <a:t>FIND – Cultivate Landlords</a:t>
            </a:r>
            <a:endParaRPr lang="en-US" dirty="0"/>
          </a:p>
        </p:txBody>
      </p:sp>
      <p:sp>
        <p:nvSpPr>
          <p:cNvPr id="3" name="Content Placeholder 2"/>
          <p:cNvSpPr>
            <a:spLocks noGrp="1"/>
          </p:cNvSpPr>
          <p:nvPr>
            <p:ph idx="1"/>
          </p:nvPr>
        </p:nvSpPr>
        <p:spPr>
          <a:xfrm>
            <a:off x="628650" y="1825625"/>
            <a:ext cx="8135024" cy="4351338"/>
          </a:xfrm>
        </p:spPr>
        <p:txBody>
          <a:bodyPr>
            <a:normAutofit/>
          </a:bodyPr>
          <a:lstStyle/>
          <a:p>
            <a:pPr marL="396875" lvl="1" indent="-396875"/>
            <a:r>
              <a:rPr lang="en-US" sz="2800" dirty="0"/>
              <a:t>Get to know landlords and what they care about – </a:t>
            </a:r>
            <a:r>
              <a:rPr lang="en-US" sz="2800" dirty="0" smtClean="0"/>
              <a:t>Not all the same</a:t>
            </a:r>
          </a:p>
          <a:p>
            <a:pPr marL="396875" lvl="1" indent="-396875"/>
            <a:r>
              <a:rPr lang="en-US" sz="2800" dirty="0" smtClean="0"/>
              <a:t>Have </a:t>
            </a:r>
            <a:r>
              <a:rPr lang="en-US" sz="2800" dirty="0"/>
              <a:t>units ready to go (that’s how we make it rapid)</a:t>
            </a:r>
          </a:p>
          <a:p>
            <a:pPr marL="396875" lvl="1" indent="-396875"/>
            <a:r>
              <a:rPr lang="en-US" sz="2800" dirty="0" smtClean="0"/>
              <a:t>Know what you have to offer to Landlords that makes you a good partner</a:t>
            </a:r>
          </a:p>
          <a:p>
            <a:pPr marL="396875" lvl="1" indent="-396875"/>
            <a:r>
              <a:rPr lang="en-US" sz="2800" dirty="0"/>
              <a:t>If possible have people in your organization who do this work specifically, or partner for it</a:t>
            </a:r>
          </a:p>
          <a:p>
            <a:pPr marL="0" lvl="1" indent="0">
              <a:buNone/>
            </a:pPr>
            <a:endParaRPr lang="en-US" dirty="0"/>
          </a:p>
          <a:p>
            <a:pPr marL="0" lvl="1" indent="0">
              <a:buNone/>
            </a:pPr>
            <a:r>
              <a:rPr lang="en-US" i="1" dirty="0"/>
              <a:t>Separate training </a:t>
            </a:r>
            <a:r>
              <a:rPr lang="en-US" i="1" dirty="0" smtClean="0"/>
              <a:t>on </a:t>
            </a:r>
            <a:r>
              <a:rPr lang="en-US" i="1" dirty="0"/>
              <a:t>Landlord </a:t>
            </a:r>
            <a:r>
              <a:rPr lang="en-US" i="1" dirty="0" smtClean="0"/>
              <a:t>Engagement in Rapid Rehousing</a:t>
            </a:r>
          </a:p>
        </p:txBody>
      </p:sp>
      <p:sp>
        <p:nvSpPr>
          <p:cNvPr id="4" name="Slide Number Placeholder 3"/>
          <p:cNvSpPr>
            <a:spLocks noGrp="1"/>
          </p:cNvSpPr>
          <p:nvPr>
            <p:ph type="sldNum" sz="quarter" idx="12"/>
          </p:nvPr>
        </p:nvSpPr>
        <p:spPr/>
        <p:txBody>
          <a:bodyPr/>
          <a:lstStyle/>
          <a:p>
            <a:fld id="{253136F8-1A66-42C7-9DB7-94A47FB7F78C}" type="slidenum">
              <a:rPr lang="en-US" smtClean="0"/>
              <a:pPr/>
              <a:t>12</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614" y="218518"/>
            <a:ext cx="1920340" cy="1277965"/>
          </a:xfrm>
          <a:prstGeom prst="rect">
            <a:avLst/>
          </a:prstGeom>
        </p:spPr>
      </p:pic>
    </p:spTree>
    <p:extLst>
      <p:ext uri="{BB962C8B-B14F-4D97-AF65-F5344CB8AC3E}">
        <p14:creationId xmlns:p14="http://schemas.microsoft.com/office/powerpoint/2010/main" val="3026020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894" y="233830"/>
            <a:ext cx="7886700" cy="1325563"/>
          </a:xfrm>
        </p:spPr>
        <p:txBody>
          <a:bodyPr/>
          <a:lstStyle/>
          <a:p>
            <a:r>
              <a:rPr lang="en-US" dirty="0" smtClean="0"/>
              <a:t>FIND - </a:t>
            </a:r>
            <a:r>
              <a:rPr lang="en-US" dirty="0" err="1" smtClean="0"/>
              <a:t>Masterleasing</a:t>
            </a:r>
            <a:endParaRPr lang="en-US" dirty="0"/>
          </a:p>
        </p:txBody>
      </p:sp>
      <p:sp>
        <p:nvSpPr>
          <p:cNvPr id="3" name="Content Placeholder 2"/>
          <p:cNvSpPr>
            <a:spLocks noGrp="1"/>
          </p:cNvSpPr>
          <p:nvPr>
            <p:ph idx="1"/>
          </p:nvPr>
        </p:nvSpPr>
        <p:spPr/>
        <p:txBody>
          <a:bodyPr/>
          <a:lstStyle/>
          <a:p>
            <a:r>
              <a:rPr lang="en-US" dirty="0" smtClean="0"/>
              <a:t>Some programs find several units or houses that they can rent and in turn rent to their participants</a:t>
            </a:r>
          </a:p>
          <a:p>
            <a:r>
              <a:rPr lang="en-US" dirty="0" smtClean="0"/>
              <a:t>A “</a:t>
            </a:r>
            <a:r>
              <a:rPr lang="en-US" dirty="0" err="1" smtClean="0"/>
              <a:t>masterlease</a:t>
            </a:r>
            <a:r>
              <a:rPr lang="en-US" dirty="0" smtClean="0"/>
              <a:t>” gives the program certain responsibilities that would normally fall to the landlord</a:t>
            </a:r>
          </a:p>
          <a:p>
            <a:r>
              <a:rPr lang="en-US" dirty="0" smtClean="0"/>
              <a:t>The specifics are worked out in the </a:t>
            </a:r>
            <a:r>
              <a:rPr lang="en-US" dirty="0" err="1" smtClean="0"/>
              <a:t>masterlease</a:t>
            </a:r>
            <a:endParaRPr lang="en-US" dirty="0" smtClean="0"/>
          </a:p>
          <a:p>
            <a:r>
              <a:rPr lang="en-US" dirty="0" smtClean="0"/>
              <a:t>This model can work especially 					well for young adults</a:t>
            </a:r>
            <a:endParaRPr lang="en-US" dirty="0"/>
          </a:p>
        </p:txBody>
      </p:sp>
      <p:sp>
        <p:nvSpPr>
          <p:cNvPr id="4" name="Slide Number Placeholder 3"/>
          <p:cNvSpPr>
            <a:spLocks noGrp="1"/>
          </p:cNvSpPr>
          <p:nvPr>
            <p:ph type="sldNum" sz="quarter" idx="12"/>
          </p:nvPr>
        </p:nvSpPr>
        <p:spPr/>
        <p:txBody>
          <a:bodyPr/>
          <a:lstStyle/>
          <a:p>
            <a:fld id="{253136F8-1A66-42C7-9DB7-94A47FB7F78C}" type="slidenum">
              <a:rPr lang="en-US" smtClean="0"/>
              <a:pPr/>
              <a:t>13</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155" y="4302315"/>
            <a:ext cx="3085885" cy="205404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34" y="281428"/>
            <a:ext cx="1920340" cy="1277965"/>
          </a:xfrm>
          <a:prstGeom prst="rect">
            <a:avLst/>
          </a:prstGeom>
        </p:spPr>
      </p:pic>
    </p:spTree>
    <p:extLst>
      <p:ext uri="{BB962C8B-B14F-4D97-AF65-F5344CB8AC3E}">
        <p14:creationId xmlns:p14="http://schemas.microsoft.com/office/powerpoint/2010/main" val="1585949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524" y="3271096"/>
            <a:ext cx="2026719" cy="1773379"/>
          </a:xfrm>
          <a:prstGeom prst="rect">
            <a:avLst/>
          </a:prstGeom>
        </p:spPr>
      </p:pic>
      <p:sp>
        <p:nvSpPr>
          <p:cNvPr id="2" name="Title 1"/>
          <p:cNvSpPr>
            <a:spLocks noGrp="1"/>
          </p:cNvSpPr>
          <p:nvPr>
            <p:ph type="title"/>
          </p:nvPr>
        </p:nvSpPr>
        <p:spPr>
          <a:xfrm>
            <a:off x="2449174" y="573816"/>
            <a:ext cx="7886700" cy="1325563"/>
          </a:xfrm>
        </p:spPr>
        <p:txBody>
          <a:bodyPr anchor="t">
            <a:normAutofit fontScale="90000"/>
          </a:bodyPr>
          <a:lstStyle/>
          <a:p>
            <a:r>
              <a:rPr lang="en-US" dirty="0" smtClean="0"/>
              <a:t>  FIND – Keep at it!</a:t>
            </a:r>
            <a:endParaRPr lang="en-US" dirty="0"/>
          </a:p>
        </p:txBody>
      </p:sp>
      <p:sp>
        <p:nvSpPr>
          <p:cNvPr id="3" name="Content Placeholder 2"/>
          <p:cNvSpPr>
            <a:spLocks noGrp="1"/>
          </p:cNvSpPr>
          <p:nvPr>
            <p:ph idx="1"/>
          </p:nvPr>
        </p:nvSpPr>
        <p:spPr>
          <a:xfrm>
            <a:off x="532543" y="1559393"/>
            <a:ext cx="7886700" cy="4351338"/>
          </a:xfrm>
        </p:spPr>
        <p:txBody>
          <a:bodyPr>
            <a:normAutofit fontScale="92500"/>
          </a:bodyPr>
          <a:lstStyle/>
          <a:p>
            <a:pPr marL="68262" indent="0">
              <a:buNone/>
            </a:pPr>
            <a:endParaRPr lang="en-US" dirty="0" smtClean="0"/>
          </a:p>
          <a:p>
            <a:pPr marL="68262" indent="0">
              <a:buNone/>
            </a:pPr>
            <a:r>
              <a:rPr lang="en-US" dirty="0" smtClean="0"/>
              <a:t>Competition is tough! Prepare participant for being denied</a:t>
            </a:r>
          </a:p>
          <a:p>
            <a:pPr marL="917575" lvl="2" indent="-506413"/>
            <a:r>
              <a:rPr lang="en-US" dirty="0" smtClean="0"/>
              <a:t>Sometimes may have not presented as well as they could have </a:t>
            </a:r>
          </a:p>
          <a:p>
            <a:pPr marL="917575" lvl="2" indent="-506413"/>
            <a:r>
              <a:rPr lang="en-US" dirty="0" smtClean="0"/>
              <a:t>Sometimes made an unrealistic housing </a:t>
            </a:r>
          </a:p>
          <a:p>
            <a:pPr marL="411162" lvl="2" indent="0">
              <a:buNone/>
            </a:pPr>
            <a:r>
              <a:rPr lang="en-US" dirty="0"/>
              <a:t>	 </a:t>
            </a:r>
            <a:r>
              <a:rPr lang="en-US" dirty="0" smtClean="0"/>
              <a:t>   choice</a:t>
            </a:r>
          </a:p>
          <a:p>
            <a:pPr marL="917575" lvl="2" indent="-506413"/>
            <a:r>
              <a:rPr lang="en-US" dirty="0" smtClean="0"/>
              <a:t>Sometimes just happens</a:t>
            </a:r>
          </a:p>
          <a:p>
            <a:pPr marL="574675" indent="-506413"/>
            <a:r>
              <a:rPr lang="en-US" dirty="0" smtClean="0"/>
              <a:t>Review what happened</a:t>
            </a:r>
          </a:p>
          <a:p>
            <a:pPr marL="574675" indent="-506413"/>
            <a:r>
              <a:rPr lang="en-US" dirty="0" smtClean="0"/>
              <a:t>How to make next approach </a:t>
            </a:r>
          </a:p>
          <a:p>
            <a:pPr marL="574675" indent="-506413"/>
            <a:r>
              <a:rPr lang="en-US" dirty="0" smtClean="0"/>
              <a:t>Maintaining motivation – inquire about helping</a:t>
            </a:r>
          </a:p>
          <a:p>
            <a:pPr marL="0" indent="0">
              <a:buNone/>
            </a:pPr>
            <a:endParaRPr lang="en-US" dirty="0"/>
          </a:p>
          <a:p>
            <a:pPr marL="0" indent="0">
              <a:buNone/>
            </a:pPr>
            <a:endParaRPr lang="en-US" dirty="0" smtClean="0"/>
          </a:p>
          <a:p>
            <a:endParaRPr lang="en-US" dirty="0"/>
          </a:p>
        </p:txBody>
      </p:sp>
      <p:sp>
        <p:nvSpPr>
          <p:cNvPr id="5" name="Footer Placeholder 4"/>
          <p:cNvSpPr>
            <a:spLocks noGrp="1"/>
          </p:cNvSpPr>
          <p:nvPr>
            <p:ph type="ftr" sz="quarter" idx="11"/>
          </p:nvPr>
        </p:nvSpPr>
        <p:spPr>
          <a:xfrm>
            <a:off x="2890372" y="5991070"/>
            <a:ext cx="3502152" cy="365125"/>
          </a:xfrm>
        </p:spPr>
        <p:txBody>
          <a:bodyPr/>
          <a:lstStyle/>
          <a:p>
            <a:fld id="{A20216A5-B303-4695-BFF8-D37EB6E1A535}" type="slidenum">
              <a:rPr lang="en-US" smtClean="0"/>
              <a:t>14</a:t>
            </a:fld>
            <a:endParaRPr lang="en-US" dirty="0"/>
          </a:p>
        </p:txBody>
      </p:sp>
      <p:sp>
        <p:nvSpPr>
          <p:cNvPr id="6" name="TextBox 5"/>
          <p:cNvSpPr txBox="1"/>
          <p:nvPr/>
        </p:nvSpPr>
        <p:spPr>
          <a:xfrm>
            <a:off x="4915695" y="-10959"/>
            <a:ext cx="3327661" cy="584775"/>
          </a:xfrm>
          <a:prstGeom prst="rect">
            <a:avLst/>
          </a:prstGeom>
          <a:noFill/>
        </p:spPr>
        <p:txBody>
          <a:bodyPr wrap="square" rtlCol="0">
            <a:spAutoFit/>
          </a:bodyPr>
          <a:lstStyle/>
          <a:p>
            <a:r>
              <a:rPr lang="en-US" sz="3200" b="1" dirty="0" smtClean="0">
                <a:solidFill>
                  <a:schemeClr val="bg1"/>
                </a:solidFill>
              </a:rPr>
              <a:t>Phase 1</a:t>
            </a:r>
            <a:endParaRPr lang="en-US" sz="3200" b="1"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834" y="281428"/>
            <a:ext cx="1920340" cy="1277965"/>
          </a:xfrm>
          <a:prstGeom prst="rect">
            <a:avLst/>
          </a:prstGeom>
        </p:spPr>
      </p:pic>
    </p:spTree>
    <p:extLst>
      <p:ext uri="{BB962C8B-B14F-4D97-AF65-F5344CB8AC3E}">
        <p14:creationId xmlns:p14="http://schemas.microsoft.com/office/powerpoint/2010/main" val="4267732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812" y="321958"/>
            <a:ext cx="7886700" cy="1325563"/>
          </a:xfrm>
        </p:spPr>
        <p:txBody>
          <a:bodyPr/>
          <a:lstStyle/>
          <a:p>
            <a:r>
              <a:rPr lang="en-US" dirty="0" smtClean="0"/>
              <a:t>Pay – Financial Assistance</a:t>
            </a:r>
            <a:endParaRPr lang="en-US" dirty="0"/>
          </a:p>
        </p:txBody>
      </p:sp>
      <p:sp>
        <p:nvSpPr>
          <p:cNvPr id="3" name="Content Placeholder 2"/>
          <p:cNvSpPr>
            <a:spLocks noGrp="1"/>
          </p:cNvSpPr>
          <p:nvPr>
            <p:ph idx="1"/>
          </p:nvPr>
        </p:nvSpPr>
        <p:spPr>
          <a:xfrm>
            <a:off x="752812" y="1856621"/>
            <a:ext cx="8135024" cy="4351338"/>
          </a:xfrm>
        </p:spPr>
        <p:txBody>
          <a:bodyPr>
            <a:normAutofit/>
          </a:bodyPr>
          <a:lstStyle/>
          <a:p>
            <a:pPr marL="169863" lvl="2" indent="-169863">
              <a:buNone/>
            </a:pPr>
            <a:r>
              <a:rPr lang="en-US" dirty="0"/>
              <a:t>Financial assistance covers</a:t>
            </a:r>
          </a:p>
          <a:p>
            <a:pPr marL="396875" lvl="3" indent="-396875"/>
            <a:r>
              <a:rPr lang="en-US" sz="2400" dirty="0"/>
              <a:t>Move in costs (deposits and last month’s rent)</a:t>
            </a:r>
          </a:p>
          <a:p>
            <a:pPr marL="396875" lvl="3" indent="-396875"/>
            <a:r>
              <a:rPr lang="en-US" sz="2400" dirty="0"/>
              <a:t>Portion of rent for a period of </a:t>
            </a:r>
            <a:r>
              <a:rPr lang="en-US" sz="2400" dirty="0" smtClean="0"/>
              <a:t>months, typically </a:t>
            </a:r>
            <a:r>
              <a:rPr lang="en-US" sz="2400" dirty="0"/>
              <a:t>3-15, up to 24 for most </a:t>
            </a:r>
            <a:r>
              <a:rPr lang="en-US" sz="2400" dirty="0" smtClean="0"/>
              <a:t>sources</a:t>
            </a:r>
          </a:p>
          <a:p>
            <a:pPr marL="396875" lvl="3" indent="-396875"/>
            <a:r>
              <a:rPr lang="en-US" sz="2400" dirty="0" smtClean="0"/>
              <a:t>May </a:t>
            </a:r>
            <a:r>
              <a:rPr lang="en-US" sz="2400" dirty="0"/>
              <a:t>cover </a:t>
            </a:r>
            <a:r>
              <a:rPr lang="en-US" sz="2400" dirty="0" smtClean="0"/>
              <a:t>utilities</a:t>
            </a:r>
          </a:p>
          <a:p>
            <a:pPr marL="396875" lvl="3" indent="-396875"/>
            <a:r>
              <a:rPr lang="en-US" sz="2400" dirty="0" smtClean="0"/>
              <a:t>Depending </a:t>
            </a:r>
            <a:r>
              <a:rPr lang="en-US" sz="2400" dirty="0"/>
              <a:t>on source may </a:t>
            </a:r>
            <a:r>
              <a:rPr lang="en-US" sz="2400" dirty="0" smtClean="0"/>
              <a:t>cover other things, especially </a:t>
            </a:r>
            <a:r>
              <a:rPr lang="en-US" sz="2400" dirty="0"/>
              <a:t>moving costs, furniture and </a:t>
            </a:r>
            <a:r>
              <a:rPr lang="en-US" sz="2400" dirty="0" smtClean="0"/>
              <a:t>supplies</a:t>
            </a:r>
            <a:endParaRPr lang="en-US" sz="2400" dirty="0"/>
          </a:p>
          <a:p>
            <a:pPr marL="0" lvl="2" indent="0">
              <a:buNone/>
            </a:pPr>
            <a:endParaRPr lang="en-US" dirty="0" smtClean="0"/>
          </a:p>
          <a:p>
            <a:pPr marL="0" lvl="2" indent="0">
              <a:buNone/>
            </a:pPr>
            <a:r>
              <a:rPr lang="en-US" dirty="0" smtClean="0"/>
              <a:t>If </a:t>
            </a:r>
            <a:r>
              <a:rPr lang="en-US" dirty="0"/>
              <a:t>can’t cover those </a:t>
            </a:r>
            <a:r>
              <a:rPr lang="en-US" dirty="0" smtClean="0"/>
              <a:t>costs, </a:t>
            </a:r>
            <a:r>
              <a:rPr lang="en-US" dirty="0"/>
              <a:t>need to think about how </a:t>
            </a:r>
            <a:r>
              <a:rPr lang="en-US" dirty="0" smtClean="0"/>
              <a:t>program or participant </a:t>
            </a:r>
            <a:r>
              <a:rPr lang="en-US" dirty="0"/>
              <a:t>will cover</a:t>
            </a:r>
          </a:p>
          <a:p>
            <a:pPr marL="342900" lvl="1" indent="-342900">
              <a:buNone/>
            </a:pPr>
            <a:endParaRPr lang="en-US" i="1" dirty="0" smtClean="0"/>
          </a:p>
        </p:txBody>
      </p:sp>
      <p:sp>
        <p:nvSpPr>
          <p:cNvPr id="4" name="Slide Number Placeholder 3"/>
          <p:cNvSpPr>
            <a:spLocks noGrp="1"/>
          </p:cNvSpPr>
          <p:nvPr>
            <p:ph type="sldNum" sz="quarter" idx="12"/>
          </p:nvPr>
        </p:nvSpPr>
        <p:spPr/>
        <p:txBody>
          <a:bodyPr/>
          <a:lstStyle/>
          <a:p>
            <a:fld id="{253136F8-1A66-42C7-9DB7-94A47FB7F78C}" type="slidenum">
              <a:rPr lang="en-US" smtClean="0"/>
              <a:pPr/>
              <a:t>15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563706" y="321958"/>
            <a:ext cx="2327356" cy="1328144"/>
          </a:xfrm>
          <a:prstGeom prst="rect">
            <a:avLst/>
          </a:prstGeom>
        </p:spPr>
      </p:pic>
    </p:spTree>
    <p:extLst>
      <p:ext uri="{BB962C8B-B14F-4D97-AF65-F5344CB8AC3E}">
        <p14:creationId xmlns:p14="http://schemas.microsoft.com/office/powerpoint/2010/main" val="2133720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812" y="321958"/>
            <a:ext cx="7886700" cy="1325563"/>
          </a:xfrm>
        </p:spPr>
        <p:txBody>
          <a:bodyPr/>
          <a:lstStyle/>
          <a:p>
            <a:r>
              <a:rPr lang="en-US" dirty="0" smtClean="0"/>
              <a:t>Pay – Financial Assistance</a:t>
            </a:r>
            <a:endParaRPr lang="en-US" dirty="0"/>
          </a:p>
        </p:txBody>
      </p:sp>
      <p:sp>
        <p:nvSpPr>
          <p:cNvPr id="3" name="Content Placeholder 2"/>
          <p:cNvSpPr>
            <a:spLocks noGrp="1"/>
          </p:cNvSpPr>
          <p:nvPr>
            <p:ph idx="1"/>
          </p:nvPr>
        </p:nvSpPr>
        <p:spPr>
          <a:xfrm>
            <a:off x="501262" y="1647521"/>
            <a:ext cx="8135024" cy="4351338"/>
          </a:xfrm>
        </p:spPr>
        <p:txBody>
          <a:bodyPr>
            <a:normAutofit/>
          </a:bodyPr>
          <a:lstStyle/>
          <a:p>
            <a:pPr marL="342900" lvl="1" indent="-285750">
              <a:buNone/>
            </a:pPr>
            <a:r>
              <a:rPr lang="en-US" dirty="0"/>
              <a:t>Financial assistance is short to medium term and </a:t>
            </a:r>
            <a:r>
              <a:rPr lang="en-US" i="1" dirty="0"/>
              <a:t>individualized</a:t>
            </a:r>
            <a:endParaRPr lang="en-US" dirty="0"/>
          </a:p>
          <a:p>
            <a:pPr marL="461963" lvl="2" indent="-292100">
              <a:spcBef>
                <a:spcPts val="600"/>
              </a:spcBef>
            </a:pPr>
            <a:r>
              <a:rPr lang="en-US" dirty="0"/>
              <a:t>If start with </a:t>
            </a:r>
            <a:r>
              <a:rPr lang="en-US" dirty="0" smtClean="0"/>
              <a:t>income quickly have </a:t>
            </a:r>
            <a:r>
              <a:rPr lang="en-US" dirty="0"/>
              <a:t>them paying </a:t>
            </a:r>
            <a:r>
              <a:rPr lang="en-US" dirty="0" smtClean="0"/>
              <a:t>something</a:t>
            </a:r>
          </a:p>
          <a:p>
            <a:pPr marL="461963" lvl="2" indent="-292100">
              <a:spcBef>
                <a:spcPts val="600"/>
              </a:spcBef>
            </a:pPr>
            <a:r>
              <a:rPr lang="en-US" dirty="0" smtClean="0"/>
              <a:t>Adjust up, or down, </a:t>
            </a:r>
            <a:r>
              <a:rPr lang="en-US" dirty="0"/>
              <a:t>toward </a:t>
            </a:r>
            <a:r>
              <a:rPr lang="en-US" dirty="0" smtClean="0"/>
              <a:t>goal of taking </a:t>
            </a:r>
            <a:r>
              <a:rPr lang="en-US" dirty="0"/>
              <a:t>over full rent</a:t>
            </a:r>
          </a:p>
          <a:p>
            <a:pPr marL="461963" lvl="2" indent="-292100">
              <a:spcBef>
                <a:spcPts val="600"/>
              </a:spcBef>
            </a:pPr>
            <a:r>
              <a:rPr lang="en-US" dirty="0"/>
              <a:t>Set a short term goal, but may need to extend </a:t>
            </a:r>
            <a:r>
              <a:rPr lang="en-US" dirty="0" smtClean="0"/>
              <a:t>(this is called progressive </a:t>
            </a:r>
            <a:r>
              <a:rPr lang="en-US" dirty="0"/>
              <a:t>engagement)</a:t>
            </a:r>
          </a:p>
          <a:p>
            <a:pPr marL="461963" lvl="2" indent="-292100">
              <a:spcBef>
                <a:spcPts val="600"/>
              </a:spcBef>
            </a:pPr>
            <a:r>
              <a:rPr lang="en-US" dirty="0"/>
              <a:t>Don’t </a:t>
            </a:r>
            <a:r>
              <a:rPr lang="en-US" dirty="0" smtClean="0"/>
              <a:t>rent units </a:t>
            </a:r>
            <a:r>
              <a:rPr lang="en-US" dirty="0"/>
              <a:t>that </a:t>
            </a:r>
            <a:r>
              <a:rPr lang="en-US" dirty="0" smtClean="0"/>
              <a:t>are unrealistic </a:t>
            </a:r>
            <a:r>
              <a:rPr lang="en-US" dirty="0"/>
              <a:t>to take over</a:t>
            </a:r>
          </a:p>
          <a:p>
            <a:pPr marL="461963" lvl="2" indent="-292100">
              <a:spcBef>
                <a:spcPts val="600"/>
              </a:spcBef>
            </a:pPr>
            <a:r>
              <a:rPr lang="en-US" dirty="0"/>
              <a:t>Consider shared housing, especially for singles and Transition </a:t>
            </a:r>
            <a:r>
              <a:rPr lang="en-US" dirty="0" smtClean="0"/>
              <a:t>Age Youth</a:t>
            </a:r>
            <a:endParaRPr lang="en-US" dirty="0"/>
          </a:p>
          <a:p>
            <a:pPr marL="169863" lvl="2" indent="0" algn="ctr">
              <a:buNone/>
            </a:pPr>
            <a:endParaRPr lang="en-US" dirty="0" smtClean="0"/>
          </a:p>
          <a:p>
            <a:pPr marL="169863" lvl="2" indent="0" algn="ctr">
              <a:buNone/>
            </a:pPr>
            <a:r>
              <a:rPr lang="en-US" i="1" dirty="0"/>
              <a:t>More on financial assistance model in </a:t>
            </a:r>
          </a:p>
          <a:p>
            <a:pPr marL="169863" lvl="2" indent="0" algn="ctr">
              <a:buNone/>
            </a:pPr>
            <a:r>
              <a:rPr lang="en-US" i="1" dirty="0"/>
              <a:t>Progressive Engagement training</a:t>
            </a:r>
          </a:p>
          <a:p>
            <a:pPr marL="342900" lvl="1" indent="-342900">
              <a:buNone/>
            </a:pPr>
            <a:endParaRPr lang="en-US" i="1" dirty="0" smtClean="0"/>
          </a:p>
        </p:txBody>
      </p:sp>
      <p:sp>
        <p:nvSpPr>
          <p:cNvPr id="4" name="Slide Number Placeholder 3"/>
          <p:cNvSpPr>
            <a:spLocks noGrp="1"/>
          </p:cNvSpPr>
          <p:nvPr>
            <p:ph type="sldNum" sz="quarter" idx="12"/>
          </p:nvPr>
        </p:nvSpPr>
        <p:spPr/>
        <p:txBody>
          <a:bodyPr/>
          <a:lstStyle/>
          <a:p>
            <a:fld id="{253136F8-1A66-42C7-9DB7-94A47FB7F78C}" type="slidenum">
              <a:rPr lang="en-US" smtClean="0"/>
              <a:pPr/>
              <a:t>16</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563706" y="321958"/>
            <a:ext cx="2327356" cy="1328144"/>
          </a:xfrm>
          <a:prstGeom prst="rect">
            <a:avLst/>
          </a:prstGeom>
        </p:spPr>
      </p:pic>
    </p:spTree>
    <p:extLst>
      <p:ext uri="{BB962C8B-B14F-4D97-AF65-F5344CB8AC3E}">
        <p14:creationId xmlns:p14="http://schemas.microsoft.com/office/powerpoint/2010/main" val="1580121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056062" y="5038224"/>
            <a:ext cx="2580224" cy="1318133"/>
          </a:xfrm>
          <a:prstGeom prst="rect">
            <a:avLst/>
          </a:prstGeom>
        </p:spPr>
      </p:pic>
      <p:sp>
        <p:nvSpPr>
          <p:cNvPr id="2" name="Title 1"/>
          <p:cNvSpPr>
            <a:spLocks noGrp="1"/>
          </p:cNvSpPr>
          <p:nvPr>
            <p:ph type="title"/>
          </p:nvPr>
        </p:nvSpPr>
        <p:spPr>
          <a:xfrm>
            <a:off x="332909" y="321958"/>
            <a:ext cx="8633572" cy="1325563"/>
          </a:xfrm>
        </p:spPr>
        <p:txBody>
          <a:bodyPr/>
          <a:lstStyle/>
          <a:p>
            <a:r>
              <a:rPr lang="en-US" dirty="0" smtClean="0"/>
              <a:t>Stay – Case Management and Services</a:t>
            </a:r>
            <a:endParaRPr lang="en-US" dirty="0"/>
          </a:p>
        </p:txBody>
      </p:sp>
      <p:sp>
        <p:nvSpPr>
          <p:cNvPr id="3" name="Content Placeholder 2"/>
          <p:cNvSpPr>
            <a:spLocks noGrp="1"/>
          </p:cNvSpPr>
          <p:nvPr>
            <p:ph idx="1"/>
          </p:nvPr>
        </p:nvSpPr>
        <p:spPr>
          <a:xfrm>
            <a:off x="501262" y="1647521"/>
            <a:ext cx="8135024" cy="4351338"/>
          </a:xfrm>
        </p:spPr>
        <p:txBody>
          <a:bodyPr>
            <a:normAutofit/>
          </a:bodyPr>
          <a:lstStyle/>
          <a:p>
            <a:pPr marL="0" lvl="1" indent="0">
              <a:buNone/>
            </a:pPr>
            <a:r>
              <a:rPr lang="en-US" sz="2800" dirty="0"/>
              <a:t>Focus services on Housing Retention </a:t>
            </a:r>
            <a:r>
              <a:rPr lang="en-US" sz="2800" dirty="0" smtClean="0"/>
              <a:t>Barriers – things that will impact ability to stay housed. </a:t>
            </a:r>
          </a:p>
          <a:p>
            <a:pPr marL="0" lvl="1" indent="0">
              <a:buNone/>
            </a:pPr>
            <a:r>
              <a:rPr lang="en-US" sz="2800" dirty="0" smtClean="0"/>
              <a:t>To stay housed, tenants must be able to</a:t>
            </a:r>
          </a:p>
          <a:p>
            <a:pPr marL="800100" lvl="1" indent="-457200">
              <a:buFont typeface="+mj-lt"/>
              <a:buAutoNum type="arabicPeriod"/>
            </a:pPr>
            <a:r>
              <a:rPr lang="en-US" sz="2800" dirty="0"/>
              <a:t>Pay their rent</a:t>
            </a:r>
          </a:p>
          <a:p>
            <a:pPr marL="800100" lvl="1" indent="-457200">
              <a:buFont typeface="+mj-lt"/>
              <a:buAutoNum type="arabicPeriod"/>
            </a:pPr>
            <a:r>
              <a:rPr lang="en-US" sz="2800" dirty="0"/>
              <a:t>Not destroy the property</a:t>
            </a:r>
          </a:p>
          <a:p>
            <a:pPr marL="800100" lvl="1" indent="-457200">
              <a:buFont typeface="+mj-lt"/>
              <a:buAutoNum type="arabicPeriod"/>
            </a:pPr>
            <a:r>
              <a:rPr lang="en-US" sz="2800" dirty="0"/>
              <a:t>Not “disturb the quite enjoyment of others”</a:t>
            </a:r>
          </a:p>
          <a:p>
            <a:pPr marL="800100" lvl="1" indent="-457200">
              <a:buFont typeface="+mj-lt"/>
              <a:buAutoNum type="arabicPeriod"/>
            </a:pPr>
            <a:r>
              <a:rPr lang="en-US" sz="2800" dirty="0"/>
              <a:t>Abide by other lease terms and laws and not bring problems for the </a:t>
            </a:r>
            <a:r>
              <a:rPr lang="en-US" sz="2800" dirty="0" smtClean="0"/>
              <a:t>Landlord</a:t>
            </a:r>
            <a:endParaRPr lang="en-US" sz="2800" dirty="0"/>
          </a:p>
        </p:txBody>
      </p:sp>
      <p:sp>
        <p:nvSpPr>
          <p:cNvPr id="4" name="Slide Number Placeholder 3"/>
          <p:cNvSpPr>
            <a:spLocks noGrp="1"/>
          </p:cNvSpPr>
          <p:nvPr>
            <p:ph type="sldNum" sz="quarter" idx="12"/>
          </p:nvPr>
        </p:nvSpPr>
        <p:spPr/>
        <p:txBody>
          <a:bodyPr/>
          <a:lstStyle/>
          <a:p>
            <a:fld id="{253136F8-1A66-42C7-9DB7-94A47FB7F78C}" type="slidenum">
              <a:rPr lang="en-US" smtClean="0"/>
              <a:pPr/>
              <a:t>17</a:t>
            </a:fld>
            <a:endParaRPr lang="en-US" dirty="0"/>
          </a:p>
        </p:txBody>
      </p:sp>
    </p:spTree>
    <p:extLst>
      <p:ext uri="{BB962C8B-B14F-4D97-AF65-F5344CB8AC3E}">
        <p14:creationId xmlns:p14="http://schemas.microsoft.com/office/powerpoint/2010/main" val="201906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386257" y="5339792"/>
            <a:ext cx="2580224" cy="1318133"/>
          </a:xfrm>
          <a:prstGeom prst="rect">
            <a:avLst/>
          </a:prstGeom>
        </p:spPr>
      </p:pic>
      <p:sp>
        <p:nvSpPr>
          <p:cNvPr id="2" name="Title 1"/>
          <p:cNvSpPr>
            <a:spLocks noGrp="1"/>
          </p:cNvSpPr>
          <p:nvPr>
            <p:ph type="title"/>
          </p:nvPr>
        </p:nvSpPr>
        <p:spPr>
          <a:xfrm>
            <a:off x="332909" y="321958"/>
            <a:ext cx="8633572" cy="1325563"/>
          </a:xfrm>
        </p:spPr>
        <p:txBody>
          <a:bodyPr/>
          <a:lstStyle/>
          <a:p>
            <a:r>
              <a:rPr lang="en-US" dirty="0" smtClean="0"/>
              <a:t>Stay – Case Management and Services</a:t>
            </a:r>
            <a:endParaRPr lang="en-US" dirty="0"/>
          </a:p>
        </p:txBody>
      </p:sp>
      <p:sp>
        <p:nvSpPr>
          <p:cNvPr id="3" name="Content Placeholder 2"/>
          <p:cNvSpPr>
            <a:spLocks noGrp="1"/>
          </p:cNvSpPr>
          <p:nvPr>
            <p:ph idx="1"/>
          </p:nvPr>
        </p:nvSpPr>
        <p:spPr>
          <a:xfrm>
            <a:off x="501262" y="1647521"/>
            <a:ext cx="8135024" cy="4351338"/>
          </a:xfrm>
        </p:spPr>
        <p:txBody>
          <a:bodyPr>
            <a:normAutofit/>
          </a:bodyPr>
          <a:lstStyle/>
          <a:p>
            <a:pPr marL="0" indent="0">
              <a:buNone/>
            </a:pPr>
            <a:r>
              <a:rPr lang="en-US" sz="3200" dirty="0" smtClean="0"/>
              <a:t>Housing </a:t>
            </a:r>
            <a:r>
              <a:rPr lang="en-US" sz="3200" dirty="0"/>
              <a:t>Retention </a:t>
            </a:r>
            <a:r>
              <a:rPr lang="en-US" sz="3200" dirty="0" smtClean="0"/>
              <a:t>Barriers - </a:t>
            </a:r>
            <a:r>
              <a:rPr lang="en-US" dirty="0" smtClean="0">
                <a:solidFill>
                  <a:schemeClr val="bg2">
                    <a:lumMod val="10000"/>
                  </a:schemeClr>
                </a:solidFill>
              </a:rPr>
              <a:t>Patterns </a:t>
            </a:r>
            <a:r>
              <a:rPr lang="en-US" dirty="0">
                <a:solidFill>
                  <a:schemeClr val="bg2">
                    <a:lumMod val="10000"/>
                  </a:schemeClr>
                </a:solidFill>
              </a:rPr>
              <a:t>in a person’s history that have resulted in housing crisis or homelessness </a:t>
            </a:r>
            <a:endParaRPr lang="en-US" dirty="0" smtClean="0">
              <a:solidFill>
                <a:schemeClr val="bg2">
                  <a:lumMod val="10000"/>
                </a:schemeClr>
              </a:solidFill>
            </a:endParaRPr>
          </a:p>
          <a:p>
            <a:pPr lvl="1"/>
            <a:r>
              <a:rPr lang="en-US" dirty="0" smtClean="0">
                <a:solidFill>
                  <a:schemeClr val="bg2">
                    <a:lumMod val="10000"/>
                  </a:schemeClr>
                </a:solidFill>
                <a:cs typeface="Arial" panose="020B0604020202020204" pitchFamily="34" charset="0"/>
              </a:rPr>
              <a:t>non-payment </a:t>
            </a:r>
            <a:r>
              <a:rPr lang="en-US" dirty="0">
                <a:solidFill>
                  <a:schemeClr val="bg2">
                    <a:lumMod val="10000"/>
                  </a:schemeClr>
                </a:solidFill>
                <a:cs typeface="Arial" panose="020B0604020202020204" pitchFamily="34" charset="0"/>
              </a:rPr>
              <a:t>of rent, </a:t>
            </a:r>
          </a:p>
          <a:p>
            <a:pPr marL="574675" indent="-234950"/>
            <a:r>
              <a:rPr lang="en-US" sz="2400" dirty="0">
                <a:solidFill>
                  <a:schemeClr val="bg2">
                    <a:lumMod val="10000"/>
                  </a:schemeClr>
                </a:solidFill>
                <a:cs typeface="Arial" panose="020B0604020202020204" pitchFamily="34" charset="0"/>
              </a:rPr>
              <a:t>lease violations, </a:t>
            </a:r>
          </a:p>
          <a:p>
            <a:pPr marL="574675" indent="-234950"/>
            <a:r>
              <a:rPr lang="en-US" sz="2400" dirty="0">
                <a:solidFill>
                  <a:schemeClr val="bg2">
                    <a:lumMod val="10000"/>
                  </a:schemeClr>
                </a:solidFill>
                <a:cs typeface="Arial" panose="020B0604020202020204" pitchFamily="34" charset="0"/>
              </a:rPr>
              <a:t>property damage, </a:t>
            </a:r>
          </a:p>
          <a:p>
            <a:pPr marL="574675" indent="-234950"/>
            <a:r>
              <a:rPr lang="en-US" sz="2400" dirty="0">
                <a:solidFill>
                  <a:schemeClr val="bg2">
                    <a:lumMod val="10000"/>
                  </a:schemeClr>
                </a:solidFill>
                <a:cs typeface="Arial" panose="020B0604020202020204" pitchFamily="34" charset="0"/>
              </a:rPr>
              <a:t>conflict with other tenants</a:t>
            </a:r>
            <a:r>
              <a:rPr lang="en-US" dirty="0">
                <a:solidFill>
                  <a:schemeClr val="bg2">
                    <a:lumMod val="10000"/>
                  </a:schemeClr>
                </a:solidFill>
                <a:cs typeface="Arial" panose="020B0604020202020204" pitchFamily="34" charset="0"/>
              </a:rPr>
              <a:t>, conflict with landlords </a:t>
            </a:r>
          </a:p>
          <a:p>
            <a:pPr marL="0" indent="0">
              <a:buNone/>
            </a:pPr>
            <a:r>
              <a:rPr lang="en-US" sz="2400" dirty="0" smtClean="0">
                <a:solidFill>
                  <a:schemeClr val="bg2">
                    <a:lumMod val="10000"/>
                  </a:schemeClr>
                </a:solidFill>
              </a:rPr>
              <a:t>Do not address characteristics or long-term needs, </a:t>
            </a:r>
            <a:r>
              <a:rPr lang="en-US" sz="2400" dirty="0">
                <a:solidFill>
                  <a:schemeClr val="bg2">
                    <a:lumMod val="10000"/>
                  </a:schemeClr>
                </a:solidFill>
              </a:rPr>
              <a:t>such as poverty or a disability, unless they have a clear relationship to past housing instability </a:t>
            </a:r>
          </a:p>
        </p:txBody>
      </p:sp>
      <p:sp>
        <p:nvSpPr>
          <p:cNvPr id="4" name="Slide Number Placeholder 3"/>
          <p:cNvSpPr>
            <a:spLocks noGrp="1"/>
          </p:cNvSpPr>
          <p:nvPr>
            <p:ph type="sldNum" sz="quarter" idx="12"/>
          </p:nvPr>
        </p:nvSpPr>
        <p:spPr/>
        <p:txBody>
          <a:bodyPr/>
          <a:lstStyle/>
          <a:p>
            <a:fld id="{253136F8-1A66-42C7-9DB7-94A47FB7F78C}" type="slidenum">
              <a:rPr lang="en-US" smtClean="0"/>
              <a:pPr/>
              <a:t>18</a:t>
            </a:fld>
            <a:endParaRPr lang="en-US" dirty="0"/>
          </a:p>
        </p:txBody>
      </p:sp>
    </p:spTree>
    <p:extLst>
      <p:ext uri="{BB962C8B-B14F-4D97-AF65-F5344CB8AC3E}">
        <p14:creationId xmlns:p14="http://schemas.microsoft.com/office/powerpoint/2010/main" val="3558436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09" y="321958"/>
            <a:ext cx="8633572" cy="1325563"/>
          </a:xfrm>
        </p:spPr>
        <p:txBody>
          <a:bodyPr/>
          <a:lstStyle/>
          <a:p>
            <a:r>
              <a:rPr lang="en-US" dirty="0"/>
              <a:t>Stay – Case Management </a:t>
            </a:r>
            <a:r>
              <a:rPr lang="en-US" dirty="0" smtClean="0"/>
              <a:t>and Services</a:t>
            </a:r>
            <a:endParaRPr lang="en-US" dirty="0"/>
          </a:p>
        </p:txBody>
      </p:sp>
      <p:sp>
        <p:nvSpPr>
          <p:cNvPr id="3" name="Content Placeholder 2"/>
          <p:cNvSpPr>
            <a:spLocks noGrp="1"/>
          </p:cNvSpPr>
          <p:nvPr>
            <p:ph idx="1"/>
          </p:nvPr>
        </p:nvSpPr>
        <p:spPr>
          <a:xfrm>
            <a:off x="501262" y="1647521"/>
            <a:ext cx="8135024" cy="4351338"/>
          </a:xfrm>
        </p:spPr>
        <p:txBody>
          <a:bodyPr>
            <a:normAutofit/>
          </a:bodyPr>
          <a:lstStyle/>
          <a:p>
            <a:pPr marL="461963" lvl="3" indent="-234950"/>
            <a:r>
              <a:rPr lang="en-US" sz="2800" dirty="0" smtClean="0"/>
              <a:t>Help participants identify what may need to do to keep their housing and get them the support</a:t>
            </a:r>
          </a:p>
          <a:p>
            <a:pPr marL="461963" lvl="3" indent="-234950"/>
            <a:r>
              <a:rPr lang="en-US" sz="2800" dirty="0" smtClean="0"/>
              <a:t>Create stability plan</a:t>
            </a:r>
          </a:p>
          <a:p>
            <a:pPr marL="461963" lvl="3" indent="-234950"/>
            <a:r>
              <a:rPr lang="en-US" sz="2800" dirty="0" smtClean="0"/>
              <a:t>Connect to supports in the community</a:t>
            </a:r>
          </a:p>
          <a:p>
            <a:pPr marL="461963" lvl="3" indent="-234950"/>
            <a:endParaRPr lang="en-US" sz="2800" dirty="0"/>
          </a:p>
          <a:p>
            <a:pPr marL="461963" lvl="3" indent="-234950"/>
            <a:endParaRPr lang="en-US" sz="2800" dirty="0" smtClean="0"/>
          </a:p>
          <a:p>
            <a:pPr marL="461963" lvl="3" indent="-234950"/>
            <a:endParaRPr lang="en-US" sz="2800" dirty="0"/>
          </a:p>
          <a:p>
            <a:pPr marL="461963" lvl="3" indent="-234950"/>
            <a:endParaRPr lang="en-US" sz="2800" dirty="0" smtClean="0"/>
          </a:p>
          <a:p>
            <a:pPr marL="227013" lvl="3" indent="0">
              <a:buNone/>
            </a:pPr>
            <a:endParaRPr lang="en-US" sz="2800" dirty="0" smtClean="0"/>
          </a:p>
          <a:p>
            <a:pPr marL="227013" lvl="3" indent="0">
              <a:buNone/>
            </a:pPr>
            <a:r>
              <a:rPr lang="en-US" sz="2800" dirty="0" smtClean="0"/>
              <a:t>You are not going to be around long-term; help them get connected to things and people that are.</a:t>
            </a:r>
            <a:endParaRPr lang="en-US" sz="2600" dirty="0" smtClean="0"/>
          </a:p>
          <a:p>
            <a:pPr marL="227013" lvl="3" indent="0">
              <a:buNone/>
            </a:pPr>
            <a:endParaRPr lang="en-US" sz="2800" dirty="0"/>
          </a:p>
        </p:txBody>
      </p:sp>
      <p:sp>
        <p:nvSpPr>
          <p:cNvPr id="4" name="Slide Number Placeholder 3"/>
          <p:cNvSpPr>
            <a:spLocks noGrp="1"/>
          </p:cNvSpPr>
          <p:nvPr>
            <p:ph type="sldNum" sz="quarter" idx="12"/>
          </p:nvPr>
        </p:nvSpPr>
        <p:spPr/>
        <p:txBody>
          <a:bodyPr/>
          <a:lstStyle/>
          <a:p>
            <a:fld id="{253136F8-1A66-42C7-9DB7-94A47FB7F78C}" type="slidenum">
              <a:rPr lang="en-US" smtClean="0"/>
              <a:pPr/>
              <a:t>19</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889753912"/>
              </p:ext>
            </p:extLst>
          </p:nvPr>
        </p:nvGraphicFramePr>
        <p:xfrm>
          <a:off x="704828" y="3495760"/>
          <a:ext cx="7889734" cy="1620451"/>
        </p:xfrm>
        <a:graphic>
          <a:graphicData uri="http://schemas.openxmlformats.org/drawingml/2006/table">
            <a:tbl>
              <a:tblPr firstRow="1" bandRow="1">
                <a:tableStyleId>{5C22544A-7EE6-4342-B048-85BDC9FD1C3A}</a:tableStyleId>
              </a:tblPr>
              <a:tblGrid>
                <a:gridCol w="3944867">
                  <a:extLst>
                    <a:ext uri="{9D8B030D-6E8A-4147-A177-3AD203B41FA5}">
                      <a16:colId xmlns:a16="http://schemas.microsoft.com/office/drawing/2014/main" val="20000"/>
                    </a:ext>
                  </a:extLst>
                </a:gridCol>
                <a:gridCol w="3944867">
                  <a:extLst>
                    <a:ext uri="{9D8B030D-6E8A-4147-A177-3AD203B41FA5}">
                      <a16:colId xmlns:a16="http://schemas.microsoft.com/office/drawing/2014/main" val="20001"/>
                    </a:ext>
                  </a:extLst>
                </a:gridCol>
              </a:tblGrid>
              <a:tr h="428877">
                <a:tc>
                  <a:txBody>
                    <a:bodyPr/>
                    <a:lstStyle/>
                    <a:p>
                      <a:r>
                        <a:rPr lang="en-US" sz="2000" dirty="0" smtClean="0"/>
                        <a:t>NETWORK</a:t>
                      </a:r>
                      <a:r>
                        <a:rPr lang="en-US" sz="2000" baseline="0" dirty="0" smtClean="0"/>
                        <a:t> OF LOCAL SUPPPORTS</a:t>
                      </a:r>
                      <a:endParaRPr lang="en-US" sz="2000" dirty="0"/>
                    </a:p>
                  </a:txBody>
                  <a:tcPr>
                    <a:solidFill>
                      <a:srgbClr val="002060"/>
                    </a:solidFill>
                  </a:tcPr>
                </a:tc>
                <a:tc>
                  <a:txBody>
                    <a:bodyPr/>
                    <a:lstStyle/>
                    <a:p>
                      <a:r>
                        <a:rPr lang="en-US" sz="2000" dirty="0" smtClean="0"/>
                        <a:t>SERVICES</a:t>
                      </a:r>
                      <a:endParaRPr lang="en-US" sz="2000" dirty="0"/>
                    </a:p>
                  </a:txBody>
                  <a:tcPr>
                    <a:solidFill>
                      <a:srgbClr val="002060"/>
                    </a:solidFill>
                  </a:tcPr>
                </a:tc>
                <a:extLst>
                  <a:ext uri="{0D108BD9-81ED-4DB2-BD59-A6C34878D82A}">
                    <a16:rowId xmlns:a16="http://schemas.microsoft.com/office/drawing/2014/main" val="10000"/>
                  </a:ext>
                </a:extLst>
              </a:tr>
              <a:tr h="372234">
                <a:tc>
                  <a:txBody>
                    <a:bodyPr/>
                    <a:lstStyle/>
                    <a:p>
                      <a:r>
                        <a:rPr lang="en-US" sz="2000" dirty="0" smtClean="0"/>
                        <a:t>Transportation</a:t>
                      </a:r>
                      <a:r>
                        <a:rPr lang="en-US" sz="2000" baseline="0" dirty="0" smtClean="0"/>
                        <a:t> options</a:t>
                      </a:r>
                      <a:endParaRPr lang="en-US" sz="2000" dirty="0"/>
                    </a:p>
                  </a:txBody>
                  <a:tcPr>
                    <a:solidFill>
                      <a:schemeClr val="accent1">
                        <a:lumMod val="20000"/>
                        <a:lumOff val="80000"/>
                      </a:schemeClr>
                    </a:solidFill>
                  </a:tcPr>
                </a:tc>
                <a:tc>
                  <a:txBody>
                    <a:bodyPr/>
                    <a:lstStyle/>
                    <a:p>
                      <a:r>
                        <a:rPr lang="en-US" sz="2000" dirty="0" smtClean="0"/>
                        <a:t>Employment</a:t>
                      </a:r>
                      <a:r>
                        <a:rPr lang="en-US" sz="2000" baseline="0" dirty="0" smtClean="0"/>
                        <a:t> programs</a:t>
                      </a:r>
                      <a:endParaRPr lang="en-US" sz="2000" dirty="0"/>
                    </a:p>
                  </a:txBody>
                  <a:tcPr>
                    <a:solidFill>
                      <a:schemeClr val="accent1">
                        <a:lumMod val="20000"/>
                        <a:lumOff val="80000"/>
                      </a:schemeClr>
                    </a:solidFill>
                  </a:tcPr>
                </a:tc>
                <a:extLst>
                  <a:ext uri="{0D108BD9-81ED-4DB2-BD59-A6C34878D82A}">
                    <a16:rowId xmlns:a16="http://schemas.microsoft.com/office/drawing/2014/main" val="10001"/>
                  </a:ext>
                </a:extLst>
              </a:tr>
              <a:tr h="381618">
                <a:tc>
                  <a:txBody>
                    <a:bodyPr/>
                    <a:lstStyle/>
                    <a:p>
                      <a:r>
                        <a:rPr lang="en-US" sz="2000" dirty="0" smtClean="0"/>
                        <a:t>Food pantries</a:t>
                      </a:r>
                      <a:endParaRPr lang="en-US" sz="2000" dirty="0"/>
                    </a:p>
                  </a:txBody>
                  <a:tcPr>
                    <a:solidFill>
                      <a:schemeClr val="accent1">
                        <a:lumMod val="40000"/>
                        <a:lumOff val="60000"/>
                      </a:schemeClr>
                    </a:solidFill>
                  </a:tcPr>
                </a:tc>
                <a:tc>
                  <a:txBody>
                    <a:bodyPr/>
                    <a:lstStyle/>
                    <a:p>
                      <a:r>
                        <a:rPr lang="en-US" sz="2000" dirty="0" smtClean="0"/>
                        <a:t>Child Care</a:t>
                      </a:r>
                      <a:endParaRPr lang="en-US" sz="2000" dirty="0"/>
                    </a:p>
                  </a:txBody>
                  <a:tcPr>
                    <a:solidFill>
                      <a:schemeClr val="accent1">
                        <a:lumMod val="40000"/>
                        <a:lumOff val="60000"/>
                      </a:schemeClr>
                    </a:solidFill>
                  </a:tcPr>
                </a:tc>
                <a:extLst>
                  <a:ext uri="{0D108BD9-81ED-4DB2-BD59-A6C34878D82A}">
                    <a16:rowId xmlns:a16="http://schemas.microsoft.com/office/drawing/2014/main" val="10002"/>
                  </a:ext>
                </a:extLst>
              </a:tr>
              <a:tr h="399094">
                <a:tc>
                  <a:txBody>
                    <a:bodyPr/>
                    <a:lstStyle/>
                    <a:p>
                      <a:r>
                        <a:rPr lang="en-US" sz="2000" dirty="0" smtClean="0"/>
                        <a:t>Faith-based</a:t>
                      </a:r>
                      <a:r>
                        <a:rPr lang="en-US" sz="2000" baseline="0" dirty="0" smtClean="0"/>
                        <a:t>/spiritual communities</a:t>
                      </a:r>
                      <a:endParaRPr lang="en-US" sz="2000" dirty="0"/>
                    </a:p>
                  </a:txBody>
                  <a:tcPr>
                    <a:solidFill>
                      <a:schemeClr val="accent1">
                        <a:lumMod val="20000"/>
                        <a:lumOff val="80000"/>
                      </a:schemeClr>
                    </a:solidFill>
                  </a:tcPr>
                </a:tc>
                <a:tc>
                  <a:txBody>
                    <a:bodyPr/>
                    <a:lstStyle/>
                    <a:p>
                      <a:r>
                        <a:rPr lang="en-US" sz="2000" dirty="0" smtClean="0"/>
                        <a:t>Health Care</a:t>
                      </a:r>
                      <a:endParaRPr lang="en-US" sz="2000" dirty="0"/>
                    </a:p>
                  </a:txBody>
                  <a:tcPr>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1572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0" dirty="0" smtClean="0"/>
              <a:t>About This Series</a:t>
            </a:r>
            <a:endParaRPr lang="en-US" sz="2800" b="0" dirty="0"/>
          </a:p>
        </p:txBody>
      </p:sp>
      <p:sp>
        <p:nvSpPr>
          <p:cNvPr id="3" name="Content Placeholder 2"/>
          <p:cNvSpPr>
            <a:spLocks noGrp="1"/>
          </p:cNvSpPr>
          <p:nvPr>
            <p:ph idx="1"/>
          </p:nvPr>
        </p:nvSpPr>
        <p:spPr>
          <a:xfrm>
            <a:off x="3887391" y="987432"/>
            <a:ext cx="4629150" cy="5146331"/>
          </a:xfrm>
        </p:spPr>
        <p:txBody>
          <a:bodyPr/>
          <a:lstStyle/>
          <a:p>
            <a:pPr marL="0" indent="0">
              <a:buNone/>
            </a:pPr>
            <a:r>
              <a:rPr lang="en-US" dirty="0" smtClean="0"/>
              <a:t>This is one of five video trainings sponsored by the Washington Department of Commerce </a:t>
            </a:r>
          </a:p>
          <a:p>
            <a:pPr marL="0" indent="0">
              <a:spcBef>
                <a:spcPts val="1400"/>
              </a:spcBef>
              <a:buNone/>
            </a:pPr>
            <a:r>
              <a:rPr lang="en-US" dirty="0" smtClean="0"/>
              <a:t>Each training will last 30 to 60 minutes</a:t>
            </a:r>
          </a:p>
          <a:p>
            <a:pPr marL="0" indent="0">
              <a:spcBef>
                <a:spcPts val="1400"/>
              </a:spcBef>
              <a:buNone/>
            </a:pPr>
            <a:r>
              <a:rPr lang="en-US" dirty="0" smtClean="0"/>
              <a:t>Topics include</a:t>
            </a:r>
          </a:p>
          <a:p>
            <a:pPr marL="800100" lvl="1" indent="-457200">
              <a:buFont typeface="+mj-lt"/>
              <a:buAutoNum type="alphaLcPeriod"/>
            </a:pPr>
            <a:r>
              <a:rPr lang="en-US" dirty="0" smtClean="0">
                <a:solidFill>
                  <a:schemeClr val="tx2"/>
                </a:solidFill>
              </a:rPr>
              <a:t>Introduction to Housing First</a:t>
            </a:r>
          </a:p>
          <a:p>
            <a:pPr marL="800100" lvl="1" indent="-457200">
              <a:buFont typeface="+mj-lt"/>
              <a:buAutoNum type="alphaLcPeriod"/>
            </a:pPr>
            <a:r>
              <a:rPr lang="en-US" b="1" dirty="0" smtClean="0">
                <a:solidFill>
                  <a:srgbClr val="7030A0"/>
                </a:solidFill>
              </a:rPr>
              <a:t>Introduction to Rapid Rehousing </a:t>
            </a:r>
          </a:p>
          <a:p>
            <a:pPr marL="800100" lvl="1" indent="-457200">
              <a:buFont typeface="+mj-lt"/>
              <a:buAutoNum type="alphaLcPeriod"/>
            </a:pPr>
            <a:r>
              <a:rPr lang="en-US" dirty="0" smtClean="0"/>
              <a:t>Introduction to Diversion/Problem Solving</a:t>
            </a:r>
          </a:p>
          <a:p>
            <a:pPr marL="800100" lvl="1" indent="-457200">
              <a:buFont typeface="+mj-lt"/>
              <a:buAutoNum type="alphaLcPeriod"/>
            </a:pPr>
            <a:r>
              <a:rPr lang="en-US" dirty="0" smtClean="0"/>
              <a:t>Landlord Engagement in Rapid Rehousing</a:t>
            </a:r>
          </a:p>
          <a:p>
            <a:pPr marL="800100" lvl="1" indent="-457200">
              <a:buFont typeface="+mj-lt"/>
              <a:buAutoNum type="alphaLcPeriod"/>
            </a:pPr>
            <a:r>
              <a:rPr lang="en-US" dirty="0" smtClean="0"/>
              <a:t>Progressive Engagement for Programs and Systems</a:t>
            </a:r>
          </a:p>
          <a:p>
            <a:pPr marL="457200" indent="-457200">
              <a:buFont typeface="+mj-lt"/>
              <a:buAutoNum type="alphaLcPeriod"/>
            </a:pPr>
            <a:endParaRPr lang="en-US" dirty="0" smtClean="0"/>
          </a:p>
          <a:p>
            <a:endParaRPr lang="en-US" dirty="0"/>
          </a:p>
        </p:txBody>
      </p:sp>
      <p:sp>
        <p:nvSpPr>
          <p:cNvPr id="4" name="Slide Number Placeholder 3"/>
          <p:cNvSpPr>
            <a:spLocks noGrp="1"/>
          </p:cNvSpPr>
          <p:nvPr>
            <p:ph type="sldNum" sz="quarter" idx="12"/>
          </p:nvPr>
        </p:nvSpPr>
        <p:spPr/>
        <p:txBody>
          <a:bodyPr/>
          <a:lstStyle/>
          <a:p>
            <a:fld id="{253136F8-1A66-42C7-9DB7-94A47FB7F78C}" type="slidenum">
              <a:rPr lang="en-US" smtClean="0"/>
              <a:pPr/>
              <a:t>2</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946" y="2650211"/>
            <a:ext cx="3136109" cy="2555166"/>
          </a:xfrm>
          <a:prstGeom prst="rect">
            <a:avLst/>
          </a:prstGeom>
        </p:spPr>
      </p:pic>
    </p:spTree>
    <p:extLst>
      <p:ext uri="{BB962C8B-B14F-4D97-AF65-F5344CB8AC3E}">
        <p14:creationId xmlns:p14="http://schemas.microsoft.com/office/powerpoint/2010/main" val="1534669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09" y="321958"/>
            <a:ext cx="8633572" cy="1325563"/>
          </a:xfrm>
        </p:spPr>
        <p:txBody>
          <a:bodyPr/>
          <a:lstStyle/>
          <a:p>
            <a:r>
              <a:rPr lang="en-US" dirty="0"/>
              <a:t>Stay – Case Management </a:t>
            </a:r>
            <a:r>
              <a:rPr lang="en-US" dirty="0" smtClean="0"/>
              <a:t>and Services</a:t>
            </a:r>
            <a:endParaRPr lang="en-US" dirty="0"/>
          </a:p>
        </p:txBody>
      </p:sp>
      <p:sp>
        <p:nvSpPr>
          <p:cNvPr id="3" name="Content Placeholder 2"/>
          <p:cNvSpPr>
            <a:spLocks noGrp="1"/>
          </p:cNvSpPr>
          <p:nvPr>
            <p:ph idx="1"/>
          </p:nvPr>
        </p:nvSpPr>
        <p:spPr>
          <a:xfrm>
            <a:off x="501262" y="1647521"/>
            <a:ext cx="8135024" cy="4351338"/>
          </a:xfrm>
        </p:spPr>
        <p:txBody>
          <a:bodyPr>
            <a:normAutofit/>
          </a:bodyPr>
          <a:lstStyle/>
          <a:p>
            <a:pPr marL="461963" lvl="3" indent="-234950"/>
            <a:r>
              <a:rPr lang="en-US" sz="2800" dirty="0" smtClean="0"/>
              <a:t>Be proactive – it is not all on the participant to stay in touch with you</a:t>
            </a:r>
          </a:p>
          <a:p>
            <a:pPr marL="461963" lvl="3" indent="-234950"/>
            <a:r>
              <a:rPr lang="en-US" sz="2800" dirty="0" smtClean="0"/>
              <a:t>Make home visits  </a:t>
            </a:r>
          </a:p>
          <a:p>
            <a:pPr marL="804863" lvl="4" indent="-234950"/>
            <a:r>
              <a:rPr lang="en-US" sz="2600" dirty="0" smtClean="0"/>
              <a:t>Some people have limited tenancy experience – may need to learn some skills</a:t>
            </a:r>
          </a:p>
          <a:p>
            <a:pPr marL="804863" lvl="4" indent="-234950"/>
            <a:r>
              <a:rPr lang="en-US" sz="2600" dirty="0" smtClean="0"/>
              <a:t>May need assistance reporting thins to Landlord or Property Management</a:t>
            </a:r>
          </a:p>
          <a:p>
            <a:pPr marL="804863" lvl="4" indent="-234950"/>
            <a:r>
              <a:rPr lang="en-US" sz="2600" dirty="0" smtClean="0"/>
              <a:t>Opportunity to check in on how other service connections are going</a:t>
            </a:r>
          </a:p>
          <a:p>
            <a:pPr marL="461963" lvl="3" indent="-234950"/>
            <a:endParaRPr lang="en-US" sz="2600" dirty="0" smtClean="0"/>
          </a:p>
          <a:p>
            <a:pPr marL="227013" lvl="3" indent="0">
              <a:buNone/>
            </a:pPr>
            <a:endParaRPr lang="en-US" sz="2800" dirty="0"/>
          </a:p>
        </p:txBody>
      </p:sp>
      <p:sp>
        <p:nvSpPr>
          <p:cNvPr id="4" name="Slide Number Placeholder 3"/>
          <p:cNvSpPr>
            <a:spLocks noGrp="1"/>
          </p:cNvSpPr>
          <p:nvPr>
            <p:ph type="sldNum" sz="quarter" idx="12"/>
          </p:nvPr>
        </p:nvSpPr>
        <p:spPr/>
        <p:txBody>
          <a:bodyPr/>
          <a:lstStyle/>
          <a:p>
            <a:fld id="{253136F8-1A66-42C7-9DB7-94A47FB7F78C}" type="slidenum">
              <a:rPr lang="en-US" smtClean="0"/>
              <a:pPr/>
              <a:t>20</a:t>
            </a:fld>
            <a:endParaRPr lang="en-US" dirty="0"/>
          </a:p>
        </p:txBody>
      </p:sp>
    </p:spTree>
    <p:extLst>
      <p:ext uri="{BB962C8B-B14F-4D97-AF65-F5344CB8AC3E}">
        <p14:creationId xmlns:p14="http://schemas.microsoft.com/office/powerpoint/2010/main" val="3055181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Rapid Rehousing with transition-age youth</a:t>
            </a:r>
            <a:endParaRPr lang="en-US" dirty="0"/>
          </a:p>
        </p:txBody>
      </p:sp>
      <p:sp>
        <p:nvSpPr>
          <p:cNvPr id="3" name="Content Placeholder 2"/>
          <p:cNvSpPr>
            <a:spLocks noGrp="1"/>
          </p:cNvSpPr>
          <p:nvPr>
            <p:ph idx="1"/>
          </p:nvPr>
        </p:nvSpPr>
        <p:spPr>
          <a:xfrm>
            <a:off x="432538" y="1646654"/>
            <a:ext cx="7886700" cy="4351338"/>
          </a:xfrm>
        </p:spPr>
        <p:txBody>
          <a:bodyPr/>
          <a:lstStyle/>
          <a:p>
            <a:pPr marL="0" indent="0">
              <a:buNone/>
            </a:pPr>
            <a:r>
              <a:rPr lang="en-US" dirty="0" smtClean="0"/>
              <a:t>Rapid Rehousing for transition age youth may take a little longer, intentionally</a:t>
            </a:r>
          </a:p>
          <a:p>
            <a:pPr lvl="1"/>
            <a:r>
              <a:rPr lang="en-US" dirty="0" smtClean="0"/>
              <a:t>Youth may have not had any previous housing experience and are still developing</a:t>
            </a:r>
          </a:p>
          <a:p>
            <a:pPr lvl="1"/>
            <a:r>
              <a:rPr lang="en-US" dirty="0" smtClean="0"/>
              <a:t>Services may be broader,  deeper connections, but focus remains on preparing youth to be housed in the future</a:t>
            </a:r>
          </a:p>
          <a:p>
            <a:pPr marL="0" indent="0">
              <a:buNone/>
            </a:pPr>
            <a:endParaRPr lang="en-US" dirty="0"/>
          </a:p>
        </p:txBody>
      </p:sp>
      <p:sp>
        <p:nvSpPr>
          <p:cNvPr id="4" name="Slide Number Placeholder 3"/>
          <p:cNvSpPr>
            <a:spLocks noGrp="1"/>
          </p:cNvSpPr>
          <p:nvPr>
            <p:ph type="sldNum" sz="quarter" idx="12"/>
          </p:nvPr>
        </p:nvSpPr>
        <p:spPr/>
        <p:txBody>
          <a:bodyPr/>
          <a:lstStyle/>
          <a:p>
            <a:fld id="{253136F8-1A66-42C7-9DB7-94A47FB7F78C}" type="slidenum">
              <a:rPr lang="en-US" smtClean="0"/>
              <a:pPr/>
              <a:t>21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4468" y="4017842"/>
            <a:ext cx="5805794" cy="2593905"/>
          </a:xfrm>
          <a:prstGeom prst="rect">
            <a:avLst/>
          </a:prstGeom>
        </p:spPr>
      </p:pic>
    </p:spTree>
    <p:extLst>
      <p:ext uri="{BB962C8B-B14F-4D97-AF65-F5344CB8AC3E}">
        <p14:creationId xmlns:p14="http://schemas.microsoft.com/office/powerpoint/2010/main" val="2794863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Considerations when closing a case</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253136F8-1A66-42C7-9DB7-94A47FB7F78C}" type="slidenum">
              <a:rPr lang="en-US" smtClean="0">
                <a:solidFill>
                  <a:srgbClr val="FF0000"/>
                </a:solidFill>
              </a:rPr>
              <a:pPr/>
              <a:t>22</a:t>
            </a:fld>
            <a:endParaRPr lang="en-US" dirty="0">
              <a:solidFill>
                <a:srgbClr val="FF0000"/>
              </a:solidFill>
            </a:endParaRPr>
          </a:p>
        </p:txBody>
      </p:sp>
    </p:spTree>
    <p:extLst>
      <p:ext uri="{BB962C8B-B14F-4D97-AF65-F5344CB8AC3E}">
        <p14:creationId xmlns:p14="http://schemas.microsoft.com/office/powerpoint/2010/main" val="335434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Closing </a:t>
            </a:r>
            <a:r>
              <a:rPr lang="en-US" dirty="0"/>
              <a:t>a case</a:t>
            </a:r>
          </a:p>
        </p:txBody>
      </p:sp>
      <p:sp>
        <p:nvSpPr>
          <p:cNvPr id="3" name="Content Placeholder 2"/>
          <p:cNvSpPr>
            <a:spLocks noGrp="1"/>
          </p:cNvSpPr>
          <p:nvPr>
            <p:ph idx="1"/>
          </p:nvPr>
        </p:nvSpPr>
        <p:spPr>
          <a:xfrm>
            <a:off x="628650" y="1247410"/>
            <a:ext cx="7773561" cy="3508977"/>
          </a:xfrm>
        </p:spPr>
        <p:txBody>
          <a:bodyPr>
            <a:noAutofit/>
          </a:bodyPr>
          <a:lstStyle/>
          <a:p>
            <a:r>
              <a:rPr lang="en-US" dirty="0">
                <a:solidFill>
                  <a:schemeClr val="bg2">
                    <a:lumMod val="10000"/>
                  </a:schemeClr>
                </a:solidFill>
              </a:rPr>
              <a:t>Exit planning starts at entry: Discuss goals of rapid re-housing </a:t>
            </a:r>
            <a:r>
              <a:rPr lang="en-US" dirty="0" smtClean="0">
                <a:solidFill>
                  <a:schemeClr val="bg2">
                    <a:lumMod val="10000"/>
                  </a:schemeClr>
                </a:solidFill>
              </a:rPr>
              <a:t>assistance, </a:t>
            </a:r>
            <a:r>
              <a:rPr lang="en-US" dirty="0">
                <a:solidFill>
                  <a:schemeClr val="bg2">
                    <a:lumMod val="10000"/>
                  </a:schemeClr>
                </a:solidFill>
              </a:rPr>
              <a:t>and </a:t>
            </a:r>
            <a:r>
              <a:rPr lang="en-US" dirty="0" smtClean="0">
                <a:solidFill>
                  <a:schemeClr val="bg2">
                    <a:lumMod val="10000"/>
                  </a:schemeClr>
                </a:solidFill>
              </a:rPr>
              <a:t>criteria </a:t>
            </a:r>
            <a:r>
              <a:rPr lang="en-US" dirty="0">
                <a:solidFill>
                  <a:schemeClr val="bg2">
                    <a:lumMod val="10000"/>
                  </a:schemeClr>
                </a:solidFill>
              </a:rPr>
              <a:t>for ending assistance — well in advance</a:t>
            </a:r>
            <a:r>
              <a:rPr lang="en-US" dirty="0" smtClean="0">
                <a:solidFill>
                  <a:schemeClr val="bg2">
                    <a:lumMod val="10000"/>
                  </a:schemeClr>
                </a:solidFill>
              </a:rPr>
              <a:t>.</a:t>
            </a:r>
          </a:p>
          <a:p>
            <a:r>
              <a:rPr lang="en-US" dirty="0" smtClean="0">
                <a:solidFill>
                  <a:schemeClr val="bg2">
                    <a:lumMod val="10000"/>
                  </a:schemeClr>
                </a:solidFill>
              </a:rPr>
              <a:t>Case </a:t>
            </a:r>
            <a:r>
              <a:rPr lang="en-US" dirty="0">
                <a:solidFill>
                  <a:schemeClr val="bg2">
                    <a:lumMod val="10000"/>
                  </a:schemeClr>
                </a:solidFill>
              </a:rPr>
              <a:t>managers regularly review progress toward goals and keep exit date flexible, adjusting as necessary based on </a:t>
            </a:r>
            <a:r>
              <a:rPr lang="en-US" dirty="0" smtClean="0">
                <a:solidFill>
                  <a:schemeClr val="bg2">
                    <a:lumMod val="10000"/>
                  </a:schemeClr>
                </a:solidFill>
              </a:rPr>
              <a:t>progress</a:t>
            </a:r>
            <a:r>
              <a:rPr lang="en-US" dirty="0">
                <a:solidFill>
                  <a:schemeClr val="bg2">
                    <a:lumMod val="10000"/>
                  </a:schemeClr>
                </a:solidFill>
              </a:rPr>
              <a:t>, and changes in </a:t>
            </a:r>
            <a:r>
              <a:rPr lang="en-US" dirty="0" smtClean="0">
                <a:solidFill>
                  <a:schemeClr val="bg2">
                    <a:lumMod val="10000"/>
                  </a:schemeClr>
                </a:solidFill>
              </a:rPr>
              <a:t>circumstances</a:t>
            </a:r>
            <a:r>
              <a:rPr lang="en-US" dirty="0">
                <a:solidFill>
                  <a:schemeClr val="bg2">
                    <a:lumMod val="10000"/>
                  </a:schemeClr>
                </a:solidFill>
              </a:rPr>
              <a:t>.</a:t>
            </a:r>
          </a:p>
          <a:p>
            <a:r>
              <a:rPr lang="en-US" dirty="0">
                <a:solidFill>
                  <a:schemeClr val="bg2">
                    <a:lumMod val="10000"/>
                  </a:schemeClr>
                </a:solidFill>
              </a:rPr>
              <a:t>Participant and case manager create an exit plan </a:t>
            </a:r>
          </a:p>
          <a:p>
            <a:pPr lvl="1"/>
            <a:r>
              <a:rPr lang="en-US" dirty="0">
                <a:solidFill>
                  <a:schemeClr val="bg2">
                    <a:lumMod val="10000"/>
                  </a:schemeClr>
                </a:solidFill>
              </a:rPr>
              <a:t>Includes “Plan B” (emergency plan): options if a housing crisis recurs </a:t>
            </a:r>
          </a:p>
          <a:p>
            <a:pPr marL="342900" lvl="1" indent="0">
              <a:buNone/>
            </a:pPr>
            <a:endParaRPr lang="en-US" sz="2000" dirty="0"/>
          </a:p>
          <a:p>
            <a:pPr lvl="1"/>
            <a:endParaRPr lang="en-US" sz="2000" dirty="0"/>
          </a:p>
          <a:p>
            <a:endParaRPr lang="en-US" sz="2000" dirty="0"/>
          </a:p>
        </p:txBody>
      </p:sp>
      <p:sp>
        <p:nvSpPr>
          <p:cNvPr id="4" name="Footer Placeholder 3"/>
          <p:cNvSpPr>
            <a:spLocks noGrp="1"/>
          </p:cNvSpPr>
          <p:nvPr>
            <p:ph type="ftr" sz="quarter" idx="11"/>
          </p:nvPr>
        </p:nvSpPr>
        <p:spPr>
          <a:xfrm>
            <a:off x="6972300" y="6311386"/>
            <a:ext cx="3086100" cy="365125"/>
          </a:xfrm>
        </p:spPr>
        <p:txBody>
          <a:bodyPr/>
          <a:lstStyle/>
          <a:p>
            <a:fld id="{A9817DB5-8B01-4BEB-941A-2D59C6E6EA60}" type="slidenum">
              <a:rPr lang="en-US" smtClean="0">
                <a:solidFill>
                  <a:srgbClr val="FF0000"/>
                </a:solidFill>
              </a:rPr>
              <a:t>23</a:t>
            </a:fld>
            <a:endParaRPr lang="en-US" dirty="0">
              <a:solidFill>
                <a:srgbClr val="FF0000"/>
              </a:solidFill>
            </a:endParaRPr>
          </a:p>
        </p:txBody>
      </p:sp>
    </p:spTree>
    <p:extLst>
      <p:ext uri="{BB962C8B-B14F-4D97-AF65-F5344CB8AC3E}">
        <p14:creationId xmlns:p14="http://schemas.microsoft.com/office/powerpoint/2010/main" val="198505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0400" y="457203"/>
            <a:ext cx="7024744" cy="1143000"/>
          </a:xfrm>
        </p:spPr>
        <p:txBody>
          <a:bodyPr>
            <a:normAutofit fontScale="90000"/>
          </a:bodyPr>
          <a:lstStyle/>
          <a:p>
            <a:r>
              <a:rPr lang="en-US" dirty="0"/>
              <a:t>Four Factors for Case Closing</a:t>
            </a:r>
          </a:p>
        </p:txBody>
      </p:sp>
      <p:graphicFrame>
        <p:nvGraphicFramePr>
          <p:cNvPr id="4" name="Content Placeholder 3" descr="time table of services" title="When is it time to complete services?"/>
          <p:cNvGraphicFramePr>
            <a:graphicFrameLocks noGrp="1"/>
          </p:cNvGraphicFramePr>
          <p:nvPr>
            <p:ph idx="1"/>
            <p:extLst>
              <p:ext uri="{D42A27DB-BD31-4B8C-83A1-F6EECF244321}">
                <p14:modId xmlns:p14="http://schemas.microsoft.com/office/powerpoint/2010/main" val="1273143554"/>
              </p:ext>
            </p:extLst>
          </p:nvPr>
        </p:nvGraphicFramePr>
        <p:xfrm>
          <a:off x="524476" y="1488310"/>
          <a:ext cx="8137609" cy="5004565"/>
        </p:xfrm>
        <a:graphic>
          <a:graphicData uri="http://schemas.openxmlformats.org/drawingml/2006/table">
            <a:tbl>
              <a:tblPr firstRow="1" bandRow="1">
                <a:tableStyleId>{5C22544A-7EE6-4342-B048-85BDC9FD1C3A}</a:tableStyleId>
              </a:tblPr>
              <a:tblGrid>
                <a:gridCol w="1384174">
                  <a:extLst>
                    <a:ext uri="{9D8B030D-6E8A-4147-A177-3AD203B41FA5}">
                      <a16:colId xmlns:a16="http://schemas.microsoft.com/office/drawing/2014/main" val="20000"/>
                    </a:ext>
                  </a:extLst>
                </a:gridCol>
                <a:gridCol w="3392399">
                  <a:extLst>
                    <a:ext uri="{9D8B030D-6E8A-4147-A177-3AD203B41FA5}">
                      <a16:colId xmlns:a16="http://schemas.microsoft.com/office/drawing/2014/main" val="20001"/>
                    </a:ext>
                  </a:extLst>
                </a:gridCol>
                <a:gridCol w="3361036">
                  <a:extLst>
                    <a:ext uri="{9D8B030D-6E8A-4147-A177-3AD203B41FA5}">
                      <a16:colId xmlns:a16="http://schemas.microsoft.com/office/drawing/2014/main" val="20002"/>
                    </a:ext>
                  </a:extLst>
                </a:gridCol>
              </a:tblGrid>
              <a:tr h="699944">
                <a:tc>
                  <a:txBody>
                    <a:bodyPr/>
                    <a:lstStyle/>
                    <a:p>
                      <a:endParaRPr lang="en-US" sz="1600" dirty="0"/>
                    </a:p>
                  </a:txBody>
                  <a:tcPr marL="68580" marR="68580">
                    <a:solidFill>
                      <a:srgbClr val="06196C"/>
                    </a:solidFill>
                  </a:tcPr>
                </a:tc>
                <a:tc>
                  <a:txBody>
                    <a:bodyPr/>
                    <a:lstStyle/>
                    <a:p>
                      <a:r>
                        <a:rPr lang="en-US" sz="2000" dirty="0"/>
                        <a:t>Indicators for Closure</a:t>
                      </a:r>
                    </a:p>
                  </a:txBody>
                  <a:tcPr marL="68580" marR="68580">
                    <a:solidFill>
                      <a:srgbClr val="06196C"/>
                    </a:solidFill>
                  </a:tcPr>
                </a:tc>
                <a:tc>
                  <a:txBody>
                    <a:bodyPr/>
                    <a:lstStyle/>
                    <a:p>
                      <a:r>
                        <a:rPr lang="en-US" sz="2000" dirty="0"/>
                        <a:t>Indicators for</a:t>
                      </a:r>
                      <a:r>
                        <a:rPr lang="en-US" sz="2000" baseline="0" dirty="0"/>
                        <a:t> Continuation</a:t>
                      </a:r>
                      <a:endParaRPr lang="en-US" sz="2000" dirty="0"/>
                    </a:p>
                  </a:txBody>
                  <a:tcPr marL="68580" marR="68580">
                    <a:solidFill>
                      <a:srgbClr val="06196C"/>
                    </a:solidFill>
                  </a:tcPr>
                </a:tc>
                <a:extLst>
                  <a:ext uri="{0D108BD9-81ED-4DB2-BD59-A6C34878D82A}">
                    <a16:rowId xmlns:a16="http://schemas.microsoft.com/office/drawing/2014/main" val="10000"/>
                  </a:ext>
                </a:extLst>
              </a:tr>
              <a:tr h="1049652">
                <a:tc>
                  <a:txBody>
                    <a:bodyPr/>
                    <a:lstStyle/>
                    <a:p>
                      <a:r>
                        <a:rPr lang="en-US" sz="1800" b="1" dirty="0">
                          <a:latin typeface="+mj-lt"/>
                        </a:rPr>
                        <a:t>INCOME</a:t>
                      </a:r>
                    </a:p>
                  </a:txBody>
                  <a:tcPr marL="68580" marR="68580">
                    <a:solidFill>
                      <a:schemeClr val="accent1">
                        <a:lumMod val="40000"/>
                        <a:lumOff val="60000"/>
                      </a:schemeClr>
                    </a:solidFill>
                  </a:tcPr>
                </a:tc>
                <a:tc>
                  <a:txBody>
                    <a:bodyPr/>
                    <a:lstStyle/>
                    <a:p>
                      <a:pPr marL="285750" indent="-285750">
                        <a:buFont typeface="Wingdings" panose="05000000000000000000" pitchFamily="2" charset="2"/>
                        <a:buChar char="ü"/>
                      </a:pPr>
                      <a:r>
                        <a:rPr lang="en-US" sz="1800" dirty="0" smtClean="0">
                          <a:latin typeface="+mj-lt"/>
                        </a:rPr>
                        <a:t>Income </a:t>
                      </a:r>
                      <a:r>
                        <a:rPr lang="en-US" sz="1800" dirty="0">
                          <a:latin typeface="+mj-lt"/>
                        </a:rPr>
                        <a:t>is</a:t>
                      </a:r>
                      <a:r>
                        <a:rPr lang="en-US" sz="1800" baseline="0" dirty="0">
                          <a:latin typeface="+mj-lt"/>
                        </a:rPr>
                        <a:t> sufficient to pay rent (despite severe rent burden</a:t>
                      </a:r>
                      <a:r>
                        <a:rPr lang="en-US" sz="1800" baseline="0" dirty="0" smtClean="0">
                          <a:latin typeface="+mj-lt"/>
                        </a:rPr>
                        <a:t>), or</a:t>
                      </a:r>
                    </a:p>
                    <a:p>
                      <a:pPr marL="285750" marR="0" lvl="0" indent="-2857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dirty="0" smtClean="0">
                          <a:latin typeface="+mj-lt"/>
                        </a:rPr>
                        <a:t>Housing subsidy secured </a:t>
                      </a:r>
                      <a:endParaRPr lang="en-US" sz="1800" i="1" dirty="0" smtClean="0">
                        <a:latin typeface="+mj-lt"/>
                      </a:endParaRPr>
                    </a:p>
                  </a:txBody>
                  <a:tcPr marL="68580" marR="68580">
                    <a:solidFill>
                      <a:schemeClr val="accent1">
                        <a:lumMod val="40000"/>
                        <a:lumOff val="60000"/>
                      </a:schemeClr>
                    </a:solidFill>
                  </a:tcPr>
                </a:tc>
                <a:tc>
                  <a:txBody>
                    <a:bodyPr/>
                    <a:lstStyle/>
                    <a:p>
                      <a:pPr marL="285750" indent="-285750">
                        <a:buFont typeface="Wingdings" panose="05000000000000000000" pitchFamily="2" charset="2"/>
                        <a:buChar char="ü"/>
                      </a:pPr>
                      <a:r>
                        <a:rPr lang="en-US" sz="1800" dirty="0">
                          <a:latin typeface="+mj-lt"/>
                        </a:rPr>
                        <a:t>Income is not sufficient to pay rent</a:t>
                      </a:r>
                      <a:r>
                        <a:rPr lang="en-US" sz="1800" baseline="0" dirty="0">
                          <a:latin typeface="+mj-lt"/>
                        </a:rPr>
                        <a:t> in the near term.</a:t>
                      </a:r>
                      <a:endParaRPr lang="en-US" sz="1800" dirty="0">
                        <a:latin typeface="+mj-lt"/>
                      </a:endParaRPr>
                    </a:p>
                  </a:txBody>
                  <a:tcPr marL="68580" marR="68580">
                    <a:solidFill>
                      <a:schemeClr val="accent1">
                        <a:lumMod val="40000"/>
                        <a:lumOff val="60000"/>
                      </a:schemeClr>
                    </a:solidFill>
                  </a:tcPr>
                </a:tc>
                <a:extLst>
                  <a:ext uri="{0D108BD9-81ED-4DB2-BD59-A6C34878D82A}">
                    <a16:rowId xmlns:a16="http://schemas.microsoft.com/office/drawing/2014/main" val="10001"/>
                  </a:ext>
                </a:extLst>
              </a:tr>
              <a:tr h="1270798">
                <a:tc>
                  <a:txBody>
                    <a:bodyPr/>
                    <a:lstStyle/>
                    <a:p>
                      <a:r>
                        <a:rPr lang="en-US" sz="1800" b="1" dirty="0">
                          <a:latin typeface="+mj-lt"/>
                        </a:rPr>
                        <a:t>LEASE</a:t>
                      </a:r>
                    </a:p>
                  </a:txBody>
                  <a:tcPr marL="68580" marR="68580">
                    <a:solidFill>
                      <a:schemeClr val="accent1">
                        <a:lumMod val="20000"/>
                        <a:lumOff val="80000"/>
                      </a:schemeClr>
                    </a:solidFill>
                  </a:tcPr>
                </a:tc>
                <a:tc>
                  <a:txBody>
                    <a:bodyPr/>
                    <a:lstStyle/>
                    <a:p>
                      <a:pPr marL="285750" indent="-285750">
                        <a:buFont typeface="Wingdings" panose="05000000000000000000" pitchFamily="2" charset="2"/>
                        <a:buChar char="ü"/>
                      </a:pPr>
                      <a:r>
                        <a:rPr lang="en-US" sz="1800" dirty="0">
                          <a:latin typeface="+mj-lt"/>
                        </a:rPr>
                        <a:t>Tenant is not in violation of lease and has no rent arrears</a:t>
                      </a:r>
                    </a:p>
                    <a:p>
                      <a:pPr marL="285750" indent="-285750">
                        <a:buFont typeface="Wingdings" panose="05000000000000000000" pitchFamily="2" charset="2"/>
                        <a:buChar char="ü"/>
                      </a:pPr>
                      <a:r>
                        <a:rPr lang="en-US" sz="1800" dirty="0">
                          <a:latin typeface="+mj-lt"/>
                        </a:rPr>
                        <a:t>Landlord agrees that tenancy is stable</a:t>
                      </a:r>
                    </a:p>
                  </a:txBody>
                  <a:tcPr marL="68580" marR="68580">
                    <a:solidFill>
                      <a:schemeClr val="accent1">
                        <a:lumMod val="20000"/>
                        <a:lumOff val="80000"/>
                      </a:schemeClr>
                    </a:solidFill>
                  </a:tcPr>
                </a:tc>
                <a:tc>
                  <a:txBody>
                    <a:bodyPr/>
                    <a:lstStyle/>
                    <a:p>
                      <a:pPr marL="285750" indent="-285750">
                        <a:buFont typeface="Wingdings" panose="05000000000000000000" pitchFamily="2" charset="2"/>
                        <a:buChar char="ü"/>
                      </a:pPr>
                      <a:r>
                        <a:rPr lang="en-US" sz="1800" dirty="0">
                          <a:latin typeface="+mj-lt"/>
                        </a:rPr>
                        <a:t>Landlord</a:t>
                      </a:r>
                      <a:r>
                        <a:rPr lang="en-US" sz="1800" baseline="0" dirty="0">
                          <a:latin typeface="+mj-lt"/>
                        </a:rPr>
                        <a:t> reports violations and arrears and wants services to continue</a:t>
                      </a:r>
                      <a:endParaRPr lang="en-US" sz="1800" dirty="0">
                        <a:latin typeface="+mj-lt"/>
                      </a:endParaRPr>
                    </a:p>
                  </a:txBody>
                  <a:tcPr marL="68580" marR="68580">
                    <a:solidFill>
                      <a:schemeClr val="accent1">
                        <a:lumMod val="20000"/>
                        <a:lumOff val="80000"/>
                      </a:schemeClr>
                    </a:solidFill>
                  </a:tcPr>
                </a:tc>
                <a:extLst>
                  <a:ext uri="{0D108BD9-81ED-4DB2-BD59-A6C34878D82A}">
                    <a16:rowId xmlns:a16="http://schemas.microsoft.com/office/drawing/2014/main" val="10002"/>
                  </a:ext>
                </a:extLst>
              </a:tr>
              <a:tr h="1299895">
                <a:tc>
                  <a:txBody>
                    <a:bodyPr/>
                    <a:lstStyle/>
                    <a:p>
                      <a:r>
                        <a:rPr lang="en-US" sz="1800" b="1" dirty="0">
                          <a:latin typeface="+mj-lt"/>
                        </a:rPr>
                        <a:t>LINKAGES</a:t>
                      </a:r>
                    </a:p>
                  </a:txBody>
                  <a:tcPr marL="68580" marR="68580">
                    <a:solidFill>
                      <a:schemeClr val="accent1">
                        <a:lumMod val="40000"/>
                        <a:lumOff val="60000"/>
                      </a:schemeClr>
                    </a:solidFill>
                  </a:tcPr>
                </a:tc>
                <a:tc>
                  <a:txBody>
                    <a:bodyPr/>
                    <a:lstStyle/>
                    <a:p>
                      <a:pPr marL="285750" indent="-285750">
                        <a:buFont typeface="Wingdings" panose="05000000000000000000" pitchFamily="2" charset="2"/>
                        <a:buChar char="ü"/>
                      </a:pPr>
                      <a:r>
                        <a:rPr lang="en-US" sz="1800" dirty="0">
                          <a:latin typeface="+mj-lt"/>
                        </a:rPr>
                        <a:t>Person is connected</a:t>
                      </a:r>
                      <a:r>
                        <a:rPr lang="en-US" sz="1800" baseline="0" dirty="0">
                          <a:latin typeface="+mj-lt"/>
                        </a:rPr>
                        <a:t> to resources necessary to sustain housing (e.g. benefits, daycare)</a:t>
                      </a:r>
                      <a:endParaRPr lang="en-US" sz="1800" dirty="0">
                        <a:latin typeface="+mj-lt"/>
                      </a:endParaRPr>
                    </a:p>
                  </a:txBody>
                  <a:tcPr marL="68580" marR="68580">
                    <a:solidFill>
                      <a:schemeClr val="accent1">
                        <a:lumMod val="40000"/>
                        <a:lumOff val="60000"/>
                      </a:schemeClr>
                    </a:solidFill>
                  </a:tcPr>
                </a:tc>
                <a:tc>
                  <a:txBody>
                    <a:bodyPr/>
                    <a:lstStyle/>
                    <a:p>
                      <a:pPr marL="285750" indent="-285750">
                        <a:buFont typeface="Wingdings" panose="05000000000000000000" pitchFamily="2" charset="2"/>
                        <a:buChar char="ü"/>
                      </a:pPr>
                      <a:r>
                        <a:rPr lang="en-US" sz="1800" dirty="0">
                          <a:latin typeface="+mj-lt"/>
                        </a:rPr>
                        <a:t>Critical connections have not been secured</a:t>
                      </a:r>
                    </a:p>
                  </a:txBody>
                  <a:tcPr marL="68580" marR="68580">
                    <a:solidFill>
                      <a:schemeClr val="accent1">
                        <a:lumMod val="40000"/>
                        <a:lumOff val="60000"/>
                      </a:schemeClr>
                    </a:solidFill>
                  </a:tcPr>
                </a:tc>
                <a:extLst>
                  <a:ext uri="{0D108BD9-81ED-4DB2-BD59-A6C34878D82A}">
                    <a16:rowId xmlns:a16="http://schemas.microsoft.com/office/drawing/2014/main" val="10003"/>
                  </a:ext>
                </a:extLst>
              </a:tr>
              <a:tr h="684276">
                <a:tc>
                  <a:txBody>
                    <a:bodyPr/>
                    <a:lstStyle/>
                    <a:p>
                      <a:r>
                        <a:rPr lang="en-US" sz="1800" b="1" dirty="0">
                          <a:latin typeface="+mj-lt"/>
                        </a:rPr>
                        <a:t>CHOICE</a:t>
                      </a:r>
                    </a:p>
                  </a:txBody>
                  <a:tcPr marL="68580" marR="68580">
                    <a:solidFill>
                      <a:schemeClr val="accent1">
                        <a:lumMod val="20000"/>
                        <a:lumOff val="80000"/>
                      </a:schemeClr>
                    </a:solidFill>
                  </a:tcPr>
                </a:tc>
                <a:tc>
                  <a:txBody>
                    <a:bodyPr/>
                    <a:lstStyle/>
                    <a:p>
                      <a:pPr marL="285750" indent="-285750">
                        <a:buFont typeface="Wingdings" panose="05000000000000000000" pitchFamily="2" charset="2"/>
                        <a:buChar char="ü"/>
                      </a:pPr>
                      <a:r>
                        <a:rPr lang="en-US" sz="1800" dirty="0" smtClean="0">
                          <a:latin typeface="+mj-lt"/>
                        </a:rPr>
                        <a:t>Participant </a:t>
                      </a:r>
                      <a:r>
                        <a:rPr lang="en-US" sz="1800" dirty="0">
                          <a:latin typeface="+mj-lt"/>
                        </a:rPr>
                        <a:t>chooses to exit program</a:t>
                      </a:r>
                    </a:p>
                  </a:txBody>
                  <a:tcPr marL="68580" marR="68580">
                    <a:solidFill>
                      <a:schemeClr val="accent1">
                        <a:lumMod val="20000"/>
                        <a:lumOff val="80000"/>
                      </a:schemeClr>
                    </a:solidFill>
                  </a:tcPr>
                </a:tc>
                <a:tc>
                  <a:txBody>
                    <a:bodyPr/>
                    <a:lstStyle/>
                    <a:p>
                      <a:pPr marL="285750" indent="-285750">
                        <a:buFont typeface="Wingdings" panose="05000000000000000000" pitchFamily="2" charset="2"/>
                        <a:buChar char="ü"/>
                      </a:pPr>
                      <a:r>
                        <a:rPr lang="en-US" sz="1800" dirty="0" smtClean="0">
                          <a:latin typeface="+mj-lt"/>
                        </a:rPr>
                        <a:t>Participant </a:t>
                      </a:r>
                      <a:r>
                        <a:rPr lang="en-US" sz="1800" dirty="0">
                          <a:latin typeface="+mj-lt"/>
                        </a:rPr>
                        <a:t>wants and needs additional assistance</a:t>
                      </a:r>
                    </a:p>
                  </a:txBody>
                  <a:tcPr marL="68580" marR="68580">
                    <a:solidFill>
                      <a:schemeClr val="accent1">
                        <a:lumMod val="20000"/>
                        <a:lumOff val="80000"/>
                      </a:schemeClr>
                    </a:solidFill>
                  </a:tcPr>
                </a:tc>
                <a:extLst>
                  <a:ext uri="{0D108BD9-81ED-4DB2-BD59-A6C34878D82A}">
                    <a16:rowId xmlns:a16="http://schemas.microsoft.com/office/drawing/2014/main" val="10004"/>
                  </a:ext>
                </a:extLst>
              </a:tr>
            </a:tbl>
          </a:graphicData>
        </a:graphic>
      </p:graphicFrame>
      <p:sp>
        <p:nvSpPr>
          <p:cNvPr id="2" name="Footer Placeholder 1"/>
          <p:cNvSpPr>
            <a:spLocks noGrp="1"/>
          </p:cNvSpPr>
          <p:nvPr>
            <p:ph type="ftr" sz="quarter" idx="11"/>
          </p:nvPr>
        </p:nvSpPr>
        <p:spPr>
          <a:xfrm>
            <a:off x="7555175" y="6492875"/>
            <a:ext cx="1588825" cy="365125"/>
          </a:xfrm>
        </p:spPr>
        <p:txBody>
          <a:bodyPr/>
          <a:lstStyle/>
          <a:p>
            <a:fld id="{4916588A-08D8-4129-8442-80A3FC8A4048}" type="slidenum">
              <a:rPr lang="en-US" smtClean="0">
                <a:solidFill>
                  <a:srgbClr val="660066"/>
                </a:solidFill>
              </a:rPr>
              <a:t>24</a:t>
            </a:fld>
            <a:endParaRPr lang="en-US" dirty="0">
              <a:solidFill>
                <a:srgbClr val="660066"/>
              </a:solidFill>
            </a:endParaRPr>
          </a:p>
        </p:txBody>
      </p:sp>
    </p:spTree>
    <p:extLst>
      <p:ext uri="{BB962C8B-B14F-4D97-AF65-F5344CB8AC3E}">
        <p14:creationId xmlns:p14="http://schemas.microsoft.com/office/powerpoint/2010/main" val="988578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26" y="392318"/>
            <a:ext cx="7024744" cy="1143000"/>
          </a:xfrm>
        </p:spPr>
        <p:txBody>
          <a:bodyPr anchor="t">
            <a:normAutofit fontScale="90000"/>
          </a:bodyPr>
          <a:lstStyle/>
          <a:p>
            <a:r>
              <a:rPr lang="en-US" sz="4800" dirty="0" smtClean="0"/>
              <a:t>Continue or Close?</a:t>
            </a:r>
            <a:endParaRPr lang="en-US" sz="4800" dirty="0"/>
          </a:p>
        </p:txBody>
      </p:sp>
      <p:sp>
        <p:nvSpPr>
          <p:cNvPr id="3" name="Content Placeholder 2"/>
          <p:cNvSpPr>
            <a:spLocks noGrp="1"/>
          </p:cNvSpPr>
          <p:nvPr>
            <p:ph idx="1"/>
          </p:nvPr>
        </p:nvSpPr>
        <p:spPr>
          <a:xfrm>
            <a:off x="593320" y="1332951"/>
            <a:ext cx="7886700" cy="3971776"/>
          </a:xfrm>
        </p:spPr>
        <p:txBody>
          <a:bodyPr>
            <a:normAutofit fontScale="92500"/>
          </a:bodyPr>
          <a:lstStyle/>
          <a:p>
            <a:r>
              <a:rPr lang="en-US" dirty="0">
                <a:solidFill>
                  <a:schemeClr val="bg2">
                    <a:lumMod val="10000"/>
                  </a:schemeClr>
                </a:solidFill>
              </a:rPr>
              <a:t>Don’t decide alone</a:t>
            </a:r>
            <a:r>
              <a:rPr lang="en-US" dirty="0" smtClean="0">
                <a:solidFill>
                  <a:schemeClr val="bg2">
                    <a:lumMod val="10000"/>
                  </a:schemeClr>
                </a:solidFill>
              </a:rPr>
              <a:t>; case conference or </a:t>
            </a:r>
            <a:r>
              <a:rPr lang="en-US" dirty="0">
                <a:solidFill>
                  <a:schemeClr val="bg2">
                    <a:lumMod val="10000"/>
                  </a:schemeClr>
                </a:solidFill>
              </a:rPr>
              <a:t>discuss with your </a:t>
            </a:r>
            <a:r>
              <a:rPr lang="en-US" dirty="0" smtClean="0">
                <a:solidFill>
                  <a:schemeClr val="bg2">
                    <a:lumMod val="10000"/>
                  </a:schemeClr>
                </a:solidFill>
              </a:rPr>
              <a:t>supervisor</a:t>
            </a:r>
          </a:p>
          <a:p>
            <a:r>
              <a:rPr lang="en-US" altLang="en-US"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Assess the four factors–income, </a:t>
            </a:r>
            <a:r>
              <a:rPr lang="en-US" altLang="en-US"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connections, lease status, </a:t>
            </a:r>
            <a:r>
              <a:rPr lang="en-US" altLang="en-US"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participant choice. Then ask:</a:t>
            </a:r>
            <a:endParaRPr lang="en-US" altLang="en-US"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endParaRPr>
          </a:p>
          <a:p>
            <a:pPr marL="457200" indent="-457200">
              <a:spcBef>
                <a:spcPts val="700"/>
              </a:spcBef>
              <a:defRPr/>
            </a:pPr>
            <a:r>
              <a:rPr lang="en-US" altLang="en-US"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Is there still an </a:t>
            </a:r>
            <a:r>
              <a:rPr lang="en-US" altLang="en-US" i="1" u="sng"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active</a:t>
            </a:r>
            <a:r>
              <a:rPr lang="en-US" altLang="en-US" i="1"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 crisis </a:t>
            </a:r>
            <a:r>
              <a:rPr lang="en-US" altLang="en-US"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or a new crisis</a:t>
            </a:r>
            <a:r>
              <a:rPr lang="en-US" altLang="en-US" i="1"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a:t>
            </a:r>
          </a:p>
          <a:p>
            <a:pPr marL="457200" indent="-457200">
              <a:spcBef>
                <a:spcPts val="700"/>
              </a:spcBef>
              <a:defRPr/>
            </a:pPr>
            <a:r>
              <a:rPr lang="en-US" altLang="en-US"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Do other people in similar situations make it?</a:t>
            </a:r>
          </a:p>
          <a:p>
            <a:pPr marL="457200" indent="-457200">
              <a:spcBef>
                <a:spcPts val="700"/>
              </a:spcBef>
              <a:defRPr/>
            </a:pPr>
            <a:r>
              <a:rPr lang="en-US" altLang="en-US"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Should we </a:t>
            </a:r>
            <a:r>
              <a:rPr lang="en-US" altLang="en-US" i="1"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stop subsidy </a:t>
            </a:r>
            <a:r>
              <a:rPr lang="en-US" altLang="en-US"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but maintain services</a:t>
            </a:r>
            <a:r>
              <a:rPr lang="en-US" altLang="en-US" i="1"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a:t>
            </a:r>
          </a:p>
          <a:p>
            <a:pPr marL="457200" indent="-457200">
              <a:spcBef>
                <a:spcPts val="700"/>
              </a:spcBef>
              <a:defRPr/>
            </a:pPr>
            <a:r>
              <a:rPr lang="en-US" altLang="en-US"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If </a:t>
            </a:r>
            <a:r>
              <a:rPr lang="en-US" altLang="en-US"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really </a:t>
            </a:r>
            <a:r>
              <a:rPr lang="en-US" altLang="en-US"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unstable </a:t>
            </a:r>
            <a:r>
              <a:rPr lang="en-US" altLang="en-US"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and/or higher needs </a:t>
            </a:r>
            <a:r>
              <a:rPr lang="en-US" altLang="en-US"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emerging, </a:t>
            </a:r>
            <a:r>
              <a:rPr lang="en-US" altLang="en-US"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can we connect to a deeper subsidy or program</a:t>
            </a:r>
            <a:r>
              <a:rPr lang="en-US" altLang="en-US" i="1" dirty="0" smtClean="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rPr>
              <a:t>?</a:t>
            </a:r>
          </a:p>
          <a:p>
            <a:pPr marL="457200" indent="-457200">
              <a:spcBef>
                <a:spcPts val="700"/>
              </a:spcBef>
              <a:defRPr/>
            </a:pPr>
            <a:endParaRPr lang="en-US" altLang="en-US" i="1"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endParaRPr>
          </a:p>
          <a:p>
            <a:pPr marL="169863" lvl="2" indent="0" algn="ctr">
              <a:buNone/>
            </a:pPr>
            <a:r>
              <a:rPr lang="en-US" sz="2600" i="1" dirty="0"/>
              <a:t>More on </a:t>
            </a:r>
            <a:r>
              <a:rPr lang="en-US" sz="2600" i="1" dirty="0" smtClean="0"/>
              <a:t>approaches to changing/deepening assistance in </a:t>
            </a:r>
            <a:endParaRPr lang="en-US" sz="2600" i="1" dirty="0"/>
          </a:p>
          <a:p>
            <a:pPr marL="169863" lvl="2" indent="0" algn="ctr">
              <a:buNone/>
            </a:pPr>
            <a:r>
              <a:rPr lang="en-US" sz="2600" i="1" dirty="0"/>
              <a:t>Progressive Engagement </a:t>
            </a:r>
            <a:r>
              <a:rPr lang="en-US" sz="2600" i="1" dirty="0" smtClean="0"/>
              <a:t>for Programs and Systems</a:t>
            </a:r>
            <a:endParaRPr lang="en-US" sz="2600" i="1" dirty="0"/>
          </a:p>
          <a:p>
            <a:pPr marL="457200" indent="-457200">
              <a:spcBef>
                <a:spcPts val="700"/>
              </a:spcBef>
              <a:defRPr/>
            </a:pPr>
            <a:endParaRPr lang="en-US" altLang="en-US" i="1" dirty="0">
              <a:solidFill>
                <a:schemeClr val="bg2">
                  <a:lumMod val="10000"/>
                </a:schemeClr>
              </a:solidFill>
              <a:ea typeface="Trebuchet MS" panose="020B0603020202020204" pitchFamily="34" charset="0"/>
              <a:cs typeface="Trebuchet MS" panose="020B0603020202020204" pitchFamily="34" charset="0"/>
              <a:sym typeface="Trebuchet MS" panose="020B0603020202020204" pitchFamily="34" charset="0"/>
            </a:endParaRPr>
          </a:p>
        </p:txBody>
      </p:sp>
      <p:sp>
        <p:nvSpPr>
          <p:cNvPr id="6" name="Footer Placeholder 5"/>
          <p:cNvSpPr>
            <a:spLocks noGrp="1"/>
          </p:cNvSpPr>
          <p:nvPr>
            <p:ph type="ftr" sz="quarter" idx="11"/>
          </p:nvPr>
        </p:nvSpPr>
        <p:spPr>
          <a:xfrm>
            <a:off x="6631052" y="6369433"/>
            <a:ext cx="3502152" cy="365125"/>
          </a:xfrm>
        </p:spPr>
        <p:txBody>
          <a:bodyPr/>
          <a:lstStyle/>
          <a:p>
            <a:fld id="{FDB734DB-1D14-4551-BDE1-EA7025915D21}" type="slidenum">
              <a:rPr lang="en-US" smtClean="0">
                <a:solidFill>
                  <a:srgbClr val="FF0000"/>
                </a:solidFill>
              </a:rPr>
              <a:t>25</a:t>
            </a:fld>
            <a:endParaRPr lang="en-US" dirty="0">
              <a:solidFill>
                <a:srgbClr val="FF0000"/>
              </a:solidFill>
            </a:endParaRPr>
          </a:p>
        </p:txBody>
      </p:sp>
    </p:spTree>
    <p:extLst>
      <p:ext uri="{BB962C8B-B14F-4D97-AF65-F5344CB8AC3E}">
        <p14:creationId xmlns:p14="http://schemas.microsoft.com/office/powerpoint/2010/main" val="1298429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In Summary</a:t>
            </a:r>
            <a:endParaRPr lang="en-US" dirty="0"/>
          </a:p>
        </p:txBody>
      </p:sp>
      <p:sp>
        <p:nvSpPr>
          <p:cNvPr id="7" name="Content Placeholder 6"/>
          <p:cNvSpPr>
            <a:spLocks noGrp="1"/>
          </p:cNvSpPr>
          <p:nvPr>
            <p:ph sz="half" idx="1"/>
          </p:nvPr>
        </p:nvSpPr>
        <p:spPr>
          <a:xfrm>
            <a:off x="628650" y="1825624"/>
            <a:ext cx="3886200" cy="4380303"/>
          </a:xfrm>
        </p:spPr>
        <p:txBody>
          <a:bodyPr/>
          <a:lstStyle/>
          <a:p>
            <a:pPr marL="396875" lvl="2" indent="-339725"/>
            <a:r>
              <a:rPr lang="en-US" dirty="0" smtClean="0"/>
              <a:t>Rapid Rehousing has three core components: Find, Pay and Stay</a:t>
            </a:r>
          </a:p>
          <a:p>
            <a:pPr marL="396875" lvl="2" indent="-339725"/>
            <a:r>
              <a:rPr lang="en-US" dirty="0" smtClean="0"/>
              <a:t>The program is a key partner to the participant in all three components</a:t>
            </a:r>
          </a:p>
          <a:p>
            <a:pPr marL="396875" lvl="2" indent="-339725"/>
            <a:r>
              <a:rPr lang="en-US" dirty="0" smtClean="0"/>
              <a:t>Rapid Rehousing is a Housing First program model</a:t>
            </a:r>
          </a:p>
          <a:p>
            <a:pPr marL="396875" lvl="2" indent="-339725"/>
            <a:endParaRPr lang="en-US" dirty="0" smtClean="0"/>
          </a:p>
          <a:p>
            <a:pPr marL="57150" lvl="2" indent="0">
              <a:buNone/>
            </a:pPr>
            <a:endParaRPr lang="en-US" dirty="0"/>
          </a:p>
        </p:txBody>
      </p:sp>
      <p:sp>
        <p:nvSpPr>
          <p:cNvPr id="9" name="Content Placeholder 8"/>
          <p:cNvSpPr>
            <a:spLocks noGrp="1"/>
          </p:cNvSpPr>
          <p:nvPr>
            <p:ph sz="half" idx="2"/>
          </p:nvPr>
        </p:nvSpPr>
        <p:spPr/>
        <p:txBody>
          <a:bodyPr/>
          <a:lstStyle/>
          <a:p>
            <a:pPr marL="396875" lvl="2" indent="-339725"/>
            <a:r>
              <a:rPr lang="en-US" dirty="0"/>
              <a:t>Rapid Rehousing is flexible and </a:t>
            </a:r>
            <a:r>
              <a:rPr lang="en-US" dirty="0" smtClean="0"/>
              <a:t>individualized</a:t>
            </a:r>
          </a:p>
          <a:p>
            <a:pPr marL="396875" lvl="2" indent="-339725"/>
            <a:r>
              <a:rPr lang="en-US" sz="2400" dirty="0" smtClean="0"/>
              <a:t>Program </a:t>
            </a:r>
            <a:r>
              <a:rPr lang="en-US" dirty="0" smtClean="0"/>
              <a:t>focuses on regaining stable housing, not on ending poverty or permanent affordability</a:t>
            </a:r>
          </a:p>
          <a:p>
            <a:pPr marL="396875" lvl="2" indent="-339725"/>
            <a:r>
              <a:rPr lang="en-US" dirty="0" smtClean="0"/>
              <a:t>Rapid Rehousing meets critical housing needs and helps end homelessness</a:t>
            </a:r>
          </a:p>
          <a:p>
            <a:pPr marL="396875" lvl="2" indent="-339725"/>
            <a:endParaRPr lang="en-US" dirty="0"/>
          </a:p>
        </p:txBody>
      </p:sp>
      <p:sp>
        <p:nvSpPr>
          <p:cNvPr id="4" name="Slide Number Placeholder 3"/>
          <p:cNvSpPr>
            <a:spLocks noGrp="1"/>
          </p:cNvSpPr>
          <p:nvPr>
            <p:ph type="sldNum" sz="quarter" idx="12"/>
          </p:nvPr>
        </p:nvSpPr>
        <p:spPr/>
        <p:txBody>
          <a:bodyPr/>
          <a:lstStyle/>
          <a:p>
            <a:fld id="{253136F8-1A66-42C7-9DB7-94A47FB7F78C}" type="slidenum">
              <a:rPr lang="en-US" smtClean="0"/>
              <a:pPr/>
              <a:t>26</a:t>
            </a:fld>
            <a:endParaRPr lang="en-US" dirty="0"/>
          </a:p>
        </p:txBody>
      </p:sp>
    </p:spTree>
    <p:extLst>
      <p:ext uri="{BB962C8B-B14F-4D97-AF65-F5344CB8AC3E}">
        <p14:creationId xmlns:p14="http://schemas.microsoft.com/office/powerpoint/2010/main" val="1500198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305" y="365129"/>
            <a:ext cx="7886700" cy="1325563"/>
          </a:xfrm>
        </p:spPr>
        <p:txBody>
          <a:bodyPr/>
          <a:lstStyle/>
          <a:p>
            <a:r>
              <a:rPr lang="en-US" dirty="0" smtClean="0"/>
              <a:t>For more information</a:t>
            </a:r>
            <a:endParaRPr lang="en-US" dirty="0"/>
          </a:p>
        </p:txBody>
      </p:sp>
      <p:sp>
        <p:nvSpPr>
          <p:cNvPr id="3" name="Content Placeholder 2"/>
          <p:cNvSpPr>
            <a:spLocks noGrp="1"/>
          </p:cNvSpPr>
          <p:nvPr>
            <p:ph idx="1"/>
          </p:nvPr>
        </p:nvSpPr>
        <p:spPr>
          <a:xfrm>
            <a:off x="628650" y="1825625"/>
            <a:ext cx="8268012" cy="4351338"/>
          </a:xfrm>
        </p:spPr>
        <p:txBody>
          <a:bodyPr/>
          <a:lstStyle/>
          <a:p>
            <a:pPr marL="0" indent="0">
              <a:buNone/>
            </a:pPr>
            <a:r>
              <a:rPr lang="en-US" dirty="0"/>
              <a:t>National Alliance to End </a:t>
            </a:r>
            <a:r>
              <a:rPr lang="en-US" dirty="0" smtClean="0"/>
              <a:t>Homelessness Tool Kit</a:t>
            </a:r>
            <a:endParaRPr lang="en-US" dirty="0"/>
          </a:p>
          <a:p>
            <a:pPr marL="0" indent="0">
              <a:buNone/>
            </a:pPr>
            <a:r>
              <a:rPr lang="en-US" dirty="0">
                <a:hlinkClick r:id="rId2"/>
              </a:rPr>
              <a:t>https://endhomelessness.org/resource/rapid-re-housing-toolkit</a:t>
            </a:r>
            <a:r>
              <a:rPr lang="en-US" dirty="0" smtClean="0">
                <a:hlinkClick r:id="rId2"/>
              </a:rPr>
              <a:t>/</a:t>
            </a:r>
            <a:r>
              <a:rPr lang="en-US" dirty="0" smtClean="0"/>
              <a:t> </a:t>
            </a:r>
          </a:p>
          <a:p>
            <a:pPr marL="0" indent="0">
              <a:buNone/>
            </a:pPr>
            <a:r>
              <a:rPr lang="en-US" dirty="0" smtClean="0"/>
              <a:t>United States Interagency Council on Homelessness</a:t>
            </a:r>
          </a:p>
          <a:p>
            <a:pPr marL="0" indent="0">
              <a:buNone/>
            </a:pPr>
            <a:r>
              <a:rPr lang="en-US" sz="2400" dirty="0">
                <a:hlinkClick r:id="rId3"/>
              </a:rPr>
              <a:t>https://www.usich.gov/solutions/housing/rapid-re-housing</a:t>
            </a:r>
            <a:r>
              <a:rPr lang="en-US" sz="2400" dirty="0" smtClean="0">
                <a:hlinkClick r:id="rId3"/>
              </a:rPr>
              <a:t>/</a:t>
            </a:r>
            <a:r>
              <a:rPr lang="en-US" sz="2400" dirty="0" smtClean="0"/>
              <a:t> </a:t>
            </a:r>
          </a:p>
          <a:p>
            <a:pPr marL="0" indent="0">
              <a:buNone/>
            </a:pPr>
            <a:r>
              <a:rPr lang="en-US" dirty="0" smtClean="0"/>
              <a:t>Building Changes</a:t>
            </a:r>
          </a:p>
          <a:p>
            <a:pPr marL="0" indent="0">
              <a:buNone/>
            </a:pPr>
            <a:r>
              <a:rPr lang="en-US" dirty="0">
                <a:hlinkClick r:id="rId4"/>
              </a:rPr>
              <a:t>https://</a:t>
            </a:r>
            <a:r>
              <a:rPr lang="en-US" dirty="0" smtClean="0">
                <a:hlinkClick r:id="rId4"/>
              </a:rPr>
              <a:t>buildingchanges.org/strategies/rapid-re-housing</a:t>
            </a:r>
            <a:r>
              <a:rPr lang="en-US" dirty="0" smtClean="0"/>
              <a:t> </a:t>
            </a:r>
          </a:p>
        </p:txBody>
      </p:sp>
      <p:sp>
        <p:nvSpPr>
          <p:cNvPr id="4" name="Slide Number Placeholder 3"/>
          <p:cNvSpPr>
            <a:spLocks noGrp="1"/>
          </p:cNvSpPr>
          <p:nvPr>
            <p:ph type="sldNum" sz="quarter" idx="12"/>
          </p:nvPr>
        </p:nvSpPr>
        <p:spPr/>
        <p:txBody>
          <a:bodyPr/>
          <a:lstStyle/>
          <a:p>
            <a:fld id="{253136F8-1A66-42C7-9DB7-94A47FB7F78C}" type="slidenum">
              <a:rPr lang="en-US" smtClean="0"/>
              <a:pPr/>
              <a:t>27</a:t>
            </a:fld>
            <a:endParaRPr lang="en-US" dirty="0"/>
          </a:p>
        </p:txBody>
      </p:sp>
    </p:spTree>
    <p:extLst>
      <p:ext uri="{BB962C8B-B14F-4D97-AF65-F5344CB8AC3E}">
        <p14:creationId xmlns:p14="http://schemas.microsoft.com/office/powerpoint/2010/main" val="2586065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0" dirty="0" smtClean="0"/>
              <a:t>About This Series</a:t>
            </a:r>
            <a:endParaRPr lang="en-US" sz="2800" b="0" dirty="0"/>
          </a:p>
        </p:txBody>
      </p:sp>
      <p:sp>
        <p:nvSpPr>
          <p:cNvPr id="3" name="Content Placeholder 2"/>
          <p:cNvSpPr>
            <a:spLocks noGrp="1"/>
          </p:cNvSpPr>
          <p:nvPr>
            <p:ph idx="1"/>
          </p:nvPr>
        </p:nvSpPr>
        <p:spPr>
          <a:xfrm>
            <a:off x="3887391" y="987432"/>
            <a:ext cx="4629150" cy="5146331"/>
          </a:xfrm>
        </p:spPr>
        <p:txBody>
          <a:bodyPr/>
          <a:lstStyle/>
          <a:p>
            <a:pPr marL="0" indent="0">
              <a:buNone/>
            </a:pPr>
            <a:r>
              <a:rPr lang="en-US" dirty="0" smtClean="0"/>
              <a:t>Other modules in this series include</a:t>
            </a:r>
          </a:p>
          <a:p>
            <a:pPr lvl="1"/>
            <a:r>
              <a:rPr lang="en-US" dirty="0" smtClean="0"/>
              <a:t>Introduction to Housing First</a:t>
            </a:r>
          </a:p>
          <a:p>
            <a:pPr lvl="1"/>
            <a:r>
              <a:rPr lang="en-US" dirty="0" smtClean="0"/>
              <a:t>Introduction to Diversion/Problem Solving</a:t>
            </a:r>
          </a:p>
          <a:p>
            <a:pPr lvl="1"/>
            <a:r>
              <a:rPr lang="en-US" dirty="0" smtClean="0">
                <a:solidFill>
                  <a:schemeClr val="tx2"/>
                </a:solidFill>
              </a:rPr>
              <a:t>Landlord Engagement in Rapid Rehousing</a:t>
            </a:r>
          </a:p>
          <a:p>
            <a:pPr lvl="1"/>
            <a:r>
              <a:rPr lang="en-US" dirty="0" smtClean="0">
                <a:solidFill>
                  <a:schemeClr val="tx2"/>
                </a:solidFill>
              </a:rPr>
              <a:t>Progressive Engagement for Programs and Systems</a:t>
            </a:r>
          </a:p>
          <a:p>
            <a:pPr marL="0" indent="0">
              <a:buNone/>
            </a:pPr>
            <a:endParaRPr lang="en-US" dirty="0" smtClean="0"/>
          </a:p>
        </p:txBody>
      </p:sp>
      <p:sp>
        <p:nvSpPr>
          <p:cNvPr id="4" name="Slide Number Placeholder 3"/>
          <p:cNvSpPr>
            <a:spLocks noGrp="1"/>
          </p:cNvSpPr>
          <p:nvPr>
            <p:ph type="sldNum" sz="quarter" idx="12"/>
          </p:nvPr>
        </p:nvSpPr>
        <p:spPr/>
        <p:txBody>
          <a:bodyPr/>
          <a:lstStyle/>
          <a:p>
            <a:fld id="{253136F8-1A66-42C7-9DB7-94A47FB7F78C}" type="slidenum">
              <a:rPr lang="en-US" smtClean="0"/>
              <a:pPr/>
              <a:t>28</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497" y="3617140"/>
            <a:ext cx="2185515" cy="218551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946" y="2650211"/>
            <a:ext cx="3136109" cy="2555166"/>
          </a:xfrm>
          <a:prstGeom prst="rect">
            <a:avLst/>
          </a:prstGeom>
        </p:spPr>
      </p:pic>
    </p:spTree>
    <p:extLst>
      <p:ext uri="{BB962C8B-B14F-4D97-AF65-F5344CB8AC3E}">
        <p14:creationId xmlns:p14="http://schemas.microsoft.com/office/powerpoint/2010/main" val="3175207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085" y="259912"/>
            <a:ext cx="7886700" cy="994172"/>
          </a:xfrm>
        </p:spPr>
        <p:txBody>
          <a:bodyPr/>
          <a:lstStyle/>
          <a:p>
            <a:r>
              <a:rPr lang="en-US" dirty="0" smtClean="0"/>
              <a:t>Rapid Rehousing Session Outline</a:t>
            </a:r>
            <a:endParaRPr lang="en-US" dirty="0"/>
          </a:p>
        </p:txBody>
      </p:sp>
      <p:sp>
        <p:nvSpPr>
          <p:cNvPr id="3" name="Content Placeholder 2"/>
          <p:cNvSpPr>
            <a:spLocks noGrp="1"/>
          </p:cNvSpPr>
          <p:nvPr>
            <p:ph idx="1"/>
          </p:nvPr>
        </p:nvSpPr>
        <p:spPr>
          <a:xfrm>
            <a:off x="465992" y="1509054"/>
            <a:ext cx="8049358" cy="3551269"/>
          </a:xfrm>
        </p:spPr>
        <p:txBody>
          <a:bodyPr>
            <a:noAutofit/>
          </a:bodyPr>
          <a:lstStyle/>
          <a:p>
            <a:pPr marL="457200" lvl="2" indent="-396875">
              <a:buFont typeface="+mj-lt"/>
              <a:buAutoNum type="arabicPeriod"/>
            </a:pPr>
            <a:r>
              <a:rPr lang="en-US" sz="2800" dirty="0"/>
              <a:t>What is Rapid </a:t>
            </a:r>
            <a:r>
              <a:rPr lang="en-US" sz="2800" dirty="0" smtClean="0"/>
              <a:t>Rehousing</a:t>
            </a:r>
            <a:endParaRPr lang="en-US" sz="2800" dirty="0"/>
          </a:p>
          <a:p>
            <a:pPr marL="457200" lvl="2" indent="-396875">
              <a:buFont typeface="+mj-lt"/>
              <a:buAutoNum type="arabicPeriod"/>
            </a:pPr>
            <a:r>
              <a:rPr lang="en-US" sz="2800" dirty="0" smtClean="0"/>
              <a:t>The three core components of Rapid Rehousing </a:t>
            </a:r>
          </a:p>
          <a:p>
            <a:pPr marL="457200" lvl="2" indent="-396875">
              <a:buFont typeface="+mj-lt"/>
              <a:buAutoNum type="arabicPeriod"/>
            </a:pPr>
            <a:r>
              <a:rPr lang="en-US" sz="2800" dirty="0" smtClean="0"/>
              <a:t>What happens in each component</a:t>
            </a:r>
          </a:p>
          <a:p>
            <a:pPr marL="457200" lvl="2" indent="-396875">
              <a:buFont typeface="+mj-lt"/>
              <a:buAutoNum type="arabicPeriod"/>
            </a:pPr>
            <a:r>
              <a:rPr lang="en-US" sz="2800" dirty="0" smtClean="0"/>
              <a:t>What </a:t>
            </a:r>
            <a:r>
              <a:rPr lang="en-US" sz="2800" dirty="0"/>
              <a:t>to consider </a:t>
            </a:r>
            <a:r>
              <a:rPr lang="en-US" sz="2800" dirty="0" smtClean="0"/>
              <a:t>for closing </a:t>
            </a:r>
            <a:r>
              <a:rPr lang="en-US" sz="2800" dirty="0"/>
              <a:t>a case</a:t>
            </a:r>
          </a:p>
          <a:p>
            <a:pPr marL="514350" indent="-514350">
              <a:buFont typeface="+mj-lt"/>
              <a:buAutoNum type="arabicPeriod"/>
            </a:pPr>
            <a:endParaRPr lang="en-US" sz="2800" dirty="0"/>
          </a:p>
        </p:txBody>
      </p:sp>
      <p:sp>
        <p:nvSpPr>
          <p:cNvPr id="4" name="Slide Number Placeholder 3"/>
          <p:cNvSpPr>
            <a:spLocks noGrp="1"/>
          </p:cNvSpPr>
          <p:nvPr>
            <p:ph type="sldNum" sz="quarter" idx="12"/>
          </p:nvPr>
        </p:nvSpPr>
        <p:spPr/>
        <p:txBody>
          <a:bodyPr/>
          <a:lstStyle/>
          <a:p>
            <a:fld id="{253136F8-1A66-42C7-9DB7-94A47FB7F78C}" type="slidenum">
              <a:rPr lang="en-US" smtClean="0"/>
              <a:t>3</a:t>
            </a:fld>
            <a:endParaRPr lang="en-US"/>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795" y="3717761"/>
            <a:ext cx="2346309" cy="2472646"/>
          </a:xfrm>
          <a:prstGeom prst="rect">
            <a:avLst/>
          </a:prstGeom>
        </p:spPr>
      </p:pic>
    </p:spTree>
    <p:extLst>
      <p:ext uri="{BB962C8B-B14F-4D97-AF65-F5344CB8AC3E}">
        <p14:creationId xmlns:p14="http://schemas.microsoft.com/office/powerpoint/2010/main" val="590627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085" y="266947"/>
            <a:ext cx="7886700" cy="994172"/>
          </a:xfrm>
        </p:spPr>
        <p:txBody>
          <a:bodyPr/>
          <a:lstStyle/>
          <a:p>
            <a:r>
              <a:rPr lang="en-US" dirty="0" smtClean="0"/>
              <a:t>What is Rapid Rehousing?</a:t>
            </a:r>
            <a:endParaRPr lang="en-US" dirty="0"/>
          </a:p>
        </p:txBody>
      </p:sp>
      <p:sp>
        <p:nvSpPr>
          <p:cNvPr id="3" name="Content Placeholder 2"/>
          <p:cNvSpPr>
            <a:spLocks noGrp="1"/>
          </p:cNvSpPr>
          <p:nvPr>
            <p:ph idx="1"/>
          </p:nvPr>
        </p:nvSpPr>
        <p:spPr>
          <a:xfrm>
            <a:off x="420085" y="1424648"/>
            <a:ext cx="8049358" cy="3551269"/>
          </a:xfrm>
        </p:spPr>
        <p:txBody>
          <a:bodyPr>
            <a:noAutofit/>
          </a:bodyPr>
          <a:lstStyle/>
          <a:p>
            <a:pPr marL="396875" lvl="2" indent="-396875"/>
            <a:r>
              <a:rPr lang="en-US" sz="3200" dirty="0"/>
              <a:t>Intervention to </a:t>
            </a:r>
            <a:r>
              <a:rPr lang="en-US" sz="3200" dirty="0" smtClean="0"/>
              <a:t>help  households quickly </a:t>
            </a:r>
            <a:r>
              <a:rPr lang="en-US" sz="3200" dirty="0"/>
              <a:t>exit homelessness and gain permanent housing</a:t>
            </a:r>
          </a:p>
          <a:p>
            <a:pPr marL="396875" lvl="2" indent="-396875"/>
            <a:r>
              <a:rPr lang="en-US" sz="3200" dirty="0"/>
              <a:t>Generally expected to take over rent at end</a:t>
            </a:r>
          </a:p>
          <a:p>
            <a:pPr marL="396875" lvl="2" indent="-396875"/>
            <a:r>
              <a:rPr lang="en-US" sz="3200" dirty="0"/>
              <a:t>Rapid Rehousing does not solve poverty or necessarily mean housing will be affordable</a:t>
            </a:r>
          </a:p>
        </p:txBody>
      </p:sp>
      <p:sp>
        <p:nvSpPr>
          <p:cNvPr id="4" name="Slide Number Placeholder 3"/>
          <p:cNvSpPr>
            <a:spLocks noGrp="1"/>
          </p:cNvSpPr>
          <p:nvPr>
            <p:ph type="sldNum" sz="quarter" idx="12"/>
          </p:nvPr>
        </p:nvSpPr>
        <p:spPr/>
        <p:txBody>
          <a:bodyPr/>
          <a:lstStyle/>
          <a:p>
            <a:fld id="{253136F8-1A66-42C7-9DB7-94A47FB7F78C}" type="slidenum">
              <a:rPr lang="en-US" smtClean="0"/>
              <a:t>4</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4078996"/>
            <a:ext cx="3200400" cy="2120900"/>
          </a:xfrm>
          <a:prstGeom prst="rect">
            <a:avLst/>
          </a:prstGeom>
        </p:spPr>
      </p:pic>
    </p:spTree>
    <p:extLst>
      <p:ext uri="{BB962C8B-B14F-4D97-AF65-F5344CB8AC3E}">
        <p14:creationId xmlns:p14="http://schemas.microsoft.com/office/powerpoint/2010/main" val="373571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7337"/>
            <a:ext cx="7886700" cy="1325563"/>
          </a:xfrm>
        </p:spPr>
        <p:txBody>
          <a:bodyPr/>
          <a:lstStyle/>
          <a:p>
            <a:r>
              <a:rPr lang="en-US" dirty="0" smtClean="0"/>
              <a:t>Rapid Rehousing is Housing First</a:t>
            </a:r>
            <a:endParaRPr lang="en-US" dirty="0"/>
          </a:p>
        </p:txBody>
      </p:sp>
      <p:sp>
        <p:nvSpPr>
          <p:cNvPr id="8" name="Content Placeholder 7"/>
          <p:cNvSpPr>
            <a:spLocks noGrp="1"/>
          </p:cNvSpPr>
          <p:nvPr>
            <p:ph sz="half" idx="1"/>
          </p:nvPr>
        </p:nvSpPr>
        <p:spPr>
          <a:xfrm>
            <a:off x="628650" y="1825625"/>
            <a:ext cx="3838154" cy="4351338"/>
          </a:xfrm>
        </p:spPr>
        <p:txBody>
          <a:bodyPr/>
          <a:lstStyle/>
          <a:p>
            <a:pPr marL="60325" lvl="3" indent="0">
              <a:buNone/>
            </a:pPr>
            <a:r>
              <a:rPr lang="en-US" sz="2800" dirty="0" smtClean="0"/>
              <a:t>Incorporates </a:t>
            </a:r>
            <a:r>
              <a:rPr lang="en-US" sz="2800" dirty="0"/>
              <a:t>the principles of Housing </a:t>
            </a:r>
            <a:r>
              <a:rPr lang="en-US" sz="2800" dirty="0" smtClean="0"/>
              <a:t>First</a:t>
            </a:r>
          </a:p>
          <a:p>
            <a:pPr marL="396875" lvl="3" indent="-336550"/>
            <a:r>
              <a:rPr lang="en-US" sz="2800" dirty="0"/>
              <a:t>L</a:t>
            </a:r>
            <a:r>
              <a:rPr lang="en-US" sz="2800" dirty="0" smtClean="0"/>
              <a:t>ow barrier</a:t>
            </a:r>
            <a:r>
              <a:rPr lang="en-US" sz="2800" dirty="0"/>
              <a:t> </a:t>
            </a:r>
            <a:r>
              <a:rPr lang="en-US" sz="2800" dirty="0" smtClean="0"/>
              <a:t>to entry</a:t>
            </a:r>
          </a:p>
          <a:p>
            <a:pPr marL="396875" lvl="3" indent="-336550"/>
            <a:r>
              <a:rPr lang="en-US" sz="2800" dirty="0" smtClean="0"/>
              <a:t>Focus </a:t>
            </a:r>
            <a:r>
              <a:rPr lang="en-US" sz="2800" dirty="0"/>
              <a:t>services on </a:t>
            </a:r>
            <a:r>
              <a:rPr lang="en-US" sz="2800" dirty="0" smtClean="0"/>
              <a:t>gaining and keeping housing</a:t>
            </a:r>
          </a:p>
          <a:p>
            <a:pPr marL="396875" lvl="3" indent="-336550"/>
            <a:r>
              <a:rPr lang="en-US" sz="2800" dirty="0" smtClean="0"/>
              <a:t>Participant choice</a:t>
            </a:r>
          </a:p>
          <a:p>
            <a:pPr marL="396875" lvl="3" indent="-336550"/>
            <a:r>
              <a:rPr lang="en-US" sz="2800" dirty="0" smtClean="0"/>
              <a:t>Services individual and voluntary</a:t>
            </a:r>
            <a:endParaRPr lang="en-US" sz="2800" dirty="0"/>
          </a:p>
          <a:p>
            <a:pPr marL="0" indent="0">
              <a:buNone/>
            </a:pPr>
            <a:endParaRPr lang="en-US" sz="2400" dirty="0"/>
          </a:p>
        </p:txBody>
      </p:sp>
      <p:sp>
        <p:nvSpPr>
          <p:cNvPr id="4" name="Slide Number Placeholder 3"/>
          <p:cNvSpPr>
            <a:spLocks noGrp="1"/>
          </p:cNvSpPr>
          <p:nvPr>
            <p:ph type="sldNum" sz="quarter" idx="12"/>
          </p:nvPr>
        </p:nvSpPr>
        <p:spPr/>
        <p:txBody>
          <a:bodyPr/>
          <a:lstStyle/>
          <a:p>
            <a:fld id="{253136F8-1A66-42C7-9DB7-94A47FB7F78C}" type="slidenum">
              <a:rPr lang="en-US" smtClean="0"/>
              <a:t>5</a:t>
            </a:fld>
            <a:endParaRPr lang="en-US"/>
          </a:p>
        </p:txBody>
      </p:sp>
      <p:pic>
        <p:nvPicPr>
          <p:cNvPr id="7" name="Content Placeholder 12"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20264" y="1690692"/>
            <a:ext cx="3416831" cy="4465178"/>
          </a:xfrm>
        </p:spPr>
      </p:pic>
    </p:spTree>
    <p:extLst>
      <p:ext uri="{BB962C8B-B14F-4D97-AF65-F5344CB8AC3E}">
        <p14:creationId xmlns:p14="http://schemas.microsoft.com/office/powerpoint/2010/main" val="2739878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9"/>
            <a:ext cx="8080635" cy="1325563"/>
          </a:xfrm>
        </p:spPr>
        <p:txBody>
          <a:bodyPr/>
          <a:lstStyle/>
          <a:p>
            <a:r>
              <a:rPr lang="en-US" dirty="0" smtClean="0"/>
              <a:t>Core Components of Rapid Rehousing</a:t>
            </a:r>
            <a:endParaRPr lang="en-US" dirty="0"/>
          </a:p>
        </p:txBody>
      </p:sp>
      <p:sp>
        <p:nvSpPr>
          <p:cNvPr id="6" name="Content Placeholder 5"/>
          <p:cNvSpPr>
            <a:spLocks noGrp="1"/>
          </p:cNvSpPr>
          <p:nvPr>
            <p:ph idx="1"/>
          </p:nvPr>
        </p:nvSpPr>
        <p:spPr>
          <a:xfrm>
            <a:off x="628650" y="1825625"/>
            <a:ext cx="7886700" cy="1899431"/>
          </a:xfrm>
        </p:spPr>
        <p:txBody>
          <a:bodyPr>
            <a:normAutofit/>
          </a:bodyPr>
          <a:lstStyle/>
          <a:p>
            <a:pPr marL="1143000" lvl="2" indent="-457200">
              <a:buFont typeface="+mj-lt"/>
              <a:buAutoNum type="arabicPeriod"/>
            </a:pPr>
            <a:r>
              <a:rPr lang="en-US" sz="4000" dirty="0" smtClean="0"/>
              <a:t>Housing Identification</a:t>
            </a:r>
          </a:p>
          <a:p>
            <a:pPr marL="1143000" lvl="2" indent="-457200">
              <a:buFont typeface="+mj-lt"/>
              <a:buAutoNum type="arabicPeriod"/>
            </a:pPr>
            <a:r>
              <a:rPr lang="en-US" sz="4000" dirty="0" smtClean="0"/>
              <a:t>Financial Assistance</a:t>
            </a:r>
          </a:p>
          <a:p>
            <a:pPr marL="1143000" lvl="2" indent="-457200">
              <a:buFont typeface="+mj-lt"/>
              <a:buAutoNum type="arabicPeriod"/>
            </a:pPr>
            <a:r>
              <a:rPr lang="en-US" sz="4000" dirty="0" smtClean="0"/>
              <a:t>Case Management and Services</a:t>
            </a:r>
          </a:p>
        </p:txBody>
      </p:sp>
      <p:sp>
        <p:nvSpPr>
          <p:cNvPr id="5" name="Slide Number Placeholder 4"/>
          <p:cNvSpPr>
            <a:spLocks noGrp="1"/>
          </p:cNvSpPr>
          <p:nvPr>
            <p:ph type="sldNum" sz="quarter" idx="12"/>
          </p:nvPr>
        </p:nvSpPr>
        <p:spPr/>
        <p:txBody>
          <a:bodyPr/>
          <a:lstStyle/>
          <a:p>
            <a:fld id="{253136F8-1A66-42C7-9DB7-94A47FB7F78C}" type="slidenum">
              <a:rPr lang="en-US" smtClean="0">
                <a:solidFill>
                  <a:prstClr val="white"/>
                </a:solidFill>
              </a:rPr>
              <a:pPr/>
              <a:t>6</a:t>
            </a:fld>
            <a:endParaRPr lang="en-US">
              <a:solidFill>
                <a:prstClr val="white"/>
              </a:solidFill>
            </a:endParaRPr>
          </a:p>
        </p:txBody>
      </p:sp>
      <p:sp>
        <p:nvSpPr>
          <p:cNvPr id="9" name="TextBox 8"/>
          <p:cNvSpPr txBox="1"/>
          <p:nvPr/>
        </p:nvSpPr>
        <p:spPr>
          <a:xfrm>
            <a:off x="909403" y="4177259"/>
            <a:ext cx="2233534" cy="2061148"/>
          </a:xfrm>
          <a:prstGeom prst="rect">
            <a:avLst/>
          </a:prstGeom>
          <a:noFill/>
        </p:spPr>
        <p:txBody>
          <a:bodyPr wrap="square" rtlCol="0">
            <a:spAutoFit/>
          </a:bodyPr>
          <a:lstStyle/>
          <a:p>
            <a:endParaRPr lang="en-US" dirty="0"/>
          </a:p>
        </p:txBody>
      </p:sp>
      <p:sp>
        <p:nvSpPr>
          <p:cNvPr id="10" name="TextBox 9"/>
          <p:cNvSpPr txBox="1"/>
          <p:nvPr/>
        </p:nvSpPr>
        <p:spPr>
          <a:xfrm>
            <a:off x="6032414" y="3839580"/>
            <a:ext cx="2233534" cy="646331"/>
          </a:xfrm>
          <a:prstGeom prst="rect">
            <a:avLst/>
          </a:prstGeom>
          <a:noFill/>
        </p:spPr>
        <p:txBody>
          <a:bodyPr wrap="square" rtlCol="0">
            <a:spAutoFit/>
          </a:bodyPr>
          <a:lstStyle/>
          <a:p>
            <a:r>
              <a:rPr lang="en-US" sz="3600" b="1" dirty="0" smtClean="0">
                <a:solidFill>
                  <a:schemeClr val="accent5">
                    <a:lumMod val="75000"/>
                  </a:schemeClr>
                </a:solidFill>
                <a:latin typeface="Eras Medium ITC" panose="020B0602030504020804" pitchFamily="34" charset="0"/>
              </a:rPr>
              <a:t>STAY</a:t>
            </a:r>
            <a:endParaRPr lang="en-US" sz="3600" b="1" dirty="0">
              <a:solidFill>
                <a:schemeClr val="accent5">
                  <a:lumMod val="75000"/>
                </a:schemeClr>
              </a:solidFill>
              <a:latin typeface="Eras Medium ITC" panose="020B0602030504020804" pitchFamily="34" charset="0"/>
            </a:endParaRPr>
          </a:p>
        </p:txBody>
      </p:sp>
      <p:sp>
        <p:nvSpPr>
          <p:cNvPr id="11" name="TextBox 10"/>
          <p:cNvSpPr txBox="1"/>
          <p:nvPr/>
        </p:nvSpPr>
        <p:spPr>
          <a:xfrm>
            <a:off x="1246396" y="3860495"/>
            <a:ext cx="2233534" cy="646331"/>
          </a:xfrm>
          <a:prstGeom prst="rect">
            <a:avLst/>
          </a:prstGeom>
          <a:noFill/>
        </p:spPr>
        <p:txBody>
          <a:bodyPr wrap="square" rtlCol="0">
            <a:spAutoFit/>
          </a:bodyPr>
          <a:lstStyle/>
          <a:p>
            <a:r>
              <a:rPr lang="en-US" sz="3600" i="1" dirty="0" smtClean="0">
                <a:solidFill>
                  <a:schemeClr val="accent5">
                    <a:lumMod val="75000"/>
                  </a:schemeClr>
                </a:solidFill>
                <a:latin typeface="Eras Medium ITC" panose="020B0602030504020804" pitchFamily="34" charset="0"/>
              </a:rPr>
              <a:t>FIND</a:t>
            </a:r>
            <a:endParaRPr lang="en-US" sz="3600" i="1" dirty="0">
              <a:solidFill>
                <a:schemeClr val="accent5">
                  <a:lumMod val="75000"/>
                </a:schemeClr>
              </a:solidFill>
              <a:latin typeface="Eras Medium ITC" panose="020B0602030504020804" pitchFamily="34" charset="0"/>
            </a:endParaRPr>
          </a:p>
        </p:txBody>
      </p:sp>
      <p:sp>
        <p:nvSpPr>
          <p:cNvPr id="12" name="TextBox 11"/>
          <p:cNvSpPr txBox="1"/>
          <p:nvPr/>
        </p:nvSpPr>
        <p:spPr>
          <a:xfrm>
            <a:off x="3759570" y="3870702"/>
            <a:ext cx="1713563" cy="646331"/>
          </a:xfrm>
          <a:prstGeom prst="rect">
            <a:avLst/>
          </a:prstGeom>
          <a:noFill/>
        </p:spPr>
        <p:txBody>
          <a:bodyPr wrap="square" rtlCol="0">
            <a:spAutoFit/>
          </a:bodyPr>
          <a:lstStyle/>
          <a:p>
            <a:r>
              <a:rPr lang="en-US" sz="3600" i="1" dirty="0" smtClean="0">
                <a:solidFill>
                  <a:schemeClr val="accent5">
                    <a:lumMod val="75000"/>
                  </a:schemeClr>
                </a:solidFill>
                <a:latin typeface="Eras Medium ITC" panose="020B0602030504020804" pitchFamily="34" charset="0"/>
              </a:rPr>
              <a:t>PAY</a:t>
            </a:r>
            <a:endParaRPr lang="en-US" sz="3600" i="1" dirty="0">
              <a:solidFill>
                <a:schemeClr val="accent5">
                  <a:lumMod val="75000"/>
                </a:schemeClr>
              </a:solidFill>
              <a:latin typeface="Eras Medium ITC" panose="020B06020305040208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367" y="4506826"/>
            <a:ext cx="2089314" cy="139041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6032415" y="4541626"/>
            <a:ext cx="1995332" cy="132814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423997" y="4517033"/>
            <a:ext cx="2327356" cy="1328144"/>
          </a:xfrm>
          <a:prstGeom prst="rect">
            <a:avLst/>
          </a:prstGeom>
        </p:spPr>
      </p:pic>
      <p:pic>
        <p:nvPicPr>
          <p:cNvPr id="21" name="Picture 2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0993" y="4537961"/>
            <a:ext cx="2225765" cy="1328144"/>
          </a:xfrm>
          <a:prstGeom prst="rect">
            <a:avLst/>
          </a:prstGeom>
        </p:spPr>
      </p:pic>
    </p:spTree>
    <p:extLst>
      <p:ext uri="{BB962C8B-B14F-4D97-AF65-F5344CB8AC3E}">
        <p14:creationId xmlns:p14="http://schemas.microsoft.com/office/powerpoint/2010/main" val="381298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additive="base">
                                        <p:cTn id="26"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fade">
                                      <p:cBhvr>
                                        <p:cTn id="43" dur="1000"/>
                                        <p:tgtEl>
                                          <p:spTgt spid="6">
                                            <p:txEl>
                                              <p:pRg st="2" end="2"/>
                                            </p:txEl>
                                          </p:spTgt>
                                        </p:tgtEl>
                                      </p:cBhvr>
                                    </p:animEffect>
                                    <p:anim calcmode="lin" valueType="num">
                                      <p:cBhvr>
                                        <p:cTn id="4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circle(in)">
                                      <p:cBhvr>
                                        <p:cTn id="54" dur="2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xit" presetSubtype="21" fill="hold" nodeType="clickEffect">
                                  <p:stCondLst>
                                    <p:cond delay="0"/>
                                  </p:stCondLst>
                                  <p:childTnLst>
                                    <p:animEffect transition="out" filter="barn(inVertical)">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Structure</a:t>
            </a:r>
            <a:endParaRPr lang="en-US" dirty="0"/>
          </a:p>
        </p:txBody>
      </p:sp>
      <p:sp>
        <p:nvSpPr>
          <p:cNvPr id="3" name="Content Placeholder 2"/>
          <p:cNvSpPr>
            <a:spLocks noGrp="1"/>
          </p:cNvSpPr>
          <p:nvPr>
            <p:ph idx="1"/>
          </p:nvPr>
        </p:nvSpPr>
        <p:spPr>
          <a:xfrm>
            <a:off x="628650" y="1485616"/>
            <a:ext cx="7886700" cy="4351338"/>
          </a:xfrm>
        </p:spPr>
        <p:txBody>
          <a:bodyPr>
            <a:normAutofit/>
          </a:bodyPr>
          <a:lstStyle/>
          <a:p>
            <a:pPr marL="339725" lvl="2" indent="-282575"/>
            <a:r>
              <a:rPr lang="en-US" sz="3200" dirty="0" smtClean="0"/>
              <a:t>Program offers all three components</a:t>
            </a:r>
          </a:p>
          <a:p>
            <a:pPr marL="339725" lvl="2" indent="-282575"/>
            <a:r>
              <a:rPr lang="en-US" sz="3200" dirty="0" smtClean="0"/>
              <a:t>May be a single agency or through a partnership</a:t>
            </a:r>
          </a:p>
          <a:p>
            <a:pPr marL="685800" lvl="2" indent="0">
              <a:buNone/>
            </a:pP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597" y="3240241"/>
            <a:ext cx="4960418" cy="3298678"/>
          </a:xfrm>
          <a:prstGeom prst="rect">
            <a:avLst/>
          </a:prstGeom>
        </p:spPr>
      </p:pic>
      <p:sp>
        <p:nvSpPr>
          <p:cNvPr id="5" name="TextBox 4"/>
          <p:cNvSpPr txBox="1"/>
          <p:nvPr/>
        </p:nvSpPr>
        <p:spPr>
          <a:xfrm>
            <a:off x="3179928" y="4776716"/>
            <a:ext cx="1050878" cy="461665"/>
          </a:xfrm>
          <a:prstGeom prst="rect">
            <a:avLst/>
          </a:prstGeom>
          <a:noFill/>
        </p:spPr>
        <p:txBody>
          <a:bodyPr wrap="square" rtlCol="0">
            <a:spAutoFit/>
          </a:bodyPr>
          <a:lstStyle/>
          <a:p>
            <a:r>
              <a:rPr lang="en-US" sz="2400" b="1" dirty="0" smtClean="0"/>
              <a:t>FIND</a:t>
            </a:r>
            <a:endParaRPr lang="en-US" sz="2400" b="1" dirty="0"/>
          </a:p>
        </p:txBody>
      </p:sp>
      <p:sp>
        <p:nvSpPr>
          <p:cNvPr id="6" name="TextBox 5"/>
          <p:cNvSpPr txBox="1"/>
          <p:nvPr/>
        </p:nvSpPr>
        <p:spPr>
          <a:xfrm rot="2596456">
            <a:off x="4804013" y="3606903"/>
            <a:ext cx="928048" cy="461665"/>
          </a:xfrm>
          <a:prstGeom prst="rect">
            <a:avLst/>
          </a:prstGeom>
          <a:noFill/>
        </p:spPr>
        <p:txBody>
          <a:bodyPr wrap="square" rtlCol="0">
            <a:spAutoFit/>
          </a:bodyPr>
          <a:lstStyle/>
          <a:p>
            <a:r>
              <a:rPr lang="en-US" sz="2400" dirty="0" smtClean="0"/>
              <a:t>PAY</a:t>
            </a:r>
            <a:endParaRPr lang="en-US" sz="2400" dirty="0"/>
          </a:p>
        </p:txBody>
      </p:sp>
      <p:sp>
        <p:nvSpPr>
          <p:cNvPr id="8" name="TextBox 7"/>
          <p:cNvSpPr txBox="1"/>
          <p:nvPr/>
        </p:nvSpPr>
        <p:spPr>
          <a:xfrm rot="20913199">
            <a:off x="4965942" y="5212912"/>
            <a:ext cx="1009934" cy="461665"/>
          </a:xfrm>
          <a:prstGeom prst="rect">
            <a:avLst/>
          </a:prstGeom>
          <a:noFill/>
        </p:spPr>
        <p:txBody>
          <a:bodyPr wrap="square" rtlCol="0">
            <a:spAutoFit/>
          </a:bodyPr>
          <a:lstStyle/>
          <a:p>
            <a:r>
              <a:rPr lang="en-US" sz="2400" dirty="0" smtClean="0"/>
              <a:t>STAY</a:t>
            </a:r>
            <a:endParaRPr lang="en-US" sz="2400" dirty="0"/>
          </a:p>
        </p:txBody>
      </p:sp>
    </p:spTree>
    <p:extLst>
      <p:ext uri="{BB962C8B-B14F-4D97-AF65-F5344CB8AC3E}">
        <p14:creationId xmlns:p14="http://schemas.microsoft.com/office/powerpoint/2010/main" val="1524986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Deeper Dive into the Components</a:t>
            </a:r>
            <a:endParaRPr lang="en-US" dirty="0"/>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53136F8-1A66-42C7-9DB7-94A47FB7F78C}" type="slidenum">
              <a:rPr lang="en-US" smtClean="0"/>
              <a:pPr/>
              <a:t>8</a:t>
            </a:fld>
            <a:endParaRPr lang="en-US" dirty="0"/>
          </a:p>
        </p:txBody>
      </p:sp>
    </p:spTree>
    <p:extLst>
      <p:ext uri="{BB962C8B-B14F-4D97-AF65-F5344CB8AC3E}">
        <p14:creationId xmlns:p14="http://schemas.microsoft.com/office/powerpoint/2010/main" val="3355442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44851"/>
            <a:ext cx="7886700" cy="1325563"/>
          </a:xfrm>
        </p:spPr>
        <p:txBody>
          <a:bodyPr/>
          <a:lstStyle/>
          <a:p>
            <a:r>
              <a:rPr lang="en-US" dirty="0" smtClean="0"/>
              <a:t>FIND - Housing Identification</a:t>
            </a:r>
            <a:endParaRPr lang="en-US" dirty="0"/>
          </a:p>
        </p:txBody>
      </p:sp>
      <p:sp>
        <p:nvSpPr>
          <p:cNvPr id="3" name="Content Placeholder 2"/>
          <p:cNvSpPr>
            <a:spLocks noGrp="1"/>
          </p:cNvSpPr>
          <p:nvPr>
            <p:ph idx="1"/>
          </p:nvPr>
        </p:nvSpPr>
        <p:spPr>
          <a:xfrm>
            <a:off x="628650" y="1931088"/>
            <a:ext cx="7886700" cy="4351338"/>
          </a:xfrm>
        </p:spPr>
        <p:txBody>
          <a:bodyPr>
            <a:normAutofit/>
          </a:bodyPr>
          <a:lstStyle/>
          <a:p>
            <a:pPr marL="112712" lvl="1" indent="0">
              <a:buNone/>
            </a:pPr>
            <a:r>
              <a:rPr lang="en-US" sz="3200" dirty="0"/>
              <a:t>Program needs to help households get housing, </a:t>
            </a:r>
            <a:r>
              <a:rPr lang="en-US" sz="3200" i="1" dirty="0"/>
              <a:t>quickly</a:t>
            </a:r>
            <a:endParaRPr lang="en-US" sz="3200" dirty="0"/>
          </a:p>
          <a:p>
            <a:pPr lvl="2" indent="-514350"/>
            <a:r>
              <a:rPr lang="en-US" sz="3200" dirty="0" smtClean="0"/>
              <a:t>Participant </a:t>
            </a:r>
            <a:r>
              <a:rPr lang="en-US" sz="3200" i="1" dirty="0" smtClean="0"/>
              <a:t>may</a:t>
            </a:r>
            <a:r>
              <a:rPr lang="en-US" sz="3200" dirty="0" smtClean="0"/>
              <a:t> </a:t>
            </a:r>
            <a:r>
              <a:rPr lang="en-US" sz="3200" dirty="0"/>
              <a:t>find unit on own but shouldn’t have to </a:t>
            </a:r>
            <a:endParaRPr lang="en-US" sz="3200" dirty="0" smtClean="0"/>
          </a:p>
          <a:p>
            <a:pPr lvl="2" indent="-514350"/>
            <a:r>
              <a:rPr lang="en-US" sz="3200" dirty="0" smtClean="0"/>
              <a:t>Program </a:t>
            </a:r>
            <a:r>
              <a:rPr lang="en-US" sz="3200" dirty="0"/>
              <a:t>needs to help, that’s why </a:t>
            </a:r>
            <a:r>
              <a:rPr lang="en-US" sz="3200" dirty="0" smtClean="0"/>
              <a:t>it’s there</a:t>
            </a:r>
            <a:endParaRPr lang="en-US" sz="3200" dirty="0"/>
          </a:p>
          <a:p>
            <a:pPr marL="169862" lvl="1" indent="0">
              <a:buNone/>
            </a:pPr>
            <a:endParaRPr lang="en-US" sz="3200" dirty="0"/>
          </a:p>
        </p:txBody>
      </p:sp>
      <p:sp>
        <p:nvSpPr>
          <p:cNvPr id="4" name="Slide Number Placeholder 3"/>
          <p:cNvSpPr>
            <a:spLocks noGrp="1"/>
          </p:cNvSpPr>
          <p:nvPr>
            <p:ph type="sldNum" sz="quarter" idx="12"/>
          </p:nvPr>
        </p:nvSpPr>
        <p:spPr/>
        <p:txBody>
          <a:bodyPr/>
          <a:lstStyle/>
          <a:p>
            <a:fld id="{253136F8-1A66-42C7-9DB7-94A47FB7F78C}" type="slidenum">
              <a:rPr lang="en-US" smtClean="0"/>
              <a:pPr/>
              <a:t>9</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614" y="218518"/>
            <a:ext cx="1920340" cy="1277965"/>
          </a:xfrm>
          <a:prstGeom prst="rect">
            <a:avLst/>
          </a:prstGeom>
        </p:spPr>
      </p:pic>
    </p:spTree>
    <p:extLst>
      <p:ext uri="{BB962C8B-B14F-4D97-AF65-F5344CB8AC3E}">
        <p14:creationId xmlns:p14="http://schemas.microsoft.com/office/powerpoint/2010/main" val="236953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st PPT">
  <a:themeElements>
    <a:clrScheme name="Custom 2">
      <a:dk1>
        <a:srgbClr val="14425D"/>
      </a:dk1>
      <a:lt1>
        <a:sysClr val="window" lastClr="FFFFFF"/>
      </a:lt1>
      <a:dk2>
        <a:srgbClr val="0D2C3E"/>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PPT" id="{83FBBAC1-A5F2-4B4F-974C-328463C8BE40}" vid="{FE6F9315-3A90-4812-8CC7-B07CB01A2A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1710</TotalTime>
  <Words>4313</Words>
  <Application>Microsoft Office PowerPoint</Application>
  <PresentationFormat>On-screen Show (4:3)</PresentationFormat>
  <Paragraphs>377</Paragraphs>
  <Slides>28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Eras Medium ITC</vt:lpstr>
      <vt:lpstr>Times New Roman Bold</vt:lpstr>
      <vt:lpstr>Trebuchet MS</vt:lpstr>
      <vt:lpstr>Wingdings</vt:lpstr>
      <vt:lpstr>Test PPT</vt:lpstr>
      <vt:lpstr>           Introduction to  Rapid Rehousing </vt:lpstr>
      <vt:lpstr>About This Series</vt:lpstr>
      <vt:lpstr>Rapid Rehousing Session Outline</vt:lpstr>
      <vt:lpstr>What is Rapid Rehousing?</vt:lpstr>
      <vt:lpstr>Rapid Rehousing is Housing First</vt:lpstr>
      <vt:lpstr>Core Components of Rapid Rehousing</vt:lpstr>
      <vt:lpstr>Program Structure</vt:lpstr>
      <vt:lpstr>Deeper Dive into the Components</vt:lpstr>
      <vt:lpstr>FIND - Housing Identification</vt:lpstr>
      <vt:lpstr>FIND – Where to Start</vt:lpstr>
      <vt:lpstr>FIND – Individualized Support </vt:lpstr>
      <vt:lpstr>FIND – Cultivate Landlords</vt:lpstr>
      <vt:lpstr>FIND - Masterleasing</vt:lpstr>
      <vt:lpstr>  FIND – Keep at it!</vt:lpstr>
      <vt:lpstr>Pay – Financial Assistance</vt:lpstr>
      <vt:lpstr>Pay – Financial Assistance</vt:lpstr>
      <vt:lpstr>Stay – Case Management and Services</vt:lpstr>
      <vt:lpstr>Stay – Case Management and Services</vt:lpstr>
      <vt:lpstr>Stay – Case Management and Services</vt:lpstr>
      <vt:lpstr>Stay – Case Management and Services</vt:lpstr>
      <vt:lpstr>Rapid Rehousing with transition-age youth</vt:lpstr>
      <vt:lpstr>Considerations when closing a case</vt:lpstr>
      <vt:lpstr>Closing a case</vt:lpstr>
      <vt:lpstr>Four Factors for Case Closing</vt:lpstr>
      <vt:lpstr>Continue or Close?</vt:lpstr>
      <vt:lpstr>In Summary</vt:lpstr>
      <vt:lpstr>For more information</vt:lpstr>
      <vt:lpstr>About This Series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 Little Go a Long Way - Understanding Diversion and Progressive Engagement in Systems to End Homelessness   National Conference on Ending Family and Youth Homelessness Los Angeles, CA</dc:title>
  <dc:creator>Katharine Gale</dc:creator>
  <cp:lastModifiedBy>Parrington, Graham (COM)</cp:lastModifiedBy>
  <cp:revision>147</cp:revision>
  <dcterms:created xsi:type="dcterms:W3CDTF">2018-04-22T23:28:21Z</dcterms:created>
  <dcterms:modified xsi:type="dcterms:W3CDTF">2020-09-28T16:26:31Z</dcterms:modified>
</cp:coreProperties>
</file>