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318" r:id="rId3"/>
    <p:sldId id="292" r:id="rId4"/>
    <p:sldId id="405" r:id="rId5"/>
    <p:sldId id="448" r:id="rId6"/>
    <p:sldId id="447" r:id="rId7"/>
    <p:sldId id="450" r:id="rId8"/>
    <p:sldId id="454" r:id="rId9"/>
    <p:sldId id="455" r:id="rId10"/>
    <p:sldId id="409" r:id="rId11"/>
    <p:sldId id="456" r:id="rId12"/>
    <p:sldId id="458" r:id="rId13"/>
    <p:sldId id="459" r:id="rId14"/>
    <p:sldId id="460" r:id="rId15"/>
    <p:sldId id="461" r:id="rId16"/>
    <p:sldId id="462" r:id="rId17"/>
    <p:sldId id="464" r:id="rId18"/>
    <p:sldId id="466" r:id="rId19"/>
    <p:sldId id="467" r:id="rId20"/>
    <p:sldId id="468" r:id="rId21"/>
    <p:sldId id="472" r:id="rId22"/>
    <p:sldId id="478" r:id="rId23"/>
    <p:sldId id="476" r:id="rId24"/>
    <p:sldId id="479" r:id="rId25"/>
    <p:sldId id="481" r:id="rId26"/>
    <p:sldId id="471" r:id="rId27"/>
    <p:sldId id="473" r:id="rId28"/>
    <p:sldId id="480" r:id="rId29"/>
    <p:sldId id="475" r:id="rId30"/>
    <p:sldId id="423" r:id="rId31"/>
    <p:sldId id="42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96C"/>
    <a:srgbClr val="032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45" autoAdjust="0"/>
    <p:restoredTop sz="52717" autoAdjust="0"/>
  </p:normalViewPr>
  <p:slideViewPr>
    <p:cSldViewPr snapToGrid="0">
      <p:cViewPr varScale="1">
        <p:scale>
          <a:sx n="46" d="100"/>
          <a:sy n="46" d="100"/>
        </p:scale>
        <p:origin x="1949" y="38"/>
      </p:cViewPr>
      <p:guideLst/>
    </p:cSldViewPr>
  </p:slideViewPr>
  <p:outlineViewPr>
    <p:cViewPr>
      <p:scale>
        <a:sx n="33" d="100"/>
        <a:sy n="33" d="100"/>
      </p:scale>
      <p:origin x="0" y="-2260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10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3C60C-49E3-400B-BA7C-A1E6A0D13C59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782B8-8B69-47A3-A79B-2F2C44D49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3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12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2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32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8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99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73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2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10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02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3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0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57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84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buFont typeface="+mj-lt"/>
              <a:buNone/>
            </a:pP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19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91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5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base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4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7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7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90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36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35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14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2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6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defTabSz="458572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Focus Strategies/HSH Problem Solving Brainstorm Session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4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3929" marR="0" lvl="0" indent="-343929" algn="l" defTabSz="458572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Focus Strategies/HSH Problem Solving Brainstorm Session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8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458572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pPr algn="ctr" defTabSz="584200"/>
            <a:fld id="{03A23825-88A9-432F-A257-298B9A7C9922}" type="slidenum">
              <a:rPr lang="en-US" sz="3600" kern="0" smtClean="0">
                <a:solidFill>
                  <a:prstClr val="black"/>
                </a:solidFill>
                <a:sym typeface="Helvetica Light"/>
              </a:rPr>
              <a:pPr algn="ctr" defTabSz="584200"/>
              <a:t>8</a:t>
            </a:fld>
            <a:endParaRPr lang="en-US" sz="3600" kern="0">
              <a:solidFill>
                <a:prstClr val="black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2303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782B8-8B69-47A3-A79B-2F2C44D49C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99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B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5873-FEBB-4A09-8E57-E896C1419B69}" type="datetime1">
              <a:rPr lang="en-US" smtClean="0">
                <a:solidFill>
                  <a:prstClr val="white"/>
                </a:solidFill>
              </a:rPr>
              <a:pPr/>
              <a:t>6/26/2020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5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3B35F-1379-47DE-81E9-067009DBE6A3}" type="datetime1">
              <a:rPr lang="en-US" smtClean="0">
                <a:solidFill>
                  <a:prstClr val="white"/>
                </a:solidFill>
              </a:rPr>
              <a:pPr/>
              <a:t>6/26/2020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289D-10C7-47DA-AB78-E98ECC3C2CC6}" type="datetime1">
              <a:rPr lang="en-US" smtClean="0">
                <a:solidFill>
                  <a:prstClr val="white"/>
                </a:solidFill>
              </a:rPr>
              <a:pPr/>
              <a:t>6/26/2020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4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>
                <a:solidFill>
                  <a:srgbClr val="06196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EC2EA69-F14E-4B21-B678-55186EDE9221}" type="datetime1">
              <a:rPr lang="en-US" smtClean="0"/>
              <a:pPr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253136F8-1A66-42C7-9DB7-94A47FB7F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3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522-00C1-4910-9FF7-2882A88DAEE9}" type="datetime1">
              <a:rPr lang="en-US" smtClean="0">
                <a:solidFill>
                  <a:prstClr val="white"/>
                </a:solidFill>
              </a:rPr>
              <a:pPr/>
              <a:t>6/26/2020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71E72C-FDFA-46C9-8B78-A37529441798}" type="datetime1">
              <a:rPr lang="en-US" smtClean="0">
                <a:solidFill>
                  <a:prstClr val="white"/>
                </a:solidFill>
              </a:rPr>
              <a:pPr/>
              <a:t>6/26/2020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3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9748-014F-4C52-A7A3-CF8095418D1F}" type="datetime1">
              <a:rPr lang="en-US" smtClean="0">
                <a:solidFill>
                  <a:prstClr val="white"/>
                </a:solidFill>
              </a:rPr>
              <a:pPr/>
              <a:t>6/26/2020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6A98-77D3-422A-A2C0-1BA7AA90220F}" type="datetime1">
              <a:rPr lang="en-US" smtClean="0">
                <a:solidFill>
                  <a:prstClr val="white"/>
                </a:solidFill>
              </a:rPr>
              <a:pPr/>
              <a:t>6/26/2020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C74-5BB2-4DA1-9659-001554647DBF}" type="datetime1">
              <a:rPr lang="en-US" smtClean="0">
                <a:solidFill>
                  <a:prstClr val="white"/>
                </a:solidFill>
              </a:rPr>
              <a:pPr/>
              <a:t>6/26/2020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2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E661-FE74-4501-A26D-77CAC229103D}" type="datetime1">
              <a:rPr lang="en-US" smtClean="0">
                <a:solidFill>
                  <a:prstClr val="white"/>
                </a:solidFill>
              </a:rPr>
              <a:pPr/>
              <a:t>6/26/2020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63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F7DB-9974-4214-876B-59BCA0B2841D}" type="datetime1">
              <a:rPr lang="en-US" smtClean="0">
                <a:solidFill>
                  <a:prstClr val="white"/>
                </a:solidFill>
              </a:rPr>
              <a:pPr/>
              <a:t>6/26/2020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5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accent1">
                <a:lumMod val="45000"/>
                <a:lumOff val="55000"/>
                <a:alpha val="7000"/>
              </a:schemeClr>
            </a:gs>
            <a:gs pos="99000">
              <a:srgbClr val="7030A0"/>
            </a:gs>
            <a:gs pos="94000">
              <a:schemeClr val="accent1">
                <a:lumMod val="45000"/>
                <a:lumOff val="55000"/>
                <a:alpha val="30000"/>
              </a:schemeClr>
            </a:gs>
            <a:gs pos="100000">
              <a:schemeClr val="accent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5708AFF7-CE1C-4559-94A6-52A9E255A492}" type="datetime1">
              <a:rPr lang="en-US" smtClean="0">
                <a:solidFill>
                  <a:prstClr val="white"/>
                </a:solidFill>
              </a:rPr>
              <a:pPr/>
              <a:t>6/26/2020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4425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3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10066C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0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ingchanges.org/strategies/diversion" TargetMode="External"/><Relationship Id="rId7" Type="http://schemas.openxmlformats.org/officeDocument/2006/relationships/hyperlink" Target="https://endhomelessness.org/resource/role-emergency-shelter-diversion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.gov/HOMELESS/ssvf/docs/SSVF_Rapid_Resolution_Service_Compliance_Guidance_May_2019.pdf" TargetMode="External"/><Relationship Id="rId5" Type="http://schemas.openxmlformats.org/officeDocument/2006/relationships/hyperlink" Target="https://www.usich.gov/solutions/housing/rapid-re-housing/" TargetMode="External"/><Relationship Id="rId4" Type="http://schemas.openxmlformats.org/officeDocument/2006/relationships/hyperlink" Target="https://cceh.org/provider-resources/shelter-diversion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4" y="142407"/>
            <a:ext cx="8786476" cy="6196705"/>
          </a:xfrm>
          <a:prstGeom prst="rect">
            <a:avLst/>
          </a:prstGeom>
        </p:spPr>
      </p:pic>
      <p:sp>
        <p:nvSpPr>
          <p:cNvPr id="512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20516" y="2726311"/>
            <a:ext cx="7772400" cy="2387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4800" b="1" dirty="0" smtClean="0">
                <a:solidFill>
                  <a:schemeClr val="bg1"/>
                </a:solidFill>
              </a:rPr>
              <a:t>Introduction to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Diversion/Problem Solving</a:t>
            </a:r>
            <a:r>
              <a:rPr lang="en-US" altLang="en-US" sz="2000" dirty="0">
                <a:solidFill>
                  <a:srgbClr val="D21145"/>
                </a:solidFill>
                <a:latin typeface="+mn-lt"/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/>
            </a:r>
            <a:br>
              <a:rPr lang="en-US" altLang="en-US" sz="2000" dirty="0">
                <a:solidFill>
                  <a:srgbClr val="D21145"/>
                </a:solidFill>
                <a:latin typeface="+mn-lt"/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</a:b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77716" y="4825757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Presenter: Katharine Gale</a:t>
            </a:r>
            <a:br>
              <a:rPr lang="en-US" altLang="en-US" dirty="0">
                <a:solidFill>
                  <a:schemeClr val="bg1"/>
                </a:solidFill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</a:br>
            <a:r>
              <a:rPr lang="en-US" altLang="en-US" dirty="0">
                <a:solidFill>
                  <a:schemeClr val="bg1"/>
                </a:solidFill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Katharine Gale Consulting and </a:t>
            </a:r>
            <a:r>
              <a:rPr lang="en-US" altLang="en-US" i="1" dirty="0">
                <a:solidFill>
                  <a:schemeClr val="bg1"/>
                </a:solidFill>
                <a:ea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Focus Strategies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98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Solving Conversation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Conversation, not a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5623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some things you want to cover and to communicate</a:t>
            </a:r>
          </a:p>
          <a:p>
            <a:r>
              <a:rPr lang="en-US" dirty="0" smtClean="0"/>
              <a:t>But it’s a conversation – Problem Solver is a listener and a helper</a:t>
            </a:r>
          </a:p>
          <a:p>
            <a:r>
              <a:rPr lang="en-US" dirty="0" smtClean="0"/>
              <a:t> Use prompts to make sure cover things, or pick up the conversation if it starts to lag</a:t>
            </a:r>
          </a:p>
          <a:p>
            <a:r>
              <a:rPr lang="en-US" dirty="0" smtClean="0"/>
              <a:t> Be a supportive presence – sometimes that may be all that is needed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83" y="3743629"/>
            <a:ext cx="3605134" cy="2402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20" y="276369"/>
            <a:ext cx="7886700" cy="994172"/>
          </a:xfrm>
        </p:spPr>
        <p:txBody>
          <a:bodyPr/>
          <a:lstStyle/>
          <a:p>
            <a:r>
              <a:rPr lang="en-US" dirty="0" smtClean="0"/>
              <a:t>Before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19" y="1475954"/>
            <a:ext cx="8055931" cy="3263504"/>
          </a:xfrm>
        </p:spPr>
        <p:txBody>
          <a:bodyPr/>
          <a:lstStyle/>
          <a:p>
            <a:r>
              <a:rPr lang="en-US" dirty="0" smtClean="0"/>
              <a:t>Make sure  participant is comfortable and feels safe</a:t>
            </a:r>
          </a:p>
          <a:p>
            <a:pPr lvl="1"/>
            <a:r>
              <a:rPr lang="en-US" dirty="0" smtClean="0"/>
              <a:t>On the phone: “is this an OK time to talk?  Are you OK where you are?” </a:t>
            </a:r>
          </a:p>
          <a:p>
            <a:pPr lvl="1"/>
            <a:r>
              <a:rPr lang="en-US" dirty="0" smtClean="0"/>
              <a:t>In person “Do you need anything? Can I get you some tea?”</a:t>
            </a:r>
          </a:p>
          <a:p>
            <a:pPr lvl="1"/>
            <a:r>
              <a:rPr lang="en-US" dirty="0" smtClean="0"/>
              <a:t>Get out from behind the computer or desk </a:t>
            </a:r>
          </a:p>
          <a:p>
            <a:pPr lvl="1"/>
            <a:r>
              <a:rPr lang="en-US" dirty="0" smtClean="0"/>
              <a:t>On the street: Would you like to sit/stand somewhere where we can talk more privately?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8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66" y="359133"/>
            <a:ext cx="7886700" cy="994172"/>
          </a:xfrm>
        </p:spPr>
        <p:txBody>
          <a:bodyPr/>
          <a:lstStyle/>
          <a:p>
            <a:r>
              <a:rPr lang="en-US" dirty="0" smtClean="0"/>
              <a:t>Before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19" y="1353305"/>
            <a:ext cx="8055931" cy="32635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Make sure they understand your relationship and role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There are very limited programs/shelters and there may not be anything tonight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can help talk through options and brainstorm some solutions to your current </a:t>
            </a:r>
            <a:r>
              <a:rPr lang="en-US" dirty="0" smtClean="0"/>
              <a:t>situation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many people, it helps to think about personal resources and </a:t>
            </a:r>
            <a:r>
              <a:rPr lang="en-US" dirty="0" smtClean="0"/>
              <a:t>networks and I may have some places I can connect you to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197"/>
            <a:ext cx="7886700" cy="1325563"/>
          </a:xfrm>
        </p:spPr>
        <p:txBody>
          <a:bodyPr/>
          <a:lstStyle/>
          <a:p>
            <a:r>
              <a:rPr lang="en-US" dirty="0" smtClean="0"/>
              <a:t>Kicking Off the Conversation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5226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Tell me about a little about what’s going on</a:t>
            </a:r>
          </a:p>
          <a:p>
            <a:pPr lvl="0"/>
            <a:r>
              <a:rPr lang="en-US" dirty="0" smtClean="0"/>
              <a:t> Can you tell </a:t>
            </a:r>
            <a:r>
              <a:rPr lang="en-US" dirty="0"/>
              <a:t>me</a:t>
            </a:r>
            <a:r>
              <a:rPr lang="en-US" i="1" dirty="0"/>
              <a:t> more </a:t>
            </a:r>
            <a:r>
              <a:rPr lang="en-US" dirty="0"/>
              <a:t>about your living situation right now- let’s start with where you stayed last night</a:t>
            </a:r>
            <a:r>
              <a:rPr lang="en-US" dirty="0" smtClean="0"/>
              <a:t>.</a:t>
            </a:r>
            <a:endParaRPr lang="en-US" sz="1800" dirty="0"/>
          </a:p>
          <a:p>
            <a:pPr lvl="0"/>
            <a:r>
              <a:rPr lang="en-US" dirty="0" smtClean="0"/>
              <a:t>Let’s </a:t>
            </a:r>
            <a:r>
              <a:rPr lang="en-US" dirty="0"/>
              <a:t>think of some ways you could have a safe place to stay </a:t>
            </a:r>
            <a:r>
              <a:rPr lang="en-US" dirty="0" smtClean="0"/>
              <a:t>tonight</a:t>
            </a:r>
          </a:p>
          <a:p>
            <a:pPr marL="0" lvl="0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41" y="3908345"/>
            <a:ext cx="3872204" cy="21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up on Options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14" y="1257238"/>
            <a:ext cx="8111416" cy="3263504"/>
          </a:xfrm>
        </p:spPr>
        <p:txBody>
          <a:bodyPr>
            <a:noAutofit/>
          </a:bodyPr>
          <a:lstStyle/>
          <a:p>
            <a:pPr marL="396875" lvl="0" indent="-396875"/>
            <a:r>
              <a:rPr lang="en-US" sz="2400" dirty="0" smtClean="0"/>
              <a:t>What </a:t>
            </a:r>
            <a:r>
              <a:rPr lang="en-US" sz="2400" dirty="0"/>
              <a:t>happened that you can no longer stay there? What do you think it would take to go back there? </a:t>
            </a:r>
          </a:p>
          <a:p>
            <a:pPr marL="396875" lvl="0" indent="-396875"/>
            <a:r>
              <a:rPr lang="en-US" sz="2400" dirty="0" smtClean="0"/>
              <a:t>What </a:t>
            </a:r>
            <a:r>
              <a:rPr lang="en-US" sz="2400" dirty="0"/>
              <a:t>have you tried already to help you with this situation</a:t>
            </a:r>
            <a:r>
              <a:rPr lang="en-US" sz="2400" dirty="0" smtClean="0"/>
              <a:t>?</a:t>
            </a:r>
            <a:endParaRPr lang="en-US" sz="2400" dirty="0"/>
          </a:p>
          <a:p>
            <a:pPr marL="396875" lvl="0" indent="-396875"/>
            <a:r>
              <a:rPr lang="en-US" sz="2400" dirty="0" smtClean="0"/>
              <a:t>Where </a:t>
            </a:r>
            <a:r>
              <a:rPr lang="en-US" sz="2400" dirty="0"/>
              <a:t>else have you stayed recently</a:t>
            </a:r>
            <a:r>
              <a:rPr lang="en-US" sz="2400" dirty="0" smtClean="0"/>
              <a:t>?</a:t>
            </a:r>
            <a:endParaRPr lang="en-US" sz="2400" dirty="0"/>
          </a:p>
          <a:p>
            <a:pPr marL="396875" lvl="0" indent="-396875"/>
            <a:r>
              <a:rPr lang="en-US" sz="2400" dirty="0" smtClean="0"/>
              <a:t>What </a:t>
            </a:r>
            <a:r>
              <a:rPr lang="en-US" sz="2400" dirty="0"/>
              <a:t>other family or friends might let you stay with them? Would it help if I called them for you</a:t>
            </a:r>
            <a:r>
              <a:rPr lang="en-US" sz="2400" dirty="0" smtClean="0"/>
              <a:t>?</a:t>
            </a:r>
            <a:endParaRPr lang="en-US" sz="2400" dirty="0"/>
          </a:p>
          <a:p>
            <a:pPr marL="396875" lvl="0" indent="-396875"/>
            <a:r>
              <a:rPr lang="en-US" sz="2400" dirty="0" smtClean="0"/>
              <a:t>Do </a:t>
            </a:r>
            <a:r>
              <a:rPr lang="en-US" sz="2400" dirty="0"/>
              <a:t>you have a social worker, advocate, case manager or someone else working with you? Have you notified them of your situation</a:t>
            </a:r>
            <a:r>
              <a:rPr lang="en-US" sz="2400" dirty="0" smtClean="0"/>
              <a:t>?</a:t>
            </a:r>
            <a:endParaRPr lang="en-US" sz="2400" dirty="0"/>
          </a:p>
          <a:p>
            <a:pPr marL="396875" lvl="0" indent="-396875"/>
            <a:r>
              <a:rPr lang="en-US" sz="2400" dirty="0"/>
              <a:t> </a:t>
            </a:r>
            <a:r>
              <a:rPr lang="en-US" sz="2400" dirty="0" smtClean="0"/>
              <a:t>Have you ever been in a situation like this situation before? What worked for you then?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 Solving Conversation: Part 1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Hear?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3718" y="1585783"/>
            <a:ext cx="8110615" cy="4351338"/>
          </a:xfrm>
        </p:spPr>
        <p:txBody>
          <a:bodyPr>
            <a:normAutofit lnSpcReduction="10000"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en-US" dirty="0" smtClean="0"/>
              <a:t>Her mother, where she stayed and daughter is now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 smtClean="0"/>
              <a:t>Her </a:t>
            </a:r>
            <a:r>
              <a:rPr lang="en-US" dirty="0"/>
              <a:t>friend who let </a:t>
            </a:r>
            <a:r>
              <a:rPr lang="en-US" dirty="0" smtClean="0"/>
              <a:t>her </a:t>
            </a:r>
            <a:r>
              <a:rPr lang="en-US" dirty="0"/>
              <a:t>park in the driveway and is keeping her stuff. </a:t>
            </a:r>
            <a:endParaRPr lang="en-US" dirty="0" smtClean="0"/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 smtClean="0"/>
              <a:t>She </a:t>
            </a:r>
            <a:r>
              <a:rPr lang="en-US" dirty="0"/>
              <a:t>had her own an apartment until a few weeks </a:t>
            </a:r>
            <a:r>
              <a:rPr lang="en-US" dirty="0" smtClean="0"/>
              <a:t>ago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 smtClean="0"/>
              <a:t>Her employer </a:t>
            </a:r>
            <a:r>
              <a:rPr lang="en-US" dirty="0"/>
              <a:t>told her she could </a:t>
            </a:r>
            <a:r>
              <a:rPr lang="en-US" dirty="0" smtClean="0"/>
              <a:t>come back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 smtClean="0"/>
              <a:t>Her </a:t>
            </a:r>
            <a:r>
              <a:rPr lang="en-US" dirty="0"/>
              <a:t>sister lives in state and has lent her money in the past.  </a:t>
            </a:r>
          </a:p>
          <a:p>
            <a:pPr marL="0" indent="0">
              <a:buNone/>
            </a:pPr>
            <a:r>
              <a:rPr lang="en-US" sz="2400" dirty="0" smtClean="0"/>
              <a:t>Also could have explored friends </a:t>
            </a:r>
            <a:r>
              <a:rPr lang="en-US" sz="2400" dirty="0"/>
              <a:t>or former co-workers, </a:t>
            </a:r>
            <a:r>
              <a:rPr lang="en-US" sz="2400" dirty="0" smtClean="0"/>
              <a:t>her </a:t>
            </a:r>
            <a:r>
              <a:rPr lang="en-US" sz="2400" dirty="0"/>
              <a:t>daughter’s </a:t>
            </a:r>
            <a:r>
              <a:rPr lang="en-US" sz="2400" dirty="0" smtClean="0"/>
              <a:t>father, a </a:t>
            </a:r>
            <a:r>
              <a:rPr lang="en-US" sz="2400" dirty="0"/>
              <a:t>church or other faith-based organization</a:t>
            </a:r>
            <a:r>
              <a:rPr lang="en-US" sz="2400" dirty="0" smtClean="0"/>
              <a:t>, etc.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Opportunities to Listen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Recently rented a place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Stayed with family member or friend recently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Have friends or family out of county or out of state where they used to live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Have in the past, or are willing now, to share an apartment or rent a room in a house for a while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smtClean="0"/>
              <a:t>Rented or stayed someplace recently that had a habitability problem (infestation, turned off utilities, repair issue)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Assistance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US" dirty="0" smtClean="0"/>
              <a:t>Coaching and problem-solving</a:t>
            </a:r>
          </a:p>
          <a:p>
            <a:pPr marL="344488" indent="-344488"/>
            <a:r>
              <a:rPr lang="en-US" dirty="0" smtClean="0"/>
              <a:t>Conflict resolution and mediation with landlords/friends/family</a:t>
            </a:r>
          </a:p>
          <a:p>
            <a:pPr marL="344488" indent="-344488"/>
            <a:r>
              <a:rPr lang="en-US" dirty="0" smtClean="0"/>
              <a:t>Connection to mainstream and community services</a:t>
            </a:r>
          </a:p>
          <a:p>
            <a:pPr marL="344488" indent="-344488"/>
            <a:r>
              <a:rPr lang="en-US" dirty="0" smtClean="0"/>
              <a:t>Housing search assistance and stabilization planning</a:t>
            </a:r>
          </a:p>
          <a:p>
            <a:pPr marL="344488" indent="-344488"/>
            <a:r>
              <a:rPr lang="en-US" i="1" dirty="0" smtClean="0">
                <a:solidFill>
                  <a:srgbClr val="FF0000"/>
                </a:solidFill>
              </a:rPr>
              <a:t>Limited</a:t>
            </a:r>
            <a:r>
              <a:rPr lang="en-US" dirty="0" smtClean="0"/>
              <a:t> financial assistance</a:t>
            </a:r>
          </a:p>
          <a:p>
            <a:pPr marL="344488" indent="-344488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dirty="0" smtClean="0"/>
              <a:t>About This Series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51463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is one of five video trainings sponsored by the Washington Department of Commerce 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 smtClean="0"/>
              <a:t>Each training will last 30 to 60 minutes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dirty="0" smtClean="0"/>
              <a:t>Topics include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tx2"/>
                </a:solidFill>
              </a:rPr>
              <a:t>Introduction to Housing First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Introduction to Rapid Rehousing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b="1" dirty="0" smtClean="0">
                <a:solidFill>
                  <a:srgbClr val="7030A0"/>
                </a:solidFill>
              </a:rPr>
              <a:t>Introduction to Diversion/Problem Solving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Landlord Engagement in Rapid Rehousing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Progressive Engagement for Programs and Systems</a:t>
            </a:r>
          </a:p>
          <a:p>
            <a:pPr marL="457200" indent="-457200">
              <a:buFont typeface="+mj-lt"/>
              <a:buAutoNum type="alphaL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1" y="2419641"/>
            <a:ext cx="2933849" cy="209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10" y="4606429"/>
            <a:ext cx="2857500" cy="185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Limited</a:t>
            </a:r>
            <a:r>
              <a:rPr lang="en-US" dirty="0" smtClean="0"/>
              <a:t> Financial Assistance…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2"/>
            <a:ext cx="7886700" cy="4351338"/>
          </a:xfrm>
        </p:spPr>
        <p:txBody>
          <a:bodyPr/>
          <a:lstStyle/>
          <a:p>
            <a:pPr marL="344488" indent="-344488"/>
            <a:r>
              <a:rPr lang="en-US" dirty="0" smtClean="0"/>
              <a:t>Not every resolution needs financial assistance</a:t>
            </a:r>
          </a:p>
          <a:p>
            <a:pPr marL="344488" indent="-344488"/>
            <a:r>
              <a:rPr lang="en-US" dirty="0" smtClean="0"/>
              <a:t>Use for immediate needs to secure a resolution</a:t>
            </a:r>
          </a:p>
          <a:p>
            <a:pPr marL="344488" indent="-344488"/>
            <a:r>
              <a:rPr lang="en-US" dirty="0" smtClean="0"/>
              <a:t>Flexible is key</a:t>
            </a:r>
          </a:p>
          <a:p>
            <a:pPr marL="344488" indent="-344488">
              <a:buNone/>
            </a:pPr>
            <a:r>
              <a:rPr lang="en-US" dirty="0" smtClean="0"/>
              <a:t>Examples of costs:</a:t>
            </a:r>
          </a:p>
          <a:p>
            <a:pPr marL="344488" indent="-344488"/>
            <a:r>
              <a:rPr lang="en-US" dirty="0" smtClean="0"/>
              <a:t> the usual: deposit, utilities, rent</a:t>
            </a:r>
          </a:p>
          <a:p>
            <a:pPr marL="344488" indent="-344488"/>
            <a:r>
              <a:rPr lang="en-US" dirty="0"/>
              <a:t> </a:t>
            </a:r>
            <a:r>
              <a:rPr lang="en-US" dirty="0" smtClean="0"/>
              <a:t>the less usual: bus tickets, grocery cards, gas cards</a:t>
            </a:r>
          </a:p>
          <a:p>
            <a:pPr marL="344488" indent="-344488"/>
            <a:r>
              <a:rPr lang="en-US" dirty="0" smtClean="0"/>
              <a:t> the </a:t>
            </a:r>
            <a:r>
              <a:rPr lang="en-US" i="1" dirty="0" smtClean="0"/>
              <a:t>really</a:t>
            </a:r>
            <a:r>
              <a:rPr lang="en-US" dirty="0" smtClean="0"/>
              <a:t> </a:t>
            </a:r>
            <a:r>
              <a:rPr lang="en-US" i="1" dirty="0" smtClean="0"/>
              <a:t>unusual</a:t>
            </a:r>
            <a:r>
              <a:rPr lang="en-US" dirty="0" smtClean="0"/>
              <a:t>: a bed, flooring, pest extermination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 Solving Conversation: Part 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Hear?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3718" y="1585783"/>
            <a:ext cx="8110615" cy="4351338"/>
          </a:xfrm>
        </p:spPr>
        <p:txBody>
          <a:bodyPr/>
          <a:lstStyle/>
          <a:p>
            <a:pPr marL="514350" lvl="0" indent="-514350" fontAlgn="base">
              <a:buFont typeface="+mj-lt"/>
              <a:buAutoNum type="arabicPeriod"/>
            </a:pPr>
            <a:r>
              <a:rPr lang="en-US" dirty="0" smtClean="0"/>
              <a:t>Exploration of multiple options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 smtClean="0"/>
              <a:t>Offers to help with calls, requests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/>
              <a:t>Referrals to other agencies that can help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 smtClean="0"/>
              <a:t>Offer of limited financial assistance</a:t>
            </a:r>
            <a:r>
              <a:rPr lang="en-US" i="1" dirty="0" smtClean="0"/>
              <a:t>, but not right away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 smtClean="0"/>
              <a:t>Reality checking about shelter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Resolution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97" y="1614565"/>
            <a:ext cx="7886700" cy="3263504"/>
          </a:xfrm>
        </p:spPr>
        <p:txBody>
          <a:bodyPr/>
          <a:lstStyle/>
          <a:p>
            <a:pPr marL="396875" lvl="0" indent="-396875"/>
            <a:r>
              <a:rPr lang="en-US" dirty="0" smtClean="0"/>
              <a:t>What the participant is going to do</a:t>
            </a:r>
          </a:p>
          <a:p>
            <a:pPr marL="739775" lvl="1" indent="-396875"/>
            <a:r>
              <a:rPr lang="en-US" dirty="0" smtClean="0"/>
              <a:t>And all the information they need to do it (phone numbers, documents required, hours, etc.)</a:t>
            </a:r>
          </a:p>
          <a:p>
            <a:pPr marL="396875" lvl="0" indent="-396875"/>
            <a:r>
              <a:rPr lang="en-US" dirty="0" smtClean="0"/>
              <a:t>What the Problem Solver or others are going to do</a:t>
            </a:r>
          </a:p>
          <a:p>
            <a:pPr marL="396875" lvl="0" indent="-396875"/>
            <a:r>
              <a:rPr lang="en-US" dirty="0" smtClean="0"/>
              <a:t>Sometimes a Plan A and a Plan B</a:t>
            </a:r>
          </a:p>
          <a:p>
            <a:pPr marL="396875" indent="-39687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71" y="3853059"/>
            <a:ext cx="3755886" cy="25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 Solving Conversation: Part 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You Hear?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3718" y="1585783"/>
            <a:ext cx="8110615" cy="4351338"/>
          </a:xfrm>
        </p:spPr>
        <p:txBody>
          <a:bodyPr/>
          <a:lstStyle/>
          <a:p>
            <a:pPr marL="514350" lvl="0" indent="-514350" fontAlgn="base">
              <a:buFont typeface="+mj-lt"/>
              <a:buAutoNum type="arabicPeriod"/>
            </a:pPr>
            <a:r>
              <a:rPr lang="en-US" dirty="0" smtClean="0"/>
              <a:t>There is a short-term plan and next steps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US" dirty="0" smtClean="0"/>
              <a:t>The information the participant needs is written down with contact information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The financial assistance provided is small but targeted to a need the participant helped identify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The problem solver made it clear the participant can come back if it doesn’t work out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 smtClean="0"/>
              <a:t>Problem Solver was very positive about the result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7" y="3951398"/>
            <a:ext cx="3765029" cy="29066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12" y="1532119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Check in at the end to make sure it’s clear and that the participant feels supported</a:t>
            </a:r>
          </a:p>
          <a:p>
            <a:r>
              <a:rPr lang="en-US" dirty="0" smtClean="0"/>
              <a:t>This is really great – you have two good options</a:t>
            </a:r>
          </a:p>
          <a:p>
            <a:r>
              <a:rPr lang="en-US" dirty="0"/>
              <a:t>How do you feel about carrying out this plan? </a:t>
            </a:r>
          </a:p>
          <a:p>
            <a:r>
              <a:rPr lang="en-US" dirty="0" smtClean="0"/>
              <a:t>I hope it goes really well with them</a:t>
            </a:r>
          </a:p>
          <a:p>
            <a:r>
              <a:rPr lang="en-US" dirty="0" smtClean="0"/>
              <a:t>If this doesn’t work out you can call me back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Conversation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When There is No Plan…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US" dirty="0" smtClean="0"/>
              <a:t>I’m really sorry we couldn’t think of something that will work for you tonight</a:t>
            </a:r>
          </a:p>
          <a:p>
            <a:pPr marL="344488" indent="-344488"/>
            <a:r>
              <a:rPr lang="en-US" dirty="0" smtClean="0"/>
              <a:t>Where will you stay tonight – how might you stay safe?</a:t>
            </a:r>
          </a:p>
          <a:p>
            <a:pPr marL="344488" indent="-344488"/>
            <a:r>
              <a:rPr lang="en-US" dirty="0" smtClean="0"/>
              <a:t>We can do an assessment now/later...</a:t>
            </a:r>
          </a:p>
          <a:p>
            <a:pPr marL="344488" indent="-344488"/>
            <a:r>
              <a:rPr lang="en-US" dirty="0" smtClean="0"/>
              <a:t>I am still going to look into……</a:t>
            </a:r>
          </a:p>
          <a:p>
            <a:pPr marL="344488" indent="-344488"/>
            <a:r>
              <a:rPr lang="en-US" dirty="0" smtClean="0"/>
              <a:t>You can follow up tomorrow on….</a:t>
            </a:r>
          </a:p>
          <a:p>
            <a:pPr marL="344488" indent="-344488"/>
            <a:r>
              <a:rPr lang="en-US" dirty="0" smtClean="0"/>
              <a:t>You can always come back and we can try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Doing Problem Solving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73" y="1563297"/>
            <a:ext cx="7886700" cy="4351338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2800" dirty="0" smtClean="0"/>
              <a:t>This work is not for everyone. Needs people who : </a:t>
            </a:r>
            <a:endParaRPr lang="en-US" sz="2800" dirty="0"/>
          </a:p>
          <a:p>
            <a:pPr lvl="2"/>
            <a:r>
              <a:rPr lang="en-US" sz="2800" dirty="0" smtClean="0"/>
              <a:t>don’t </a:t>
            </a:r>
            <a:r>
              <a:rPr lang="en-US" sz="2800" dirty="0"/>
              <a:t>mind only meeting someone once</a:t>
            </a:r>
          </a:p>
          <a:p>
            <a:pPr lvl="2"/>
            <a:r>
              <a:rPr lang="en-US" sz="2800" dirty="0" smtClean="0"/>
              <a:t>are </a:t>
            </a:r>
            <a:r>
              <a:rPr lang="en-US" sz="2800" dirty="0"/>
              <a:t>happy with a fast pace</a:t>
            </a:r>
          </a:p>
          <a:p>
            <a:pPr lvl="2"/>
            <a:r>
              <a:rPr lang="en-US" sz="2800" dirty="0" smtClean="0"/>
              <a:t>like </a:t>
            </a:r>
            <a:r>
              <a:rPr lang="en-US" sz="2800" dirty="0"/>
              <a:t>open-endedness and creative solutions</a:t>
            </a:r>
          </a:p>
          <a:p>
            <a:pPr lvl="2"/>
            <a:r>
              <a:rPr lang="en-US" sz="2800" dirty="0" smtClean="0"/>
              <a:t>don’t </a:t>
            </a:r>
            <a:r>
              <a:rPr lang="en-US" sz="2800" dirty="0"/>
              <a:t>feel responsible to address or solve all the issues they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Doing Problem Solving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73" y="1563297"/>
            <a:ext cx="7886700" cy="4351338"/>
          </a:xfrm>
        </p:spPr>
        <p:txBody>
          <a:bodyPr/>
          <a:lstStyle/>
          <a:p>
            <a:pPr marL="457200" lvl="1" indent="-344488"/>
            <a:r>
              <a:rPr lang="en-US" sz="2800" dirty="0" smtClean="0"/>
              <a:t>Takes training </a:t>
            </a:r>
            <a:r>
              <a:rPr lang="en-US" sz="2800" dirty="0"/>
              <a:t>and practice; helps to be observed and have feedback</a:t>
            </a:r>
          </a:p>
          <a:p>
            <a:pPr marL="457200" lvl="1" indent="-344488"/>
            <a:r>
              <a:rPr lang="en-US" sz="2800" dirty="0"/>
              <a:t>Use </a:t>
            </a:r>
            <a:r>
              <a:rPr lang="en-US" sz="2800" dirty="0" smtClean="0"/>
              <a:t>your data </a:t>
            </a:r>
            <a:r>
              <a:rPr lang="en-US" sz="2800" dirty="0"/>
              <a:t>to see who does well and let them train </a:t>
            </a:r>
            <a:r>
              <a:rPr lang="en-US" sz="2800" dirty="0" smtClean="0"/>
              <a:t>or coach others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55" y="3395429"/>
            <a:ext cx="3147131" cy="262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85" y="259912"/>
            <a:ext cx="7886700" cy="994172"/>
          </a:xfrm>
        </p:spPr>
        <p:txBody>
          <a:bodyPr/>
          <a:lstStyle/>
          <a:p>
            <a:r>
              <a:rPr lang="en-US" dirty="0" smtClean="0"/>
              <a:t>Problem Solving Session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92" y="1509054"/>
            <a:ext cx="8049358" cy="3551269"/>
          </a:xfrm>
        </p:spPr>
        <p:txBody>
          <a:bodyPr>
            <a:noAutofit/>
          </a:bodyPr>
          <a:lstStyle/>
          <a:p>
            <a:pPr marL="517525" lvl="2" indent="-404813">
              <a:buFont typeface="+mj-lt"/>
              <a:buAutoNum type="arabicPeriod"/>
            </a:pPr>
            <a:r>
              <a:rPr lang="en-US" sz="2800" dirty="0"/>
              <a:t>What is Problem </a:t>
            </a:r>
            <a:r>
              <a:rPr lang="en-US" sz="2800" dirty="0" smtClean="0"/>
              <a:t>Solving?</a:t>
            </a:r>
            <a:endParaRPr lang="en-US" sz="2800" dirty="0"/>
          </a:p>
          <a:p>
            <a:pPr marL="517525" lvl="2" indent="-404813">
              <a:buFont typeface="+mj-lt"/>
              <a:buAutoNum type="arabicPeriod"/>
            </a:pPr>
            <a:r>
              <a:rPr lang="en-US" sz="2800" dirty="0"/>
              <a:t>Where does it happen</a:t>
            </a:r>
          </a:p>
          <a:p>
            <a:pPr marL="517525" lvl="2" indent="-404813">
              <a:buFont typeface="+mj-lt"/>
              <a:buAutoNum type="arabicPeriod"/>
            </a:pPr>
            <a:r>
              <a:rPr lang="en-US" sz="2800" dirty="0"/>
              <a:t>How do you structure the conversation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95" y="3717761"/>
            <a:ext cx="2346309" cy="24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54" y="281034"/>
            <a:ext cx="7886700" cy="1325563"/>
          </a:xfrm>
        </p:spPr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54" y="1606597"/>
            <a:ext cx="845949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Building Changes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buildingchanges.org/strategies/diversion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Connecticut Coalition to End Homelessness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hlinkClick r:id="rId4"/>
              </a:rPr>
              <a:t>https://cceh.org/provider-resources/shelter-diversion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Department of Veterans Affairs </a:t>
            </a:r>
            <a:r>
              <a:rPr lang="en-US" dirty="0" smtClean="0">
                <a:hlinkClick r:id="rId5"/>
              </a:rPr>
              <a:t>–</a:t>
            </a:r>
            <a:r>
              <a:rPr lang="en-US" dirty="0" smtClean="0"/>
              <a:t> Rapid Resolution </a:t>
            </a:r>
            <a:r>
              <a:rPr lang="en-US" sz="2400" dirty="0" smtClean="0">
                <a:hlinkClick r:id="rId6"/>
              </a:rPr>
              <a:t>https</a:t>
            </a:r>
            <a:r>
              <a:rPr lang="en-US" sz="2400" dirty="0">
                <a:hlinkClick r:id="rId6"/>
              </a:rPr>
              <a:t>://</a:t>
            </a:r>
            <a:r>
              <a:rPr lang="en-US" sz="2400" dirty="0" smtClean="0">
                <a:hlinkClick r:id="rId6"/>
              </a:rPr>
              <a:t>www.va.gov/HOMELESS/ssvf/docs/SSVF_Rapid_Resolution_Service_Compliance_Guidance_May_2019.pdf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National </a:t>
            </a:r>
            <a:r>
              <a:rPr lang="en-US" dirty="0"/>
              <a:t>Alliance to End Homelessness – diversion and </a:t>
            </a:r>
            <a:r>
              <a:rPr lang="en-US" dirty="0" smtClean="0"/>
              <a:t>shelters </a:t>
            </a:r>
            <a:r>
              <a:rPr lang="en-US" sz="2400" dirty="0" smtClean="0">
                <a:hlinkClick r:id="rId7"/>
              </a:rPr>
              <a:t>https</a:t>
            </a:r>
            <a:r>
              <a:rPr lang="en-US" sz="2400" dirty="0">
                <a:hlinkClick r:id="rId7"/>
              </a:rPr>
              <a:t>://endhomelessness.org/resource/role-emergency-shelter-diversion/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0" dirty="0" smtClean="0"/>
              <a:t>About This Series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51463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modules in this series include</a:t>
            </a:r>
          </a:p>
          <a:p>
            <a:pPr lvl="1"/>
            <a:r>
              <a:rPr lang="en-US" dirty="0" smtClean="0"/>
              <a:t>Introduction to Housing First</a:t>
            </a:r>
          </a:p>
          <a:p>
            <a:pPr lvl="1"/>
            <a:r>
              <a:rPr lang="en-US" dirty="0" smtClean="0"/>
              <a:t>Introduction to Rapid Rehousing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Landlord Engagement in Rapid Rehousing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Progressive Engagement for Programs and Systems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97" y="3617140"/>
            <a:ext cx="2185515" cy="2185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1" y="2419641"/>
            <a:ext cx="2933849" cy="230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85" y="266947"/>
            <a:ext cx="7886700" cy="994172"/>
          </a:xfrm>
        </p:spPr>
        <p:txBody>
          <a:bodyPr/>
          <a:lstStyle/>
          <a:p>
            <a:r>
              <a:rPr lang="en-US" dirty="0" smtClean="0"/>
              <a:t>What is Problem Solving?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85" y="1424648"/>
            <a:ext cx="8049358" cy="35512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A strategy </a:t>
            </a:r>
            <a:r>
              <a:rPr lang="en-US" dirty="0" smtClean="0">
                <a:solidFill>
                  <a:schemeClr val="tx2"/>
                </a:solidFill>
              </a:rPr>
              <a:t>and approach that </a:t>
            </a:r>
            <a:r>
              <a:rPr lang="en-US" dirty="0">
                <a:solidFill>
                  <a:schemeClr val="tx2"/>
                </a:solidFill>
              </a:rPr>
              <a:t>addresses </a:t>
            </a:r>
            <a:r>
              <a:rPr lang="en-US" dirty="0" smtClean="0">
                <a:solidFill>
                  <a:schemeClr val="tx2"/>
                </a:solidFill>
              </a:rPr>
              <a:t>or prevents </a:t>
            </a:r>
            <a:r>
              <a:rPr lang="en-US" dirty="0">
                <a:solidFill>
                  <a:schemeClr val="tx2"/>
                </a:solidFill>
              </a:rPr>
              <a:t>homelessness by helping people </a:t>
            </a:r>
            <a:r>
              <a:rPr lang="en-US" dirty="0" smtClean="0">
                <a:solidFill>
                  <a:schemeClr val="tx2"/>
                </a:solidFill>
              </a:rPr>
              <a:t>seeking </a:t>
            </a:r>
            <a:r>
              <a:rPr lang="en-US" dirty="0">
                <a:solidFill>
                  <a:schemeClr val="tx2"/>
                </a:solidFill>
              </a:rPr>
              <a:t>assistance to: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</a:rPr>
              <a:t>Return immediately to </a:t>
            </a:r>
            <a:r>
              <a:rPr lang="en-US" dirty="0" smtClean="0">
                <a:solidFill>
                  <a:schemeClr val="tx2"/>
                </a:solidFill>
              </a:rPr>
              <a:t>housing</a:t>
            </a:r>
            <a:endParaRPr lang="en-US" dirty="0">
              <a:solidFill>
                <a:schemeClr val="tx2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</a:rPr>
              <a:t>Without having to enter temporary shelter or a housing </a:t>
            </a:r>
            <a:r>
              <a:rPr lang="en-US" dirty="0" smtClean="0">
                <a:solidFill>
                  <a:schemeClr val="tx2"/>
                </a:solidFill>
              </a:rPr>
              <a:t>program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2"/>
                </a:solidFill>
              </a:rPr>
              <a:t>Utilizing </a:t>
            </a:r>
            <a:r>
              <a:rPr lang="en-US" dirty="0">
                <a:solidFill>
                  <a:schemeClr val="tx2"/>
                </a:solidFill>
              </a:rPr>
              <a:t>safe and available permanent and temporary housing options. 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Other names for this practice: Diversion, Rapid Exit, Rapid Resolution, and Housing Counseling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8182"/>
            <a:ext cx="7886700" cy="1325563"/>
          </a:xfrm>
        </p:spPr>
        <p:txBody>
          <a:bodyPr/>
          <a:lstStyle/>
          <a:p>
            <a:r>
              <a:rPr lang="en-US" dirty="0" smtClean="0"/>
              <a:t>Reasons to Implement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44" y="1438763"/>
            <a:ext cx="7886700" cy="4351338"/>
          </a:xfrm>
        </p:spPr>
        <p:txBody>
          <a:bodyPr/>
          <a:lstStyle/>
          <a:p>
            <a:r>
              <a:rPr lang="en-US" dirty="0" smtClean="0"/>
              <a:t>Household is showing that they are in a crisis that is leading to homelessness Now</a:t>
            </a:r>
          </a:p>
          <a:p>
            <a:r>
              <a:rPr lang="en-US" dirty="0" smtClean="0"/>
              <a:t>Not enough resources - many hear No or Wait</a:t>
            </a:r>
          </a:p>
          <a:p>
            <a:r>
              <a:rPr lang="en-US" dirty="0" smtClean="0"/>
              <a:t>Problem Solving offers a Yes to help now</a:t>
            </a:r>
          </a:p>
          <a:p>
            <a:r>
              <a:rPr lang="en-US" dirty="0" smtClean="0"/>
              <a:t>Shelter has negative effects on people</a:t>
            </a:r>
          </a:p>
          <a:p>
            <a:r>
              <a:rPr lang="en-US" dirty="0"/>
              <a:t>Not everyone will go to a </a:t>
            </a:r>
            <a:r>
              <a:rPr lang="en-US" dirty="0" smtClean="0"/>
              <a:t>shelter</a:t>
            </a:r>
          </a:p>
          <a:p>
            <a:r>
              <a:rPr lang="en-US" dirty="0"/>
              <a:t>As long as it’s safe, non-shelter keeps people in charge of driving their </a:t>
            </a:r>
            <a:r>
              <a:rPr lang="en-US" dirty="0" smtClean="0"/>
              <a:t>solutions</a:t>
            </a:r>
          </a:p>
          <a:p>
            <a:r>
              <a:rPr lang="en-US" dirty="0" smtClean="0"/>
              <a:t>Reduces stigma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Implement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r-IN" dirty="0" smtClean="0"/>
              <a:t>…</a:t>
            </a:r>
            <a:r>
              <a:rPr lang="en-US" dirty="0" smtClean="0"/>
              <a:t> For the </a:t>
            </a:r>
            <a:r>
              <a:rPr lang="en-US" u="sng" dirty="0" smtClean="0"/>
              <a:t>system</a:t>
            </a:r>
          </a:p>
          <a:p>
            <a:pPr lvl="0"/>
            <a:r>
              <a:rPr lang="en-US" dirty="0" smtClean="0"/>
              <a:t>Saves shelter and housing programs for those who truly have no other options.</a:t>
            </a:r>
          </a:p>
          <a:p>
            <a:pPr lvl="0"/>
            <a:r>
              <a:rPr lang="en-US" dirty="0" smtClean="0"/>
              <a:t>Allows resolution at much lower cost.</a:t>
            </a:r>
          </a:p>
          <a:p>
            <a:pPr lvl="0"/>
            <a:r>
              <a:rPr lang="en-US" dirty="0" smtClean="0"/>
              <a:t>In some cases, preserves relatively more affordable housing situations.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8137830" cy="1325563"/>
          </a:xfrm>
        </p:spPr>
        <p:txBody>
          <a:bodyPr/>
          <a:lstStyle/>
          <a:p>
            <a:r>
              <a:rPr lang="en-US" altLang="en-US" dirty="0" smtClean="0"/>
              <a:t>How is it Different from Prevention?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6880" y="156567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Prevention aims to </a:t>
            </a:r>
            <a:r>
              <a:rPr lang="en-US" altLang="en-US" sz="2400" dirty="0"/>
              <a:t>help low-income households resolve a crisis that </a:t>
            </a:r>
            <a:r>
              <a:rPr lang="en-US" altLang="en-US" sz="2400" i="1" dirty="0" smtClean="0"/>
              <a:t>might </a:t>
            </a:r>
            <a:r>
              <a:rPr lang="en-US" altLang="en-US" sz="2400" dirty="0" smtClean="0"/>
              <a:t>otherwise </a:t>
            </a:r>
            <a:r>
              <a:rPr lang="en-US" altLang="en-US" sz="2400" dirty="0"/>
              <a:t>lead to a loss of housing. </a:t>
            </a:r>
          </a:p>
          <a:p>
            <a:r>
              <a:rPr lang="en-US" altLang="en-US" sz="2400" dirty="0" smtClean="0"/>
              <a:t>Most common prevention includes eviction prevention, one-time financial assistance, and/or housing case management.</a:t>
            </a:r>
          </a:p>
          <a:p>
            <a:r>
              <a:rPr lang="en-US" sz="2400" dirty="0"/>
              <a:t>Traditional prevention often screens out those closest to homelessness</a:t>
            </a:r>
          </a:p>
          <a:p>
            <a:pPr lvl="1"/>
            <a:r>
              <a:rPr lang="en-US" dirty="0"/>
              <a:t>Not considered a “good risk”</a:t>
            </a:r>
          </a:p>
          <a:p>
            <a:pPr lvl="1"/>
            <a:r>
              <a:rPr lang="en-US" dirty="0"/>
              <a:t>Living </a:t>
            </a:r>
            <a:r>
              <a:rPr lang="en-US" dirty="0" smtClean="0"/>
              <a:t>situations (e.g</a:t>
            </a:r>
            <a:r>
              <a:rPr lang="en-US" dirty="0"/>
              <a:t>. hotel, doubled up) not assisted</a:t>
            </a:r>
          </a:p>
          <a:p>
            <a:r>
              <a:rPr lang="en-US" sz="2400" dirty="0"/>
              <a:t>Traditional prevention has not been shown to significantly reduce homelessness</a:t>
            </a:r>
          </a:p>
          <a:p>
            <a:endParaRPr lang="en-US" altLang="en-US" sz="3200" dirty="0" smtClean="0"/>
          </a:p>
          <a:p>
            <a:pPr marL="53972" indent="-53972">
              <a:buNone/>
            </a:pPr>
            <a:r>
              <a:rPr lang="en-US" altLang="en-US" sz="3200" dirty="0" smtClean="0"/>
              <a:t> </a:t>
            </a:r>
            <a:endParaRPr lang="en-US" altLang="en-US" sz="320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12" indent="-285736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942" indent="-2285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118" indent="-2285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295" indent="-2285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47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648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825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00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BF539C-A0A6-4169-9A8D-1C4DE0D4101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8208052" cy="1325563"/>
          </a:xfrm>
        </p:spPr>
        <p:txBody>
          <a:bodyPr/>
          <a:lstStyle/>
          <a:p>
            <a:r>
              <a:rPr lang="en-US" dirty="0" smtClean="0"/>
              <a:t>Where Does Problem Solving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18" y="1510831"/>
            <a:ext cx="8312984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/>
              <a:t>Problem Solving can happen at </a:t>
            </a:r>
            <a:r>
              <a:rPr lang="en-US" sz="3200" u="sng" dirty="0" smtClean="0"/>
              <a:t>all</a:t>
            </a:r>
            <a:r>
              <a:rPr lang="en-US" sz="3200" dirty="0" smtClean="0"/>
              <a:t> the places where people go to seek shelter and crisis assistance: </a:t>
            </a:r>
          </a:p>
          <a:p>
            <a:pPr marL="396875" lvl="2" indent="-336550"/>
            <a:r>
              <a:rPr lang="en-US" sz="3000" dirty="0"/>
              <a:t>By phone (211 </a:t>
            </a:r>
            <a:r>
              <a:rPr lang="en-US" sz="3000" dirty="0" smtClean="0"/>
              <a:t>or Coordinated Entry </a:t>
            </a:r>
            <a:r>
              <a:rPr lang="en-US" sz="3000" dirty="0"/>
              <a:t>call center)</a:t>
            </a:r>
          </a:p>
          <a:p>
            <a:pPr marL="396875" lvl="2" indent="-336550"/>
            <a:r>
              <a:rPr lang="en-US" sz="3000" dirty="0"/>
              <a:t>At Access Points - physical “front door” of </a:t>
            </a:r>
            <a:r>
              <a:rPr lang="en-US" sz="3000" dirty="0" smtClean="0"/>
              <a:t>Coordinated Entry</a:t>
            </a:r>
            <a:endParaRPr lang="en-US" sz="3000" dirty="0"/>
          </a:p>
          <a:p>
            <a:pPr marL="396875" lvl="2" indent="-336550"/>
            <a:r>
              <a:rPr lang="en-US" sz="3000" dirty="0"/>
              <a:t>On the streets with outreach workers</a:t>
            </a:r>
          </a:p>
          <a:p>
            <a:pPr marL="396875" lvl="2" indent="-336550"/>
            <a:r>
              <a:rPr lang="en-US" sz="3000" dirty="0"/>
              <a:t>At a shelter or other crisis program</a:t>
            </a:r>
          </a:p>
          <a:p>
            <a:pPr marL="396875" lvl="2" indent="-336550"/>
            <a:r>
              <a:rPr lang="en-US" sz="3000" dirty="0" smtClean="0"/>
              <a:t>At mainstream agencies</a:t>
            </a:r>
          </a:p>
          <a:p>
            <a:pPr marL="60325" lvl="2" indent="0">
              <a:buNone/>
            </a:pPr>
            <a:r>
              <a:rPr lang="en-US" sz="3000" dirty="0" smtClean="0"/>
              <a:t>In </a:t>
            </a:r>
            <a:r>
              <a:rPr lang="en-US" sz="3000" dirty="0"/>
              <a:t>some communities, happens at </a:t>
            </a:r>
            <a:endParaRPr lang="en-US" sz="3000" dirty="0" smtClean="0"/>
          </a:p>
          <a:p>
            <a:pPr marL="61913" lvl="2" indent="-1588">
              <a:buNone/>
            </a:pPr>
            <a:r>
              <a:rPr lang="en-US" sz="3000" dirty="0" smtClean="0"/>
              <a:t>more </a:t>
            </a:r>
            <a:r>
              <a:rPr lang="en-US" sz="3000" dirty="0"/>
              <a:t>than one place, or </a:t>
            </a:r>
            <a:r>
              <a:rPr lang="en-US" sz="3000" dirty="0" smtClean="0"/>
              <a:t>all of these.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02" y="4424934"/>
            <a:ext cx="2919984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6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and Coordinated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3563" lvl="1" indent="-508000"/>
            <a:r>
              <a:rPr lang="en-US" sz="2800" dirty="0"/>
              <a:t>Prioritization and Problem Solving – compatible strategies</a:t>
            </a:r>
          </a:p>
          <a:p>
            <a:pPr marL="563563" lvl="1" indent="-508000"/>
            <a:r>
              <a:rPr lang="en-US" sz="2800" dirty="0"/>
              <a:t>Try Problem </a:t>
            </a:r>
            <a:r>
              <a:rPr lang="en-US" sz="2800" dirty="0" smtClean="0"/>
              <a:t>Solving </a:t>
            </a:r>
            <a:r>
              <a:rPr lang="en-US" sz="2800" dirty="0"/>
              <a:t>first – with everyone </a:t>
            </a:r>
            <a:endParaRPr lang="en-US" sz="2800" dirty="0" smtClean="0"/>
          </a:p>
          <a:p>
            <a:pPr marL="563563" lvl="1" indent="-508000"/>
            <a:r>
              <a:rPr lang="en-US" sz="2800" dirty="0" smtClean="0"/>
              <a:t>Only move to assessment </a:t>
            </a:r>
            <a:r>
              <a:rPr lang="en-US" sz="2800" dirty="0"/>
              <a:t>if unable to </a:t>
            </a:r>
            <a:r>
              <a:rPr lang="en-US" sz="2800" dirty="0" smtClean="0"/>
              <a:t>successfully problem solve</a:t>
            </a:r>
          </a:p>
          <a:p>
            <a:pPr marL="563563" lvl="1" indent="-508000"/>
            <a:r>
              <a:rPr lang="en-US" sz="2800" dirty="0" smtClean="0"/>
              <a:t>Problem Solve </a:t>
            </a:r>
            <a:r>
              <a:rPr lang="en-US" sz="2800" dirty="0"/>
              <a:t>again at shelter or other programs before entry</a:t>
            </a:r>
          </a:p>
          <a:p>
            <a:pPr marL="173038" indent="0">
              <a:buNone/>
            </a:pPr>
            <a:r>
              <a:rPr lang="en-US" dirty="0"/>
              <a:t>Sometimes people need time to come up with a strategy or to realize that they </a:t>
            </a:r>
            <a:r>
              <a:rPr lang="en-US" dirty="0" smtClean="0"/>
              <a:t>wont’ be </a:t>
            </a:r>
            <a:r>
              <a:rPr lang="en-US" dirty="0"/>
              <a:t>getting something else</a:t>
            </a:r>
          </a:p>
          <a:p>
            <a:pPr marL="569913" indent="-39687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136F8-1A66-42C7-9DB7-94A47FB7F78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st PPT">
  <a:themeElements>
    <a:clrScheme name="Custom 2">
      <a:dk1>
        <a:srgbClr val="14425D"/>
      </a:dk1>
      <a:lt1>
        <a:sysClr val="window" lastClr="FFFFFF"/>
      </a:lt1>
      <a:dk2>
        <a:srgbClr val="0D2C3E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PT" id="{83FBBAC1-A5F2-4B4F-974C-328463C8BE40}" vid="{FE6F9315-3A90-4812-8CC7-B07CB01A2A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1601</Words>
  <Application>Microsoft Office PowerPoint</Application>
  <PresentationFormat>On-screen Show (4:3)</PresentationFormat>
  <Paragraphs>235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Helvetica Light</vt:lpstr>
      <vt:lpstr>Mangal</vt:lpstr>
      <vt:lpstr>Times New Roman Bold</vt:lpstr>
      <vt:lpstr>Wingdings</vt:lpstr>
      <vt:lpstr>Test PPT</vt:lpstr>
      <vt:lpstr>           Introduction to  Diversion/Problem Solving </vt:lpstr>
      <vt:lpstr>About This Series</vt:lpstr>
      <vt:lpstr>Problem Solving Session Outline</vt:lpstr>
      <vt:lpstr>What is Problem Solving?</vt:lpstr>
      <vt:lpstr>Reasons to Implement Problem Solving</vt:lpstr>
      <vt:lpstr>Reasons to Implement Problem Solving</vt:lpstr>
      <vt:lpstr>How is it Different from Prevention?</vt:lpstr>
      <vt:lpstr>Where Does Problem Solving Happen?</vt:lpstr>
      <vt:lpstr>Problem Solving and Coordinated Entry</vt:lpstr>
      <vt:lpstr>The Problem Solving Conversation</vt:lpstr>
      <vt:lpstr>A Conversation, not a Script</vt:lpstr>
      <vt:lpstr>Before the Conversation</vt:lpstr>
      <vt:lpstr>Before the Conversation</vt:lpstr>
      <vt:lpstr>Kicking Off the Conversation</vt:lpstr>
      <vt:lpstr>Following up on Options </vt:lpstr>
      <vt:lpstr>A Problem Solving Conversation: Part 1</vt:lpstr>
      <vt:lpstr>What Did You Hear?</vt:lpstr>
      <vt:lpstr>Specific Opportunities to Listen For</vt:lpstr>
      <vt:lpstr>Assistance Options</vt:lpstr>
      <vt:lpstr>Limited Financial Assistance…</vt:lpstr>
      <vt:lpstr>A Problem Solving Conversation: Part 2</vt:lpstr>
      <vt:lpstr>What Did You Hear?</vt:lpstr>
      <vt:lpstr>The Resolution Plan</vt:lpstr>
      <vt:lpstr>A Problem Solving Conversation: Part 3</vt:lpstr>
      <vt:lpstr>What Did You Hear?</vt:lpstr>
      <vt:lpstr>Ending The Conversation</vt:lpstr>
      <vt:lpstr>And When There is No Plan…</vt:lpstr>
      <vt:lpstr>About Doing Problem Solving Work</vt:lpstr>
      <vt:lpstr>About Doing Problem Solving Work</vt:lpstr>
      <vt:lpstr>For More Information</vt:lpstr>
      <vt:lpstr>About This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Little Go a Long Way - Understanding Diversion and Progressive Engagement in Systems to End Homelessness   National Conference on Ending Family and Youth Homelessness Los Angeles, CA</dc:title>
  <dc:creator>Katharine Gale</dc:creator>
  <cp:lastModifiedBy>Proctor, Devin (COM)</cp:lastModifiedBy>
  <cp:revision>170</cp:revision>
  <dcterms:created xsi:type="dcterms:W3CDTF">2018-04-22T23:28:21Z</dcterms:created>
  <dcterms:modified xsi:type="dcterms:W3CDTF">2020-06-26T16:46:10Z</dcterms:modified>
</cp:coreProperties>
</file>