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318" r:id="rId3"/>
    <p:sldId id="292" r:id="rId4"/>
    <p:sldId id="405" r:id="rId5"/>
    <p:sldId id="406" r:id="rId6"/>
    <p:sldId id="408" r:id="rId7"/>
    <p:sldId id="407" r:id="rId8"/>
    <p:sldId id="409" r:id="rId9"/>
    <p:sldId id="411" r:id="rId10"/>
    <p:sldId id="413" r:id="rId11"/>
    <p:sldId id="415" r:id="rId12"/>
    <p:sldId id="414" r:id="rId13"/>
    <p:sldId id="416" r:id="rId14"/>
    <p:sldId id="417" r:id="rId15"/>
    <p:sldId id="418" r:id="rId16"/>
    <p:sldId id="419" r:id="rId17"/>
    <p:sldId id="420" r:id="rId18"/>
    <p:sldId id="425" r:id="rId19"/>
    <p:sldId id="423" r:id="rId20"/>
    <p:sldId id="422" r:id="rId21"/>
    <p:sldId id="42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96C"/>
    <a:srgbClr val="032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45" autoAdjust="0"/>
    <p:restoredTop sz="94090" autoAdjust="0"/>
  </p:normalViewPr>
  <p:slideViewPr>
    <p:cSldViewPr snapToGrid="0">
      <p:cViewPr varScale="1">
        <p:scale>
          <a:sx n="65" d="100"/>
          <a:sy n="65" d="100"/>
        </p:scale>
        <p:origin x="7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10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3C60C-49E3-400B-BA7C-A1E6A0D13C5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782B8-8B69-47A3-A79B-2F2C44D49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3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47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65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87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lvl="3" indent="0">
              <a:buFont typeface="+mj-lt"/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4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 algn="l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96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9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96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81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00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68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8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09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6875" lvl="2" indent="-33972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32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3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3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83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9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8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62" lvl="1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6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B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873-FEBB-4A09-8E57-E896C1419B69}" type="datetime1">
              <a:rPr lang="en-US" smtClean="0">
                <a:solidFill>
                  <a:prstClr val="white"/>
                </a:solidFill>
              </a:rPr>
              <a:pPr/>
              <a:t>6/22/2020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59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B35F-1379-47DE-81E9-067009DBE6A3}" type="datetime1">
              <a:rPr lang="en-US" smtClean="0">
                <a:solidFill>
                  <a:prstClr val="white"/>
                </a:solidFill>
              </a:rPr>
              <a:pPr/>
              <a:t>6/22/2020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289D-10C7-47DA-AB78-E98ECC3C2CC6}" type="datetime1">
              <a:rPr lang="en-US" smtClean="0">
                <a:solidFill>
                  <a:prstClr val="white"/>
                </a:solidFill>
              </a:rPr>
              <a:pPr/>
              <a:t>6/22/2020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4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>
                <a:solidFill>
                  <a:srgbClr val="06196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1EC2EA69-F14E-4B21-B678-55186EDE9221}" type="datetime1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253136F8-1A66-42C7-9DB7-94A47FB7F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3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4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522-00C1-4910-9FF7-2882A88DAEE9}" type="datetime1">
              <a:rPr lang="en-US" smtClean="0">
                <a:solidFill>
                  <a:prstClr val="white"/>
                </a:solidFill>
              </a:rPr>
              <a:pPr/>
              <a:t>6/22/2020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0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71E72C-FDFA-46C9-8B78-A37529441798}" type="datetime1">
              <a:rPr lang="en-US" smtClean="0">
                <a:solidFill>
                  <a:prstClr val="white"/>
                </a:solidFill>
              </a:rPr>
              <a:pPr/>
              <a:t>6/22/2020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3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9748-014F-4C52-A7A3-CF8095418D1F}" type="datetime1">
              <a:rPr lang="en-US" smtClean="0">
                <a:solidFill>
                  <a:prstClr val="white"/>
                </a:solidFill>
              </a:rPr>
              <a:pPr/>
              <a:t>6/22/2020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3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A98-77D3-422A-A2C0-1BA7AA90220F}" type="datetime1">
              <a:rPr lang="en-US" smtClean="0">
                <a:solidFill>
                  <a:prstClr val="white"/>
                </a:solidFill>
              </a:rPr>
              <a:pPr/>
              <a:t>6/22/2020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3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C74-5BB2-4DA1-9659-001554647DBF}" type="datetime1">
              <a:rPr lang="en-US" smtClean="0">
                <a:solidFill>
                  <a:prstClr val="white"/>
                </a:solidFill>
              </a:rPr>
              <a:pPr/>
              <a:t>6/22/2020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2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E661-FE74-4501-A26D-77CAC229103D}" type="datetime1">
              <a:rPr lang="en-US" smtClean="0">
                <a:solidFill>
                  <a:prstClr val="white"/>
                </a:solidFill>
              </a:rPr>
              <a:pPr/>
              <a:t>6/22/2020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3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F7DB-9974-4214-876B-59BCA0B2841D}" type="datetime1">
              <a:rPr lang="en-US" smtClean="0">
                <a:solidFill>
                  <a:prstClr val="white"/>
                </a:solidFill>
              </a:rPr>
              <a:pPr/>
              <a:t>6/22/2020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5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accent1">
                <a:lumMod val="45000"/>
                <a:lumOff val="55000"/>
                <a:alpha val="7000"/>
              </a:schemeClr>
            </a:gs>
            <a:gs pos="99000">
              <a:srgbClr val="7030A0"/>
            </a:gs>
            <a:gs pos="94000">
              <a:schemeClr val="accent1">
                <a:lumMod val="45000"/>
                <a:lumOff val="55000"/>
                <a:alpha val="30000"/>
              </a:schemeClr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5708AFF7-CE1C-4559-94A6-52A9E255A492}" type="datetime1">
              <a:rPr lang="en-US" smtClean="0">
                <a:solidFill>
                  <a:prstClr val="white"/>
                </a:solidFill>
              </a:rPr>
              <a:pPr/>
              <a:t>6/22/2020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3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10066C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0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ich.gov/solutions/housing/housing-first/" TargetMode="External"/><Relationship Id="rId7" Type="http://schemas.openxmlformats.org/officeDocument/2006/relationships/hyperlink" Target="https://harmreduction.org/about-us/principles-of-harm-reductio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sc.org/what-we-do/housing/housing-first/" TargetMode="External"/><Relationship Id="rId5" Type="http://schemas.openxmlformats.org/officeDocument/2006/relationships/hyperlink" Target="https://endhomelessness.org/what-housing-first-really-means/" TargetMode="External"/><Relationship Id="rId4" Type="http://schemas.openxmlformats.org/officeDocument/2006/relationships/hyperlink" Target="https://www.hudexchange.info/resource/5294/housing-first-assessment-too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4" y="142407"/>
            <a:ext cx="8786476" cy="6196705"/>
          </a:xfrm>
          <a:prstGeom prst="rect">
            <a:avLst/>
          </a:prstGeom>
        </p:spPr>
      </p:pic>
      <p:sp>
        <p:nvSpPr>
          <p:cNvPr id="512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95042" y="2748796"/>
            <a:ext cx="7772400" cy="2387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4800" b="1" dirty="0" smtClean="0">
                <a:solidFill>
                  <a:schemeClr val="bg1"/>
                </a:solidFill>
              </a:rPr>
              <a:t>Introduction to 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Housing First </a:t>
            </a:r>
            <a:r>
              <a:rPr lang="en-US" altLang="en-US" sz="2000" dirty="0">
                <a:solidFill>
                  <a:srgbClr val="D21145"/>
                </a:solidFill>
                <a:latin typeface="+mn-lt"/>
                <a:ea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/>
            </a:r>
            <a:br>
              <a:rPr lang="en-US" altLang="en-US" sz="2000" dirty="0">
                <a:solidFill>
                  <a:srgbClr val="D21145"/>
                </a:solidFill>
                <a:latin typeface="+mn-lt"/>
                <a:ea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</a:br>
            <a:r>
              <a:rPr lang="en-US" altLang="en-US" sz="2000" dirty="0">
                <a:solidFill>
                  <a:srgbClr val="D21145"/>
                </a:solidFill>
                <a:latin typeface="+mn-lt"/>
                <a:ea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/>
            </a:r>
            <a:br>
              <a:rPr lang="en-US" altLang="en-US" sz="2000" dirty="0">
                <a:solidFill>
                  <a:srgbClr val="D21145"/>
                </a:solidFill>
                <a:latin typeface="+mn-lt"/>
                <a:ea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</a:br>
            <a:endParaRPr lang="en-US" altLang="en-U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77716" y="4825757"/>
            <a:ext cx="6858000" cy="1655762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  <a:ea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Presenter: Katharine Gale</a:t>
            </a:r>
            <a:br>
              <a:rPr lang="en-US" altLang="en-US" dirty="0">
                <a:solidFill>
                  <a:schemeClr val="bg1"/>
                </a:solidFill>
                <a:ea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</a:br>
            <a:r>
              <a:rPr lang="en-US" altLang="en-US" dirty="0">
                <a:solidFill>
                  <a:schemeClr val="bg1"/>
                </a:solidFill>
                <a:ea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Katharine Gale Consulting and </a:t>
            </a:r>
            <a:r>
              <a:rPr lang="en-US" altLang="en-US" i="1" dirty="0">
                <a:solidFill>
                  <a:schemeClr val="bg1"/>
                </a:solidFill>
                <a:ea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Focus Strategies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98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4" y="3981081"/>
            <a:ext cx="3299823" cy="2195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in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9976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Key Question: Can </a:t>
            </a:r>
            <a:r>
              <a:rPr lang="en-US" dirty="0"/>
              <a:t>the tenant abide by the lease?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Pay </a:t>
            </a:r>
            <a:r>
              <a:rPr lang="en-US" dirty="0" smtClean="0"/>
              <a:t>the rent</a:t>
            </a: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Not damage the </a:t>
            </a:r>
            <a:r>
              <a:rPr lang="en-US" dirty="0"/>
              <a:t>property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Not “disturb the </a:t>
            </a:r>
            <a:r>
              <a:rPr lang="en-US" dirty="0" smtClean="0"/>
              <a:t>quiet </a:t>
            </a:r>
            <a:r>
              <a:rPr lang="en-US" dirty="0"/>
              <a:t>enjoyment of others”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Abide by other lease terms </a:t>
            </a:r>
            <a:r>
              <a:rPr lang="en-US" dirty="0" smtClean="0"/>
              <a:t>and laws</a:t>
            </a:r>
            <a:endParaRPr lang="en-US" dirty="0"/>
          </a:p>
          <a:p>
            <a:pPr marL="0" indent="3714750">
              <a:lnSpc>
                <a:spcPts val="2500"/>
              </a:lnSpc>
              <a:buNone/>
            </a:pPr>
            <a:endParaRPr lang="en-US" dirty="0" smtClean="0"/>
          </a:p>
          <a:p>
            <a:pPr marL="0" indent="3714750">
              <a:lnSpc>
                <a:spcPts val="2500"/>
              </a:lnSpc>
              <a:buNone/>
            </a:pPr>
            <a:r>
              <a:rPr lang="en-US" dirty="0" smtClean="0"/>
              <a:t>Services </a:t>
            </a:r>
            <a:r>
              <a:rPr lang="en-US" dirty="0"/>
              <a:t>focus on </a:t>
            </a:r>
            <a:r>
              <a:rPr lang="en-US" dirty="0" smtClean="0"/>
              <a:t>supporting</a:t>
            </a:r>
          </a:p>
          <a:p>
            <a:pPr marL="0" indent="3714750">
              <a:lnSpc>
                <a:spcPts val="2500"/>
              </a:lnSpc>
              <a:buNone/>
            </a:pPr>
            <a:r>
              <a:rPr lang="en-US" dirty="0" smtClean="0"/>
              <a:t>lease </a:t>
            </a:r>
            <a:r>
              <a:rPr lang="en-US" dirty="0"/>
              <a:t>compliance and </a:t>
            </a:r>
            <a:endParaRPr lang="en-US" dirty="0" smtClean="0"/>
          </a:p>
          <a:p>
            <a:pPr marL="0" indent="3714750">
              <a:lnSpc>
                <a:spcPts val="2500"/>
              </a:lnSpc>
              <a:buNone/>
            </a:pPr>
            <a:r>
              <a:rPr lang="en-US" dirty="0" smtClean="0"/>
              <a:t>supporting participant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78" y="251840"/>
            <a:ext cx="7886700" cy="1325563"/>
          </a:xfrm>
        </p:spPr>
        <p:txBody>
          <a:bodyPr/>
          <a:lstStyle/>
          <a:p>
            <a:r>
              <a:rPr lang="en-US" dirty="0" smtClean="0"/>
              <a:t>Support in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41" y="1564090"/>
            <a:ext cx="7886700" cy="4351338"/>
          </a:xfrm>
        </p:spPr>
        <p:txBody>
          <a:bodyPr/>
          <a:lstStyle/>
          <a:p>
            <a:pPr marL="57150" lvl="2" indent="0">
              <a:buNone/>
            </a:pPr>
            <a:r>
              <a:rPr lang="en-US" dirty="0"/>
              <a:t>If </a:t>
            </a:r>
            <a:r>
              <a:rPr lang="en-US" dirty="0" smtClean="0"/>
              <a:t>trouble complying with </a:t>
            </a:r>
            <a:r>
              <a:rPr lang="en-US" dirty="0"/>
              <a:t>lease, services offered designed to help with that, address </a:t>
            </a:r>
            <a:r>
              <a:rPr lang="en-US" i="1" dirty="0" smtClean="0"/>
              <a:t>impact </a:t>
            </a:r>
            <a:r>
              <a:rPr lang="en-US" i="1" dirty="0"/>
              <a:t>of behaviors</a:t>
            </a:r>
          </a:p>
          <a:p>
            <a:pPr marL="631825" lvl="3" indent="-461963"/>
            <a:r>
              <a:rPr lang="en-US" sz="2400" dirty="0" smtClean="0"/>
              <a:t>Managing drug use </a:t>
            </a:r>
            <a:r>
              <a:rPr lang="en-US" sz="2400" i="1" dirty="0" smtClean="0"/>
              <a:t>if causing tenancy problems</a:t>
            </a:r>
            <a:endParaRPr lang="en-US" sz="2400" dirty="0" smtClean="0"/>
          </a:p>
          <a:p>
            <a:pPr marL="631825" lvl="4" indent="-461963">
              <a:buNone/>
            </a:pPr>
            <a:r>
              <a:rPr lang="en-US" sz="2200" dirty="0" smtClean="0"/>
              <a:t>  	Harm </a:t>
            </a:r>
            <a:r>
              <a:rPr lang="en-US" sz="2200" dirty="0"/>
              <a:t>reduction, reduce drug use to be able to pay rent, not </a:t>
            </a:r>
            <a:r>
              <a:rPr lang="en-US" sz="2200" dirty="0" smtClean="0"/>
              <a:t>	use </a:t>
            </a:r>
            <a:r>
              <a:rPr lang="en-US" sz="2200" dirty="0"/>
              <a:t>on site </a:t>
            </a:r>
            <a:r>
              <a:rPr lang="en-US" sz="2200" dirty="0" smtClean="0"/>
              <a:t>to not violate lease or not </a:t>
            </a:r>
            <a:r>
              <a:rPr lang="en-US" sz="2200" dirty="0"/>
              <a:t>disturb others, </a:t>
            </a:r>
            <a:r>
              <a:rPr lang="en-US" sz="2200" dirty="0" smtClean="0"/>
              <a:t>etc.</a:t>
            </a:r>
            <a:endParaRPr lang="en-US" sz="2200" dirty="0"/>
          </a:p>
          <a:p>
            <a:pPr marL="631825" lvl="3" indent="-461963"/>
            <a:r>
              <a:rPr lang="en-US" sz="2400" dirty="0" smtClean="0"/>
              <a:t>Managing symptoms </a:t>
            </a:r>
            <a:r>
              <a:rPr lang="en-US" sz="2400" i="1" dirty="0" smtClean="0"/>
              <a:t>that impact behavior</a:t>
            </a:r>
          </a:p>
          <a:p>
            <a:pPr marL="169862" lvl="4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Take medication or other coping strategies </a:t>
            </a:r>
            <a:r>
              <a:rPr lang="en-US" sz="2200" dirty="0"/>
              <a:t>to </a:t>
            </a:r>
            <a:r>
              <a:rPr lang="en-US" sz="2200" dirty="0" smtClean="0"/>
              <a:t>reduce noise</a:t>
            </a:r>
            <a:endParaRPr lang="en-US" sz="2200" dirty="0"/>
          </a:p>
          <a:p>
            <a:pPr marL="631825" lvl="3" indent="-461963"/>
            <a:r>
              <a:rPr lang="en-US" sz="2400" dirty="0" smtClean="0"/>
              <a:t>Managing visitors</a:t>
            </a:r>
          </a:p>
          <a:p>
            <a:pPr marL="169862" lvl="4" indent="0">
              <a:buNone/>
            </a:pPr>
            <a:r>
              <a:rPr lang="en-US" sz="2200" dirty="0" smtClean="0"/>
              <a:t>	Create </a:t>
            </a:r>
            <a:r>
              <a:rPr lang="en-US" sz="2200" dirty="0"/>
              <a:t>contracts about friends and friend </a:t>
            </a:r>
            <a:r>
              <a:rPr lang="en-US" sz="2200" dirty="0" smtClean="0"/>
              <a:t>behavior</a:t>
            </a:r>
            <a:endParaRPr lang="en-US" sz="2200" dirty="0"/>
          </a:p>
          <a:p>
            <a:pPr marL="631825" lvl="3" indent="-461963"/>
            <a:r>
              <a:rPr lang="en-US" sz="2400" dirty="0" smtClean="0"/>
              <a:t>Paying rent </a:t>
            </a:r>
          </a:p>
          <a:p>
            <a:pPr marL="169862" lvl="4" indent="0">
              <a:buNone/>
            </a:pPr>
            <a:r>
              <a:rPr lang="en-US" sz="2200" dirty="0" smtClean="0"/>
              <a:t>	</a:t>
            </a:r>
            <a:r>
              <a:rPr lang="en-US" sz="2200" dirty="0"/>
              <a:t> Strategies to </a:t>
            </a:r>
            <a:r>
              <a:rPr lang="en-US" sz="2200" dirty="0" smtClean="0"/>
              <a:t>get rent paid; Set </a:t>
            </a:r>
            <a:r>
              <a:rPr lang="en-US" sz="2200" dirty="0"/>
              <a:t>up reminder systems, use </a:t>
            </a:r>
            <a:r>
              <a:rPr lang="en-US" sz="2200" dirty="0" smtClean="0"/>
              <a:t>a 	rep payee</a:t>
            </a:r>
            <a:r>
              <a:rPr lang="en-US" sz="2200" dirty="0"/>
              <a:t>, </a:t>
            </a:r>
            <a:r>
              <a:rPr lang="en-US" sz="2200" dirty="0" smtClean="0"/>
              <a:t>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voluntary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7525" lvl="3" indent="-460375">
              <a:buFont typeface="+mj-lt"/>
              <a:buAutoNum type="arabicPeriod"/>
            </a:pPr>
            <a:r>
              <a:rPr lang="en-US" sz="3200" dirty="0"/>
              <a:t>Make services </a:t>
            </a:r>
            <a:r>
              <a:rPr lang="en-US" sz="3200" dirty="0" smtClean="0"/>
              <a:t>attractive and engaging</a:t>
            </a:r>
            <a:endParaRPr lang="en-US" sz="3200" dirty="0"/>
          </a:p>
          <a:p>
            <a:pPr marL="517525" lvl="3" indent="-460375">
              <a:buFont typeface="+mj-lt"/>
              <a:buAutoNum type="arabicPeriod"/>
            </a:pPr>
            <a:r>
              <a:rPr lang="en-US" sz="3200" dirty="0"/>
              <a:t>Individualized, based on </a:t>
            </a:r>
            <a:r>
              <a:rPr lang="en-US" sz="3200" dirty="0" smtClean="0"/>
              <a:t>participant </a:t>
            </a:r>
            <a:r>
              <a:rPr lang="en-US" sz="3200" dirty="0"/>
              <a:t>goals</a:t>
            </a:r>
          </a:p>
          <a:p>
            <a:pPr marL="517525" lvl="3" indent="-460375">
              <a:buFont typeface="+mj-lt"/>
              <a:buAutoNum type="arabicPeriod"/>
            </a:pPr>
            <a:r>
              <a:rPr lang="en-US" sz="3200" dirty="0"/>
              <a:t>Connecting to the community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41" y="3686963"/>
            <a:ext cx="3636780" cy="24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365129"/>
            <a:ext cx="8506918" cy="1325563"/>
          </a:xfrm>
        </p:spPr>
        <p:txBody>
          <a:bodyPr/>
          <a:lstStyle/>
          <a:p>
            <a:r>
              <a:rPr lang="en-US" dirty="0" smtClean="0"/>
              <a:t>Balancing individual and project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75" lvl="3" indent="-396875"/>
            <a:r>
              <a:rPr lang="en-US" sz="2800" dirty="0" smtClean="0"/>
              <a:t>In a building, have to think of all tenants and the health of the building as well as individuals</a:t>
            </a:r>
          </a:p>
          <a:p>
            <a:pPr marL="739775" lvl="4" indent="-396875"/>
            <a:r>
              <a:rPr lang="en-US" sz="2400" dirty="0" smtClean="0"/>
              <a:t>Role </a:t>
            </a:r>
            <a:r>
              <a:rPr lang="en-US" sz="2400" dirty="0"/>
              <a:t>differentiation for property management and services</a:t>
            </a:r>
          </a:p>
          <a:p>
            <a:pPr marL="739775" lvl="4" indent="-396875"/>
            <a:r>
              <a:rPr lang="en-US" sz="2400" dirty="0" smtClean="0"/>
              <a:t>Creative </a:t>
            </a:r>
            <a:r>
              <a:rPr lang="en-US" sz="2400" dirty="0"/>
              <a:t>approach to lease violations</a:t>
            </a:r>
          </a:p>
          <a:p>
            <a:pPr marL="396875" lvl="2" indent="-396875"/>
            <a:r>
              <a:rPr lang="en-US" sz="2800" dirty="0" smtClean="0"/>
              <a:t>If </a:t>
            </a:r>
            <a:r>
              <a:rPr lang="en-US" sz="2800" dirty="0"/>
              <a:t>can’t work it out, </a:t>
            </a:r>
            <a:r>
              <a:rPr lang="en-US" sz="2800" dirty="0" smtClean="0"/>
              <a:t>tenant may </a:t>
            </a:r>
            <a:r>
              <a:rPr lang="en-US" sz="2800" dirty="0"/>
              <a:t>have to </a:t>
            </a:r>
            <a:r>
              <a:rPr lang="en-US" sz="2800" dirty="0" smtClean="0"/>
              <a:t>leave the housing, but may continue in the program</a:t>
            </a:r>
          </a:p>
          <a:p>
            <a:pPr marL="396875" lvl="2" indent="-396875"/>
            <a:r>
              <a:rPr lang="en-US" sz="2800" dirty="0" smtClean="0"/>
              <a:t>Make every effort to rehouse</a:t>
            </a:r>
            <a:endParaRPr lang="en-US" sz="280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98" y="4568738"/>
            <a:ext cx="3657600" cy="21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First in the Rest of the Crisis Response System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0641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Housing First in Shelter</a:t>
            </a:r>
            <a:endParaRPr lang="en-US" sz="3200" dirty="0"/>
          </a:p>
        </p:txBody>
      </p:sp>
      <p:pic>
        <p:nvPicPr>
          <p:cNvPr id="12" name="Picture Placeholder 11" descr="Screen Clippi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9" b="3939"/>
          <a:stretch>
            <a:fillRect/>
          </a:stretch>
        </p:blipFill>
        <p:spPr>
          <a:xfrm>
            <a:off x="4143375" y="1068388"/>
            <a:ext cx="4629150" cy="4873625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477430" y="1521303"/>
            <a:ext cx="3350103" cy="4580092"/>
          </a:xfrm>
        </p:spPr>
        <p:txBody>
          <a:bodyPr/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Low/no barriers to entry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Fewest possible </a:t>
            </a:r>
            <a:r>
              <a:rPr lang="en-US" sz="2200" dirty="0"/>
              <a:t>rules, </a:t>
            </a:r>
            <a:r>
              <a:rPr lang="en-US" sz="2200" dirty="0" smtClean="0"/>
              <a:t>and focused </a:t>
            </a:r>
            <a:r>
              <a:rPr lang="en-US" sz="2200" dirty="0"/>
              <a:t>on impact of behaviors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Expectations both ways – what you can expect from us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Focus on helping guest to leave for housing as quickly as possible; not trying to “fix” people while in shelter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597" y="654044"/>
            <a:ext cx="3118171" cy="10641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Housing First in Transitional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5074171" y="1884682"/>
            <a:ext cx="3431060" cy="4580092"/>
          </a:xfrm>
        </p:spPr>
        <p:txBody>
          <a:bodyPr/>
          <a:lstStyle/>
          <a:p>
            <a:pPr marL="282575" lvl="2" indent="-225425">
              <a:buFont typeface="Arial" panose="020B0604020202020204" pitchFamily="34" charset="0"/>
              <a:buChar char="•"/>
            </a:pPr>
            <a:r>
              <a:rPr lang="en-US" sz="2400" dirty="0"/>
              <a:t>Similar to </a:t>
            </a:r>
            <a:r>
              <a:rPr lang="en-US" sz="2400" dirty="0" smtClean="0"/>
              <a:t>shelter (low barrier, low rules, housing focused)</a:t>
            </a:r>
            <a:endParaRPr lang="en-US" sz="2400" dirty="0"/>
          </a:p>
          <a:p>
            <a:pPr marL="282575" lvl="2" indent="-225425">
              <a:buFont typeface="Arial" panose="020B0604020202020204" pitchFamily="34" charset="0"/>
              <a:buChar char="•"/>
            </a:pPr>
            <a:r>
              <a:rPr lang="en-US" sz="2400" dirty="0"/>
              <a:t>Longer stays and more supports may be offered </a:t>
            </a:r>
            <a:r>
              <a:rPr lang="en-US" sz="2400" dirty="0" smtClean="0"/>
              <a:t>but </a:t>
            </a:r>
            <a:r>
              <a:rPr lang="en-US" sz="2400" dirty="0"/>
              <a:t>not trying to someone get to “complete a program” or “graduate” before becoming </a:t>
            </a:r>
            <a:r>
              <a:rPr lang="en-US" sz="2400" dirty="0" smtClean="0"/>
              <a:t>housed</a:t>
            </a:r>
            <a:endParaRPr lang="en-US" sz="2400" dirty="0"/>
          </a:p>
          <a:p>
            <a:pPr marL="282575" lvl="2" indent="-225425"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articipant </a:t>
            </a:r>
            <a:r>
              <a:rPr lang="en-US" sz="2400" dirty="0"/>
              <a:t>choice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25463" y="1149069"/>
            <a:ext cx="4368556" cy="4599269"/>
          </a:xfrm>
        </p:spPr>
      </p:pic>
    </p:spTree>
    <p:extLst>
      <p:ext uri="{BB962C8B-B14F-4D97-AF65-F5344CB8AC3E}">
        <p14:creationId xmlns:p14="http://schemas.microsoft.com/office/powerpoint/2010/main" val="33144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First in Rapid Rehousing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0165" y="1518128"/>
            <a:ext cx="7886700" cy="4351338"/>
          </a:xfrm>
        </p:spPr>
        <p:txBody>
          <a:bodyPr>
            <a:normAutofit lnSpcReduction="10000"/>
          </a:bodyPr>
          <a:lstStyle/>
          <a:p>
            <a:pPr marL="282575" lvl="2" indent="-282575"/>
            <a:r>
              <a:rPr lang="en-US" sz="2800" dirty="0" smtClean="0"/>
              <a:t>Don’t screen out; </a:t>
            </a:r>
            <a:r>
              <a:rPr lang="en-US" sz="2800" dirty="0"/>
              <a:t>program is there to help people who could otherwise not get </a:t>
            </a:r>
            <a:r>
              <a:rPr lang="en-US" sz="2800" dirty="0" smtClean="0"/>
              <a:t>rehoused</a:t>
            </a:r>
          </a:p>
          <a:p>
            <a:pPr marL="282575" lvl="2" indent="-282575"/>
            <a:r>
              <a:rPr lang="en-US" sz="2800" dirty="0" smtClean="0"/>
              <a:t>Focus services on </a:t>
            </a:r>
            <a:r>
              <a:rPr lang="en-US" sz="2800" dirty="0"/>
              <a:t>what is needed to gain and sustain housing</a:t>
            </a:r>
          </a:p>
          <a:p>
            <a:pPr marL="625475" lvl="5" indent="-282575"/>
            <a:r>
              <a:rPr lang="en-US" sz="2400" dirty="0">
                <a:solidFill>
                  <a:schemeClr val="tx2"/>
                </a:solidFill>
              </a:rPr>
              <a:t>Think in terms </a:t>
            </a:r>
            <a:r>
              <a:rPr lang="en-US" sz="2400" dirty="0" smtClean="0">
                <a:solidFill>
                  <a:schemeClr val="tx2"/>
                </a:solidFill>
              </a:rPr>
              <a:t>of Tenant Screening and </a:t>
            </a:r>
            <a:r>
              <a:rPr lang="en-US" sz="2400" dirty="0">
                <a:solidFill>
                  <a:schemeClr val="tx2"/>
                </a:solidFill>
              </a:rPr>
              <a:t>Housing Retention Barriers</a:t>
            </a:r>
          </a:p>
          <a:p>
            <a:pPr marL="625475" lvl="5" indent="-282575"/>
            <a:r>
              <a:rPr lang="en-US" sz="2400" dirty="0">
                <a:solidFill>
                  <a:schemeClr val="tx2"/>
                </a:solidFill>
              </a:rPr>
              <a:t>Barriers are based on past </a:t>
            </a:r>
            <a:r>
              <a:rPr lang="en-US" sz="2400" dirty="0" smtClean="0">
                <a:solidFill>
                  <a:schemeClr val="tx2"/>
                </a:solidFill>
              </a:rPr>
              <a:t>experience </a:t>
            </a:r>
            <a:r>
              <a:rPr lang="en-US" sz="2400" dirty="0">
                <a:solidFill>
                  <a:schemeClr val="tx2"/>
                </a:solidFill>
              </a:rPr>
              <a:t>not </a:t>
            </a:r>
            <a:r>
              <a:rPr lang="en-US" sz="2400" dirty="0" smtClean="0">
                <a:solidFill>
                  <a:schemeClr val="tx2"/>
                </a:solidFill>
              </a:rPr>
              <a:t>assumptions</a:t>
            </a:r>
          </a:p>
          <a:p>
            <a:pPr marL="282575" lvl="4" indent="-282575"/>
            <a:r>
              <a:rPr lang="en-US" sz="2800" dirty="0" smtClean="0"/>
              <a:t>Participant </a:t>
            </a:r>
            <a:r>
              <a:rPr lang="en-US" sz="2800" dirty="0"/>
              <a:t>choice in where to live</a:t>
            </a:r>
          </a:p>
          <a:p>
            <a:pPr marL="282575" lvl="2" indent="-282575"/>
            <a:r>
              <a:rPr lang="en-US" sz="2800" dirty="0" smtClean="0"/>
              <a:t>Services </a:t>
            </a:r>
            <a:r>
              <a:rPr lang="en-US" sz="2800" dirty="0"/>
              <a:t>individualized and voluntary (other than regular </a:t>
            </a:r>
            <a:r>
              <a:rPr lang="en-US" sz="2800" dirty="0" smtClean="0"/>
              <a:t>case management meeting)</a:t>
            </a:r>
          </a:p>
          <a:p>
            <a:pPr marL="0" lvl="2" indent="0">
              <a:buNone/>
            </a:pPr>
            <a:endParaRPr lang="en-US" dirty="0"/>
          </a:p>
          <a:p>
            <a:pPr marL="0" lvl="2" indent="0" algn="ctr">
              <a:buNone/>
            </a:pPr>
            <a:r>
              <a:rPr lang="en-US" i="1" dirty="0"/>
              <a:t>	</a:t>
            </a:r>
            <a:r>
              <a:rPr lang="en-US" sz="2800" i="1" dirty="0" smtClean="0"/>
              <a:t>More </a:t>
            </a:r>
            <a:r>
              <a:rPr lang="en-US" sz="2800" i="1" dirty="0"/>
              <a:t>on </a:t>
            </a:r>
            <a:r>
              <a:rPr lang="en-US" sz="2800" i="1" dirty="0" smtClean="0"/>
              <a:t>all this </a:t>
            </a:r>
            <a:r>
              <a:rPr lang="en-US" sz="2800" i="1" dirty="0"/>
              <a:t>in </a:t>
            </a:r>
            <a:r>
              <a:rPr lang="en-US" sz="2800" i="1" dirty="0" smtClean="0"/>
              <a:t>Rapid Rehousing presentation</a:t>
            </a:r>
            <a:endParaRPr lang="en-US" sz="2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 and improve impact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Use a tool (USICH, HUD) to assess programs and system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Make changes to program and system rules and approaches</a:t>
            </a:r>
          </a:p>
          <a:p>
            <a:r>
              <a:rPr lang="en-US" sz="3200" dirty="0" smtClean="0"/>
              <a:t>Train and support staff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Content Placeholder 12" descr="Screen Clippi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22" y="1527564"/>
            <a:ext cx="3695076" cy="4828793"/>
          </a:xfrm>
        </p:spPr>
      </p:pic>
    </p:spTree>
    <p:extLst>
      <p:ext uri="{BB962C8B-B14F-4D97-AF65-F5344CB8AC3E}">
        <p14:creationId xmlns:p14="http://schemas.microsoft.com/office/powerpoint/2010/main" val="33223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05" y="365129"/>
            <a:ext cx="7886700" cy="1325563"/>
          </a:xfrm>
        </p:spPr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49" y="1532548"/>
            <a:ext cx="844616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United States Interagency Council on Homelessness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https://www.usich.gov/solutions/housing/housing-first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U.S. Department of Housing and Urban Development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://www.hudexchange.info/resource/5294/housing-first-assessment-tool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National Alliance to End Homelessness</a:t>
            </a: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https://endhomelessness.org/what-housing-first-really-means</a:t>
            </a:r>
            <a:r>
              <a:rPr lang="en-US" sz="2400" dirty="0" smtClean="0">
                <a:hlinkClick r:id="rId5"/>
              </a:rPr>
              <a:t>/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DESC – What is Housing First?</a:t>
            </a:r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https://www.desc.org/what-we-do/housing/housing-first</a:t>
            </a:r>
            <a:r>
              <a:rPr lang="en-US" sz="2400" dirty="0" smtClean="0">
                <a:hlinkClick r:id="rId6"/>
              </a:rPr>
              <a:t>/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Harm Reduction Coalition – Principles of Harm Reduction</a:t>
            </a:r>
          </a:p>
          <a:p>
            <a:pPr marL="0" indent="0">
              <a:buNone/>
            </a:pPr>
            <a:r>
              <a:rPr lang="en-US" sz="2400" dirty="0">
                <a:hlinkClick r:id="rId7"/>
              </a:rPr>
              <a:t>https://harmreduction.org/about-us/principles-of-harm-reduction</a:t>
            </a:r>
            <a:r>
              <a:rPr lang="en-US" sz="2400" dirty="0" smtClean="0">
                <a:hlinkClick r:id="rId7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0" dirty="0" smtClean="0"/>
              <a:t>About This Series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51463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is one of five video trainings sponsored by the Washington Department of Commerce 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 smtClean="0"/>
              <a:t>Each training will last 30 to 60 minutes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 smtClean="0"/>
              <a:t>Topics include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b="1" dirty="0" smtClean="0">
                <a:solidFill>
                  <a:srgbClr val="7030A0"/>
                </a:solidFill>
              </a:rPr>
              <a:t>Introduction to Housing First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Introduction to Rapid Rehousing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Introduction to Diversion/Problem Solving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Landlord Engagement in Rapid Rehousing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Progressive Engagement for Programs and Systems</a:t>
            </a:r>
          </a:p>
          <a:p>
            <a:pPr marL="457200" indent="-457200">
              <a:buFont typeface="+mj-lt"/>
              <a:buAutoNum type="alphaL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0" y="2414541"/>
            <a:ext cx="3136109" cy="25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49737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Housing First applies to all parts of the system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40830" y="1195641"/>
            <a:ext cx="3868340" cy="8239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Key Principles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1817" y="2097700"/>
            <a:ext cx="3868340" cy="3684588"/>
          </a:xfrm>
        </p:spPr>
        <p:txBody>
          <a:bodyPr/>
          <a:lstStyle/>
          <a:p>
            <a:pPr marL="396875" lvl="2" indent="-339725"/>
            <a:r>
              <a:rPr lang="en-US" dirty="0" smtClean="0"/>
              <a:t>Anyone </a:t>
            </a:r>
            <a:r>
              <a:rPr lang="en-US" dirty="0"/>
              <a:t>can be housed – not something you </a:t>
            </a:r>
            <a:r>
              <a:rPr lang="en-US" dirty="0" smtClean="0"/>
              <a:t>have to earn</a:t>
            </a:r>
          </a:p>
          <a:p>
            <a:pPr marL="396875" lvl="2" indent="-339725"/>
            <a:r>
              <a:rPr lang="en-US" dirty="0" smtClean="0"/>
              <a:t>Change is easier to make once housed</a:t>
            </a:r>
          </a:p>
          <a:p>
            <a:pPr marL="396875" lvl="2" indent="-339725"/>
            <a:r>
              <a:rPr lang="en-US" dirty="0" smtClean="0"/>
              <a:t>Services individualized</a:t>
            </a:r>
            <a:r>
              <a:rPr lang="en-US" dirty="0"/>
              <a:t>, voluntary and </a:t>
            </a:r>
            <a:r>
              <a:rPr lang="en-US" dirty="0" smtClean="0"/>
              <a:t>participant </a:t>
            </a:r>
            <a:r>
              <a:rPr lang="en-US" dirty="0"/>
              <a:t>choice</a:t>
            </a:r>
          </a:p>
          <a:p>
            <a:pPr marL="396875" lvl="2" indent="-339725"/>
            <a:r>
              <a:rPr lang="en-US" dirty="0" smtClean="0"/>
              <a:t>Harm reduction approach</a:t>
            </a:r>
          </a:p>
          <a:p>
            <a:pPr marL="396875" lvl="2" indent="-339725"/>
            <a:endParaRPr lang="en-US" dirty="0" smtClean="0"/>
          </a:p>
          <a:p>
            <a:pPr marL="396875" lvl="2" indent="-339725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29152" y="1185860"/>
            <a:ext cx="3887391" cy="8239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Delivery</a:t>
            </a:r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29152" y="2097700"/>
            <a:ext cx="3887391" cy="3684588"/>
          </a:xfrm>
        </p:spPr>
        <p:txBody>
          <a:bodyPr/>
          <a:lstStyle/>
          <a:p>
            <a:r>
              <a:rPr lang="en-US" sz="2400" dirty="0" smtClean="0"/>
              <a:t>Low barriers to entry</a:t>
            </a:r>
          </a:p>
          <a:p>
            <a:r>
              <a:rPr lang="en-US" sz="2400" dirty="0" smtClean="0"/>
              <a:t>Mutual expectations rather than compliance or rule-focused</a:t>
            </a:r>
          </a:p>
          <a:p>
            <a:r>
              <a:rPr lang="en-US" sz="2400" dirty="0" smtClean="0"/>
              <a:t>Focus </a:t>
            </a:r>
            <a:r>
              <a:rPr lang="en-US" sz="2400" dirty="0"/>
              <a:t>services on </a:t>
            </a:r>
            <a:r>
              <a:rPr lang="en-US" sz="2400" dirty="0" smtClean="0"/>
              <a:t>gaining and/or retaining housing, and supporting participant goals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540830" y="38857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0066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0" dirty="0" smtClean="0"/>
              <a:t>About This Series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51463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Other modules in this series include</a:t>
            </a:r>
          </a:p>
          <a:p>
            <a:pPr lvl="1"/>
            <a:r>
              <a:rPr lang="en-US" dirty="0" smtClean="0"/>
              <a:t>Introduction to Rapid Rehousing, </a:t>
            </a:r>
          </a:p>
          <a:p>
            <a:pPr lvl="1"/>
            <a:r>
              <a:rPr lang="en-US" dirty="0" smtClean="0"/>
              <a:t>Introduction to diversion/Problem Solving</a:t>
            </a:r>
          </a:p>
          <a:p>
            <a:pPr lvl="1"/>
            <a:r>
              <a:rPr lang="en-US" dirty="0" smtClean="0"/>
              <a:t>Landlord Engagement in Rapid Rehousing</a:t>
            </a:r>
          </a:p>
          <a:p>
            <a:pPr lvl="1"/>
            <a:r>
              <a:rPr lang="en-US" dirty="0" smtClean="0"/>
              <a:t>Progressive Engagement for Programs and Systems</a:t>
            </a:r>
          </a:p>
          <a:p>
            <a:pPr marL="457200" indent="-457200">
              <a:buFont typeface="+mj-lt"/>
              <a:buAutoNum type="alphaL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97" y="3617140"/>
            <a:ext cx="2185515" cy="2185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0" y="2414541"/>
            <a:ext cx="3136109" cy="25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85" y="259912"/>
            <a:ext cx="7886700" cy="994172"/>
          </a:xfrm>
        </p:spPr>
        <p:txBody>
          <a:bodyPr/>
          <a:lstStyle/>
          <a:p>
            <a:r>
              <a:rPr lang="en-US" dirty="0" smtClean="0"/>
              <a:t>Housing First Session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92" y="1509054"/>
            <a:ext cx="8049358" cy="355126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Housing First and Its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Key Principles and Associated Practices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Housing First in </a:t>
            </a:r>
            <a:r>
              <a:rPr lang="en-US" sz="2800" dirty="0" smtClean="0"/>
              <a:t>Supportive </a:t>
            </a:r>
            <a:r>
              <a:rPr lang="en-US" sz="2800" dirty="0"/>
              <a:t>Housing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Housing First in the </a:t>
            </a:r>
            <a:r>
              <a:rPr lang="en-US" sz="2800" dirty="0" smtClean="0"/>
              <a:t>Rest </a:t>
            </a:r>
            <a:r>
              <a:rPr lang="en-US" sz="2800" dirty="0"/>
              <a:t>of the </a:t>
            </a:r>
            <a:r>
              <a:rPr lang="en-US" sz="2800" dirty="0" smtClean="0"/>
              <a:t>Crisis Response System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95" y="3717761"/>
            <a:ext cx="2346309" cy="24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85" y="266947"/>
            <a:ext cx="7886700" cy="994172"/>
          </a:xfrm>
        </p:spPr>
        <p:txBody>
          <a:bodyPr/>
          <a:lstStyle/>
          <a:p>
            <a:r>
              <a:rPr lang="en-US" dirty="0" smtClean="0"/>
              <a:t>What is Housing First?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85" y="1424648"/>
            <a:ext cx="8049358" cy="3551269"/>
          </a:xfrm>
        </p:spPr>
        <p:txBody>
          <a:bodyPr>
            <a:noAutofit/>
          </a:bodyPr>
          <a:lstStyle/>
          <a:p>
            <a:pPr marL="344488" indent="-288925"/>
            <a:r>
              <a:rPr lang="en-US" sz="2800" dirty="0" smtClean="0"/>
              <a:t>Not a single </a:t>
            </a:r>
            <a:r>
              <a:rPr lang="en-US" dirty="0" smtClean="0"/>
              <a:t>program model</a:t>
            </a:r>
          </a:p>
          <a:p>
            <a:pPr marL="344488" indent="-288925"/>
            <a:r>
              <a:rPr lang="en-US" dirty="0"/>
              <a:t>A</a:t>
            </a:r>
            <a:r>
              <a:rPr lang="en-US" sz="2800" dirty="0" smtClean="0"/>
              <a:t> philosophy and an approach to housing and services</a:t>
            </a:r>
          </a:p>
          <a:p>
            <a:pPr marL="687388" lvl="1" indent="-288925"/>
            <a:r>
              <a:rPr lang="en-US" dirty="0" smtClean="0"/>
              <a:t>Often associated with permanent supportive housing</a:t>
            </a:r>
          </a:p>
          <a:p>
            <a:pPr marL="344488" indent="-288925"/>
            <a:r>
              <a:rPr lang="en-US" dirty="0" smtClean="0"/>
              <a:t>Has application to all parts of the Crisis Response System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Housing First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28650" y="1734409"/>
            <a:ext cx="3838154" cy="4351338"/>
          </a:xfrm>
        </p:spPr>
        <p:txBody>
          <a:bodyPr/>
          <a:lstStyle/>
          <a:p>
            <a:r>
              <a:rPr lang="en-US" sz="2400" dirty="0" smtClean="0"/>
              <a:t>Origins in Los Angeles and in New York in late 80’s/early 90’s</a:t>
            </a:r>
          </a:p>
          <a:p>
            <a:r>
              <a:rPr lang="en-US" sz="2400" dirty="0" smtClean="0"/>
              <a:t>Pathways to Housing showed offering </a:t>
            </a:r>
            <a:r>
              <a:rPr lang="en-US" sz="2400" dirty="0"/>
              <a:t>housing </a:t>
            </a:r>
            <a:r>
              <a:rPr lang="en-US" sz="2400" i="1" dirty="0"/>
              <a:t>first</a:t>
            </a:r>
            <a:r>
              <a:rPr lang="en-US" sz="2400" dirty="0"/>
              <a:t> resulted in higher rates of </a:t>
            </a:r>
            <a:r>
              <a:rPr lang="en-US" sz="2400" dirty="0" smtClean="0"/>
              <a:t>stability and improvements </a:t>
            </a:r>
            <a:r>
              <a:rPr lang="en-US" sz="2400" dirty="0"/>
              <a:t>in other aspects of </a:t>
            </a:r>
            <a:r>
              <a:rPr lang="en-US" sz="2400" dirty="0" smtClean="0"/>
              <a:t>well-being, compared </a:t>
            </a:r>
            <a:r>
              <a:rPr lang="en-US" sz="2400" dirty="0"/>
              <a:t>with models that required sobriety or participation in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t>5</a:t>
            </a:fld>
            <a:endParaRPr lang="en-US"/>
          </a:p>
        </p:txBody>
      </p:sp>
      <p:pic>
        <p:nvPicPr>
          <p:cNvPr id="12" name="Content Placeholder 11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33" y="1825625"/>
            <a:ext cx="3910244" cy="4041101"/>
          </a:xfrm>
        </p:spPr>
      </p:pic>
    </p:spTree>
    <p:extLst>
      <p:ext uri="{BB962C8B-B14F-4D97-AF65-F5344CB8AC3E}">
        <p14:creationId xmlns:p14="http://schemas.microsoft.com/office/powerpoint/2010/main" val="27398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Housing First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520825"/>
            <a:ext cx="7886700" cy="4351338"/>
          </a:xfrm>
        </p:spPr>
        <p:txBody>
          <a:bodyPr/>
          <a:lstStyle/>
          <a:p>
            <a:r>
              <a:rPr lang="en-US" dirty="0" smtClean="0"/>
              <a:t>Research over time has shown that Housing First is </a:t>
            </a:r>
          </a:p>
          <a:p>
            <a:pPr lvl="1"/>
            <a:r>
              <a:rPr lang="en-US" dirty="0" smtClean="0"/>
              <a:t>generally more effective in keeping people housed</a:t>
            </a:r>
          </a:p>
          <a:p>
            <a:pPr lvl="1"/>
            <a:r>
              <a:rPr lang="en-US" dirty="0" smtClean="0"/>
              <a:t>at least as cost effective as people remaining homeless</a:t>
            </a:r>
          </a:p>
          <a:p>
            <a:pPr lvl="1"/>
            <a:r>
              <a:rPr lang="en-US" dirty="0" smtClean="0"/>
              <a:t>often generates cost savings in other areas, such as emergency health services and criminal justice</a:t>
            </a:r>
          </a:p>
          <a:p>
            <a:r>
              <a:rPr lang="en-US" dirty="0" smtClean="0"/>
              <a:t>Embraced by the Federal government as a best practice with 2010 Opening Doors plan</a:t>
            </a:r>
          </a:p>
          <a:p>
            <a:r>
              <a:rPr lang="en-US" dirty="0" smtClean="0"/>
              <a:t>Washington Commerce CHG guidelines require Housing First training, low barrier programs, and voluntary services, consistent with Housing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56" y="337285"/>
            <a:ext cx="8595382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Housing First Principles and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756" y="1572359"/>
            <a:ext cx="8049358" cy="3551269"/>
          </a:xfrm>
        </p:spPr>
        <p:txBody>
          <a:bodyPr>
            <a:noAutofit/>
          </a:bodyPr>
          <a:lstStyle/>
          <a:p>
            <a:pPr marL="800100" lvl="1" indent="-457200">
              <a:buFont typeface="+mj-lt"/>
              <a:buAutoNum type="arabicPeriod"/>
            </a:pPr>
            <a:r>
              <a:rPr lang="en-US" sz="3200" dirty="0"/>
              <a:t>Everyone is ready for </a:t>
            </a:r>
            <a:r>
              <a:rPr lang="en-US" sz="3200" dirty="0" smtClean="0"/>
              <a:t>housing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3200" dirty="0"/>
              <a:t>People have a better opportunity to make change once </a:t>
            </a:r>
            <a:r>
              <a:rPr lang="en-US" sz="3200" dirty="0" smtClean="0"/>
              <a:t>housed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3200" dirty="0" smtClean="0"/>
              <a:t>Not “Housing Only” - services are integral, but individualized </a:t>
            </a:r>
            <a:r>
              <a:rPr lang="en-US" sz="3200" dirty="0"/>
              <a:t>and </a:t>
            </a:r>
            <a:r>
              <a:rPr lang="en-US" sz="3200" dirty="0" smtClean="0"/>
              <a:t>voluntary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3200" dirty="0" smtClean="0"/>
              <a:t>Harm reduction</a:t>
            </a:r>
            <a:r>
              <a:rPr lang="en-US" sz="3200" dirty="0"/>
              <a:t>	</a:t>
            </a:r>
          </a:p>
          <a:p>
            <a:pPr marL="55563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Housing </a:t>
            </a:r>
            <a:r>
              <a:rPr lang="en-US" dirty="0"/>
              <a:t>First </a:t>
            </a:r>
            <a:r>
              <a:rPr lang="en-US" dirty="0" smtClean="0"/>
              <a:t>within Permanent Supportive Housing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88" y="4699416"/>
            <a:ext cx="3447207" cy="18395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70" y="170920"/>
            <a:ext cx="7886700" cy="1325563"/>
          </a:xfrm>
        </p:spPr>
        <p:txBody>
          <a:bodyPr/>
          <a:lstStyle/>
          <a:p>
            <a:r>
              <a:rPr lang="en-US" dirty="0" smtClean="0"/>
              <a:t>Getting into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6483"/>
            <a:ext cx="7886700" cy="4351338"/>
          </a:xfrm>
        </p:spPr>
        <p:txBody>
          <a:bodyPr>
            <a:normAutofit/>
          </a:bodyPr>
          <a:lstStyle/>
          <a:p>
            <a:pPr marL="574675" lvl="1" indent="-404813">
              <a:buFont typeface="+mj-lt"/>
              <a:buAutoNum type="arabicPeriod"/>
            </a:pPr>
            <a:r>
              <a:rPr lang="en-US" sz="2800" dirty="0" smtClean="0"/>
              <a:t>Low </a:t>
            </a:r>
            <a:r>
              <a:rPr lang="en-US" sz="2800" dirty="0"/>
              <a:t>to no entry </a:t>
            </a:r>
            <a:r>
              <a:rPr lang="en-US" sz="2800" dirty="0" smtClean="0"/>
              <a:t>barriers</a:t>
            </a:r>
          </a:p>
          <a:p>
            <a:pPr marL="574675" lvl="2" indent="-404813">
              <a:buNone/>
            </a:pPr>
            <a:r>
              <a:rPr lang="en-US" sz="2800" dirty="0" smtClean="0"/>
              <a:t>	</a:t>
            </a:r>
            <a:r>
              <a:rPr lang="en-US" dirty="0" smtClean="0"/>
              <a:t>Not </a:t>
            </a:r>
            <a:r>
              <a:rPr lang="en-US" dirty="0"/>
              <a:t>conditioned on sobriety, </a:t>
            </a:r>
            <a:r>
              <a:rPr lang="en-US" dirty="0">
                <a:solidFill>
                  <a:schemeClr val="tx2"/>
                </a:solidFill>
              </a:rPr>
              <a:t>previous service </a:t>
            </a:r>
            <a:r>
              <a:rPr lang="en-US" dirty="0"/>
              <a:t>participation, </a:t>
            </a:r>
            <a:r>
              <a:rPr lang="en-US" dirty="0" smtClean="0"/>
              <a:t>credit, evictions, etc.</a:t>
            </a:r>
          </a:p>
          <a:p>
            <a:pPr marL="574675" lvl="1" indent="-404813">
              <a:spcBef>
                <a:spcPts val="1400"/>
              </a:spcBef>
              <a:buFont typeface="+mj-lt"/>
              <a:buAutoNum type="arabicPeriod"/>
            </a:pPr>
            <a:r>
              <a:rPr lang="en-US" sz="2800" dirty="0" smtClean="0"/>
              <a:t>Provided as </a:t>
            </a:r>
            <a:r>
              <a:rPr lang="en-US" sz="2800" dirty="0"/>
              <a:t>immediately as possible </a:t>
            </a:r>
            <a:endParaRPr lang="en-US" sz="2800" dirty="0" smtClean="0"/>
          </a:p>
          <a:p>
            <a:pPr marL="574675" lvl="2" indent="-404813">
              <a:buNone/>
            </a:pPr>
            <a:r>
              <a:rPr lang="en-US" sz="2800" dirty="0" smtClean="0"/>
              <a:t>	</a:t>
            </a:r>
            <a:r>
              <a:rPr lang="en-US" dirty="0" smtClean="0"/>
              <a:t>May stay </a:t>
            </a:r>
            <a:r>
              <a:rPr lang="en-US" dirty="0"/>
              <a:t>somewhere else temporarily if housing not available or </a:t>
            </a:r>
            <a:r>
              <a:rPr lang="en-US" dirty="0" smtClean="0"/>
              <a:t>ready, </a:t>
            </a:r>
            <a:r>
              <a:rPr lang="en-US" dirty="0"/>
              <a:t>but not required</a:t>
            </a:r>
            <a:r>
              <a:rPr lang="en-US" dirty="0" smtClean="0"/>
              <a:t>.</a:t>
            </a:r>
            <a:endParaRPr lang="en-US" dirty="0"/>
          </a:p>
          <a:p>
            <a:pPr marL="574675" lvl="1" indent="-404813">
              <a:spcBef>
                <a:spcPts val="1400"/>
              </a:spcBef>
              <a:buFont typeface="+mj-lt"/>
              <a:buAutoNum type="arabicPeriod"/>
            </a:pPr>
            <a:r>
              <a:rPr lang="en-US" sz="2800" dirty="0"/>
              <a:t>P</a:t>
            </a:r>
            <a:r>
              <a:rPr lang="en-US" sz="2800" dirty="0" smtClean="0"/>
              <a:t>articipant </a:t>
            </a:r>
            <a:r>
              <a:rPr lang="en-US" sz="2800" dirty="0"/>
              <a:t>choice in housing selection </a:t>
            </a:r>
            <a:endParaRPr lang="en-US" sz="2800" dirty="0" smtClean="0"/>
          </a:p>
          <a:p>
            <a:pPr marL="574675" lvl="2" indent="-404813">
              <a:buNone/>
            </a:pPr>
            <a:r>
              <a:rPr lang="en-US" sz="2800" dirty="0" smtClean="0"/>
              <a:t>  	</a:t>
            </a:r>
            <a:r>
              <a:rPr lang="en-US" dirty="0" smtClean="0"/>
              <a:t>- within </a:t>
            </a:r>
            <a:r>
              <a:rPr lang="en-US" dirty="0"/>
              <a:t>bounded </a:t>
            </a:r>
            <a:r>
              <a:rPr lang="en-US" dirty="0" smtClean="0"/>
              <a:t>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 PPT">
  <a:themeElements>
    <a:clrScheme name="Custom 2">
      <a:dk1>
        <a:srgbClr val="14425D"/>
      </a:dk1>
      <a:lt1>
        <a:sysClr val="window" lastClr="FFFFFF"/>
      </a:lt1>
      <a:dk2>
        <a:srgbClr val="0D2C3E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PPT" id="{83FBBAC1-A5F2-4B4F-974C-328463C8BE40}" vid="{FE6F9315-3A90-4812-8CC7-B07CB01A2A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</TotalTime>
  <Words>1017</Words>
  <Application>Microsoft Office PowerPoint</Application>
  <PresentationFormat>On-screen Show (4:3)</PresentationFormat>
  <Paragraphs>166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 Bold</vt:lpstr>
      <vt:lpstr>Test PPT</vt:lpstr>
      <vt:lpstr>           Introduction to  Housing First   </vt:lpstr>
      <vt:lpstr>About This Series</vt:lpstr>
      <vt:lpstr>Housing First Session Outline</vt:lpstr>
      <vt:lpstr>What is Housing First?</vt:lpstr>
      <vt:lpstr>Brief History of Housing First</vt:lpstr>
      <vt:lpstr>Brief History of Housing First</vt:lpstr>
      <vt:lpstr>Key Housing First Principles and Practices</vt:lpstr>
      <vt:lpstr>Applying Housing First within Permanent Supportive Housing</vt:lpstr>
      <vt:lpstr>Getting into housing</vt:lpstr>
      <vt:lpstr>Support in housing</vt:lpstr>
      <vt:lpstr>Support in housing</vt:lpstr>
      <vt:lpstr>Providing voluntary services</vt:lpstr>
      <vt:lpstr>Balancing individual and project needs</vt:lpstr>
      <vt:lpstr>Housing First in the Rest of the Crisis Response System</vt:lpstr>
      <vt:lpstr>Housing First in Shelter</vt:lpstr>
      <vt:lpstr>Housing First in Transitional</vt:lpstr>
      <vt:lpstr>Housing First in Rapid Rehousing</vt:lpstr>
      <vt:lpstr>Assess and improve impact</vt:lpstr>
      <vt:lpstr>For more information</vt:lpstr>
      <vt:lpstr>Housing First applies to all parts of the system</vt:lpstr>
      <vt:lpstr>About This Series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Little Go a Long Way - Understanding Diversion and Progressive Engagement in Systems to End Homelessness   National Conference on Ending Family and Youth Homelessness Los Angeles, CA</dc:title>
  <dc:creator>Katharine Gale</dc:creator>
  <cp:lastModifiedBy>Terry, Linda (COM)</cp:lastModifiedBy>
  <cp:revision>141</cp:revision>
  <dcterms:created xsi:type="dcterms:W3CDTF">2018-04-22T23:28:21Z</dcterms:created>
  <dcterms:modified xsi:type="dcterms:W3CDTF">2020-06-22T19:25:24Z</dcterms:modified>
</cp:coreProperties>
</file>