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handoutMasterIdLst>
    <p:handoutMasterId r:id="rId19"/>
  </p:handoutMasterIdLst>
  <p:sldIdLst>
    <p:sldId id="269" r:id="rId5"/>
    <p:sldId id="301" r:id="rId6"/>
    <p:sldId id="307" r:id="rId7"/>
    <p:sldId id="326" r:id="rId8"/>
    <p:sldId id="308" r:id="rId9"/>
    <p:sldId id="321" r:id="rId10"/>
    <p:sldId id="314" r:id="rId11"/>
    <p:sldId id="324" r:id="rId12"/>
    <p:sldId id="325" r:id="rId13"/>
    <p:sldId id="316" r:id="rId14"/>
    <p:sldId id="320" r:id="rId15"/>
    <p:sldId id="323" r:id="rId16"/>
    <p:sldId id="262" r:id="rId17"/>
  </p:sldIdLst>
  <p:sldSz cx="9144000" cy="6858000" type="screen4x3"/>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FFFFFE"/>
    <a:srgbClr val="5080B2"/>
    <a:srgbClr val="C8D8E6"/>
    <a:srgbClr val="7D7F80"/>
    <a:srgbClr val="CD7936"/>
    <a:srgbClr val="88A63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351" autoAdjust="0"/>
  </p:normalViewPr>
  <p:slideViewPr>
    <p:cSldViewPr snapToGrid="0" snapToObjects="1">
      <p:cViewPr varScale="1">
        <p:scale>
          <a:sx n="79" d="100"/>
          <a:sy n="79" d="100"/>
        </p:scale>
        <p:origin x="117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6" d="100"/>
          <a:sy n="56" d="100"/>
        </p:scale>
        <p:origin x="-2838" y="-84"/>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9E96BB00-405D-4F29-B5BA-E99EF494CD60}" type="datetimeFigureOut">
              <a:rPr lang="en-US" smtClean="0"/>
              <a:t>8/1/2019</a:t>
            </a:fld>
            <a:endParaRPr lang="en-US"/>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964B0B60-25E0-415B-A86A-7EF2C2EE4B0A}" type="slidenum">
              <a:rPr lang="en-US" smtClean="0"/>
              <a:t>‹#›</a:t>
            </a:fld>
            <a:endParaRPr lang="en-US"/>
          </a:p>
        </p:txBody>
      </p:sp>
    </p:spTree>
    <p:extLst>
      <p:ext uri="{BB962C8B-B14F-4D97-AF65-F5344CB8AC3E}">
        <p14:creationId xmlns:p14="http://schemas.microsoft.com/office/powerpoint/2010/main" val="4094313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FC0C7AEB-D0FA-4732-AE22-3C9CFCE8F990}" type="datetimeFigureOut">
              <a:rPr lang="en-US" smtClean="0"/>
              <a:t>8/1/2019</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CB4A42FA-5A8B-4AEB-89BD-48F129759EBB}" type="slidenum">
              <a:rPr lang="en-US" smtClean="0"/>
              <a:t>‹#›</a:t>
            </a:fld>
            <a:endParaRPr lang="en-US"/>
          </a:p>
        </p:txBody>
      </p:sp>
    </p:spTree>
    <p:extLst>
      <p:ext uri="{BB962C8B-B14F-4D97-AF65-F5344CB8AC3E}">
        <p14:creationId xmlns:p14="http://schemas.microsoft.com/office/powerpoint/2010/main" val="4087633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A42FA-5A8B-4AEB-89BD-48F129759EBB}" type="slidenum">
              <a:rPr lang="en-US" smtClean="0"/>
              <a:t>1</a:t>
            </a:fld>
            <a:endParaRPr lang="en-US"/>
          </a:p>
        </p:txBody>
      </p:sp>
    </p:spTree>
    <p:extLst>
      <p:ext uri="{BB962C8B-B14F-4D97-AF65-F5344CB8AC3E}">
        <p14:creationId xmlns:p14="http://schemas.microsoft.com/office/powerpoint/2010/main" val="1884005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7EA4B5-5256-40C0-BE1A-E893367389EB}" type="slidenum">
              <a:rPr lang="en-US" smtClean="0"/>
              <a:t>10</a:t>
            </a:fld>
            <a:endParaRPr lang="en-US" dirty="0"/>
          </a:p>
        </p:txBody>
      </p:sp>
    </p:spTree>
    <p:extLst>
      <p:ext uri="{BB962C8B-B14F-4D97-AF65-F5344CB8AC3E}">
        <p14:creationId xmlns:p14="http://schemas.microsoft.com/office/powerpoint/2010/main" val="1593002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that you will be doing add on days of outreach around these conferences </a:t>
            </a:r>
          </a:p>
          <a:p>
            <a:endParaRPr lang="en-US" baseline="0" dirty="0" smtClean="0"/>
          </a:p>
          <a:p>
            <a:r>
              <a:rPr lang="en-US" baseline="0" dirty="0" smtClean="0"/>
              <a:t>There are opportunities with other working groups, including cumulative impacts and the EJ task force, to create publically available workshops</a:t>
            </a:r>
            <a:endParaRPr lang="en-US" dirty="0"/>
          </a:p>
        </p:txBody>
      </p:sp>
      <p:sp>
        <p:nvSpPr>
          <p:cNvPr id="4" name="Slide Number Placeholder 3"/>
          <p:cNvSpPr>
            <a:spLocks noGrp="1"/>
          </p:cNvSpPr>
          <p:nvPr>
            <p:ph type="sldNum" sz="quarter" idx="10"/>
          </p:nvPr>
        </p:nvSpPr>
        <p:spPr/>
        <p:txBody>
          <a:bodyPr/>
          <a:lstStyle/>
          <a:p>
            <a:fld id="{947EA4B5-5256-40C0-BE1A-E893367389EB}" type="slidenum">
              <a:rPr lang="en-US" smtClean="0"/>
              <a:t>11</a:t>
            </a:fld>
            <a:endParaRPr lang="en-US" dirty="0"/>
          </a:p>
        </p:txBody>
      </p:sp>
    </p:spTree>
    <p:extLst>
      <p:ext uri="{BB962C8B-B14F-4D97-AF65-F5344CB8AC3E}">
        <p14:creationId xmlns:p14="http://schemas.microsoft.com/office/powerpoint/2010/main" val="42768792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Say: </a:t>
            </a:r>
            <a:r>
              <a:rPr lang="en-US" dirty="0" smtClean="0">
                <a:solidFill>
                  <a:schemeClr val="accent1">
                    <a:lumMod val="75000"/>
                  </a:schemeClr>
                </a:solidFill>
              </a:rPr>
              <a:t>Is there a specific topic that Commerce should hold a workshop on?</a:t>
            </a:r>
          </a:p>
          <a:p>
            <a:endParaRPr lang="en-US" dirty="0"/>
          </a:p>
        </p:txBody>
      </p:sp>
      <p:sp>
        <p:nvSpPr>
          <p:cNvPr id="4" name="Slide Number Placeholder 3"/>
          <p:cNvSpPr>
            <a:spLocks noGrp="1"/>
          </p:cNvSpPr>
          <p:nvPr>
            <p:ph type="sldNum" sz="quarter" idx="10"/>
          </p:nvPr>
        </p:nvSpPr>
        <p:spPr/>
        <p:txBody>
          <a:bodyPr/>
          <a:lstStyle/>
          <a:p>
            <a:fld id="{947EA4B5-5256-40C0-BE1A-E893367389EB}" type="slidenum">
              <a:rPr lang="en-US" smtClean="0"/>
              <a:t>12</a:t>
            </a:fld>
            <a:endParaRPr lang="en-US" dirty="0"/>
          </a:p>
        </p:txBody>
      </p:sp>
    </p:spTree>
    <p:extLst>
      <p:ext uri="{BB962C8B-B14F-4D97-AF65-F5344CB8AC3E}">
        <p14:creationId xmlns:p14="http://schemas.microsoft.com/office/powerpoint/2010/main" val="5176658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A42FA-5A8B-4AEB-89BD-48F129759EBB}" type="slidenum">
              <a:rPr lang="en-US" smtClean="0"/>
              <a:t>13</a:t>
            </a:fld>
            <a:endParaRPr lang="en-US"/>
          </a:p>
        </p:txBody>
      </p:sp>
    </p:spTree>
    <p:extLst>
      <p:ext uri="{BB962C8B-B14F-4D97-AF65-F5344CB8AC3E}">
        <p14:creationId xmlns:p14="http://schemas.microsoft.com/office/powerpoint/2010/main" val="2975600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7EA4B5-5256-40C0-BE1A-E893367389EB}" type="slidenum">
              <a:rPr lang="en-US" smtClean="0"/>
              <a:t>2</a:t>
            </a:fld>
            <a:endParaRPr lang="en-US" dirty="0"/>
          </a:p>
        </p:txBody>
      </p:sp>
    </p:spTree>
    <p:extLst>
      <p:ext uri="{BB962C8B-B14F-4D97-AF65-F5344CB8AC3E}">
        <p14:creationId xmlns:p14="http://schemas.microsoft.com/office/powerpoint/2010/main" val="3490297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 that this language is</a:t>
            </a:r>
            <a:r>
              <a:rPr lang="en-US" baseline="0" dirty="0" smtClean="0"/>
              <a:t> available at the meeting.</a:t>
            </a:r>
          </a:p>
          <a:p>
            <a:endParaRPr lang="en-US" baseline="0" dirty="0" smtClean="0"/>
          </a:p>
          <a:p>
            <a:r>
              <a:rPr lang="en-US" baseline="0" dirty="0" smtClean="0"/>
              <a:t>Have we forgotten anything?</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Invitation: </a:t>
            </a:r>
            <a:r>
              <a:rPr lang="en-US" dirty="0" smtClean="0">
                <a:solidFill>
                  <a:schemeClr val="accent1">
                    <a:lumMod val="75000"/>
                  </a:schemeClr>
                </a:solidFill>
              </a:rPr>
              <a:t>Where do you see yourself in this work? </a:t>
            </a:r>
          </a:p>
          <a:p>
            <a:endParaRPr lang="en-US" dirty="0"/>
          </a:p>
        </p:txBody>
      </p:sp>
      <p:sp>
        <p:nvSpPr>
          <p:cNvPr id="4" name="Slide Number Placeholder 3"/>
          <p:cNvSpPr>
            <a:spLocks noGrp="1"/>
          </p:cNvSpPr>
          <p:nvPr>
            <p:ph type="sldNum" sz="quarter" idx="10"/>
          </p:nvPr>
        </p:nvSpPr>
        <p:spPr/>
        <p:txBody>
          <a:bodyPr/>
          <a:lstStyle/>
          <a:p>
            <a:fld id="{947EA4B5-5256-40C0-BE1A-E893367389EB}" type="slidenum">
              <a:rPr lang="en-US" smtClean="0"/>
              <a:t>3</a:t>
            </a:fld>
            <a:endParaRPr lang="en-US" dirty="0"/>
          </a:p>
        </p:txBody>
      </p:sp>
    </p:spTree>
    <p:extLst>
      <p:ext uri="{BB962C8B-B14F-4D97-AF65-F5344CB8AC3E}">
        <p14:creationId xmlns:p14="http://schemas.microsoft.com/office/powerpoint/2010/main" val="1279579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 that this language is</a:t>
            </a:r>
            <a:r>
              <a:rPr lang="en-US" baseline="0" dirty="0" smtClean="0"/>
              <a:t> available at the meeting.</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Invitation: </a:t>
            </a:r>
            <a:r>
              <a:rPr lang="en-US" dirty="0" smtClean="0">
                <a:solidFill>
                  <a:schemeClr val="accent1">
                    <a:lumMod val="75000"/>
                  </a:schemeClr>
                </a:solidFill>
              </a:rPr>
              <a:t>Where do you see yourself in this work? </a:t>
            </a:r>
          </a:p>
          <a:p>
            <a:endParaRPr lang="en-US" dirty="0"/>
          </a:p>
        </p:txBody>
      </p:sp>
      <p:sp>
        <p:nvSpPr>
          <p:cNvPr id="4" name="Slide Number Placeholder 3"/>
          <p:cNvSpPr>
            <a:spLocks noGrp="1"/>
          </p:cNvSpPr>
          <p:nvPr>
            <p:ph type="sldNum" sz="quarter" idx="10"/>
          </p:nvPr>
        </p:nvSpPr>
        <p:spPr/>
        <p:txBody>
          <a:bodyPr/>
          <a:lstStyle/>
          <a:p>
            <a:fld id="{947EA4B5-5256-40C0-BE1A-E893367389EB}" type="slidenum">
              <a:rPr lang="en-US" smtClean="0"/>
              <a:t>4</a:t>
            </a:fld>
            <a:endParaRPr lang="en-US" dirty="0"/>
          </a:p>
        </p:txBody>
      </p:sp>
    </p:spTree>
    <p:extLst>
      <p:ext uri="{BB962C8B-B14F-4D97-AF65-F5344CB8AC3E}">
        <p14:creationId xmlns:p14="http://schemas.microsoft.com/office/powerpoint/2010/main" val="1712953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SAY:</a:t>
            </a:r>
            <a:r>
              <a:rPr lang="en-US" baseline="0" dirty="0" smtClean="0"/>
              <a:t> All utilities must have a low income EAP program by July 31, 2021</a:t>
            </a:r>
          </a:p>
          <a:p>
            <a:endParaRPr lang="en-US" baseline="0" dirty="0" smtClean="0"/>
          </a:p>
          <a:p>
            <a:r>
              <a:rPr lang="en-US" baseline="0" dirty="0" smtClean="0"/>
              <a:t>The expectation is that this is all publically available data.  We do not expect utilities to conduct independent research to find this data.</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47EA4B5-5256-40C0-BE1A-E893367389EB}" type="slidenum">
              <a:rPr lang="en-US" smtClean="0"/>
              <a:t>5</a:t>
            </a:fld>
            <a:endParaRPr lang="en-US" dirty="0"/>
          </a:p>
        </p:txBody>
      </p:sp>
    </p:spTree>
    <p:extLst>
      <p:ext uri="{BB962C8B-B14F-4D97-AF65-F5344CB8AC3E}">
        <p14:creationId xmlns:p14="http://schemas.microsoft.com/office/powerpoint/2010/main" val="1036022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7EA4B5-5256-40C0-BE1A-E893367389EB}" type="slidenum">
              <a:rPr lang="en-US" smtClean="0"/>
              <a:t>6</a:t>
            </a:fld>
            <a:endParaRPr lang="en-US" dirty="0"/>
          </a:p>
        </p:txBody>
      </p:sp>
    </p:spTree>
    <p:extLst>
      <p:ext uri="{BB962C8B-B14F-4D97-AF65-F5344CB8AC3E}">
        <p14:creationId xmlns:p14="http://schemas.microsoft.com/office/powerpoint/2010/main" val="1327702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that this is just the jumping</a:t>
            </a:r>
            <a:r>
              <a:rPr lang="en-US" baseline="0" dirty="0" smtClean="0"/>
              <a:t> off point, low income working group will play a huge rile in determining scope.</a:t>
            </a:r>
            <a:endParaRPr lang="en-US" dirty="0"/>
          </a:p>
        </p:txBody>
      </p:sp>
      <p:sp>
        <p:nvSpPr>
          <p:cNvPr id="4" name="Slide Number Placeholder 3"/>
          <p:cNvSpPr>
            <a:spLocks noGrp="1"/>
          </p:cNvSpPr>
          <p:nvPr>
            <p:ph type="sldNum" sz="quarter" idx="10"/>
          </p:nvPr>
        </p:nvSpPr>
        <p:spPr/>
        <p:txBody>
          <a:bodyPr/>
          <a:lstStyle/>
          <a:p>
            <a:fld id="{947EA4B5-5256-40C0-BE1A-E893367389EB}" type="slidenum">
              <a:rPr lang="en-US" smtClean="0"/>
              <a:t>7</a:t>
            </a:fld>
            <a:endParaRPr lang="en-US" dirty="0"/>
          </a:p>
        </p:txBody>
      </p:sp>
    </p:spTree>
    <p:extLst>
      <p:ext uri="{BB962C8B-B14F-4D97-AF65-F5344CB8AC3E}">
        <p14:creationId xmlns:p14="http://schemas.microsoft.com/office/powerpoint/2010/main" val="1730679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(16) "Energy assistance need" means the amount of assistance 16 necessary to achieve a level of household energy burden established by the department or commission.</a:t>
            </a:r>
          </a:p>
          <a:p>
            <a:endParaRPr lang="en-US" dirty="0" smtClean="0"/>
          </a:p>
          <a:p>
            <a:r>
              <a:rPr lang="en-US" dirty="0" smtClean="0"/>
              <a:t>(25) "Low-income" means household incomes as defined by the 18 department or commission, provided that the definition may not exceed 19 the higher of eighty percent of area median household income or two 20 hundred percent of the federal poverty level, adjusted for household size.</a:t>
            </a:r>
            <a:endParaRPr lang="en-US" dirty="0"/>
          </a:p>
        </p:txBody>
      </p:sp>
      <p:sp>
        <p:nvSpPr>
          <p:cNvPr id="4" name="Slide Number Placeholder 3"/>
          <p:cNvSpPr>
            <a:spLocks noGrp="1"/>
          </p:cNvSpPr>
          <p:nvPr>
            <p:ph type="sldNum" sz="quarter" idx="10"/>
          </p:nvPr>
        </p:nvSpPr>
        <p:spPr/>
        <p:txBody>
          <a:bodyPr/>
          <a:lstStyle/>
          <a:p>
            <a:fld id="{947EA4B5-5256-40C0-BE1A-E893367389EB}" type="slidenum">
              <a:rPr lang="en-US" smtClean="0"/>
              <a:t>8</a:t>
            </a:fld>
            <a:endParaRPr lang="en-US" dirty="0"/>
          </a:p>
        </p:txBody>
      </p:sp>
    </p:spTree>
    <p:extLst>
      <p:ext uri="{BB962C8B-B14F-4D97-AF65-F5344CB8AC3E}">
        <p14:creationId xmlns:p14="http://schemas.microsoft.com/office/powerpoint/2010/main" val="162558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Working to create a common understanding </a:t>
            </a:r>
            <a:endParaRPr lang="en-US" dirty="0"/>
          </a:p>
        </p:txBody>
      </p:sp>
      <p:sp>
        <p:nvSpPr>
          <p:cNvPr id="4" name="Slide Number Placeholder 3"/>
          <p:cNvSpPr>
            <a:spLocks noGrp="1"/>
          </p:cNvSpPr>
          <p:nvPr>
            <p:ph type="sldNum" sz="quarter" idx="10"/>
          </p:nvPr>
        </p:nvSpPr>
        <p:spPr/>
        <p:txBody>
          <a:bodyPr/>
          <a:lstStyle/>
          <a:p>
            <a:fld id="{947EA4B5-5256-40C0-BE1A-E893367389EB}" type="slidenum">
              <a:rPr lang="en-US" smtClean="0"/>
              <a:t>9</a:t>
            </a:fld>
            <a:endParaRPr lang="en-US" dirty="0"/>
          </a:p>
        </p:txBody>
      </p:sp>
    </p:spTree>
    <p:extLst>
      <p:ext uri="{BB962C8B-B14F-4D97-AF65-F5344CB8AC3E}">
        <p14:creationId xmlns:p14="http://schemas.microsoft.com/office/powerpoint/2010/main" val="39647716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ommerce.wa.gov/"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ommerce.wa.gov/"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1.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9A170D3-90D9-47D9-BD93-6C3A3077D442}" type="datetime1">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F6335-FD5D-BD48-8B84-7C7066F90DC4}" type="slidenum">
              <a:rPr lang="en-US" smtClean="0"/>
              <a:t>‹#›</a:t>
            </a:fld>
            <a:endParaRPr lang="en-US"/>
          </a:p>
        </p:txBody>
      </p:sp>
      <p:sp>
        <p:nvSpPr>
          <p:cNvPr id="8" name="Rectangle 7"/>
          <p:cNvSpPr/>
          <p:nvPr userDrawn="1"/>
        </p:nvSpPr>
        <p:spPr>
          <a:xfrm>
            <a:off x="62122" y="75256"/>
            <a:ext cx="3136392" cy="1371600"/>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080B2"/>
              </a:solidFill>
            </a:endParaRPr>
          </a:p>
        </p:txBody>
      </p:sp>
      <p:pic>
        <p:nvPicPr>
          <p:cNvPr id="9" name="Picture 8"/>
          <p:cNvPicPr/>
          <p:nvPr userDrawn="1"/>
        </p:nvPicPr>
        <p:blipFill>
          <a:blip r:embed="rId2">
            <a:extLst>
              <a:ext uri="{28A0092B-C50C-407E-A947-70E740481C1C}">
                <a14:useLocalDpi xmlns:a14="http://schemas.microsoft.com/office/drawing/2010/main" val="0"/>
              </a:ext>
            </a:extLst>
          </a:blip>
          <a:stretch>
            <a:fillRect/>
          </a:stretch>
        </p:blipFill>
        <p:spPr bwMode="auto">
          <a:xfrm>
            <a:off x="4369024" y="570079"/>
            <a:ext cx="4250055" cy="735586"/>
          </a:xfrm>
          <a:prstGeom prst="rect">
            <a:avLst/>
          </a:prstGeom>
          <a:noFill/>
          <a:ln>
            <a:noFill/>
          </a:ln>
        </p:spPr>
      </p:pic>
      <p:sp>
        <p:nvSpPr>
          <p:cNvPr id="13" name="Rectangle 12"/>
          <p:cNvSpPr/>
          <p:nvPr userDrawn="1"/>
        </p:nvSpPr>
        <p:spPr>
          <a:xfrm>
            <a:off x="65849" y="5553921"/>
            <a:ext cx="1533407" cy="1219416"/>
          </a:xfrm>
          <a:prstGeom prst="rect">
            <a:avLst/>
          </a:prstGeom>
          <a:solidFill>
            <a:srgbClr val="88A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080B2"/>
              </a:solidFill>
            </a:endParaRPr>
          </a:p>
        </p:txBody>
      </p:sp>
      <p:sp>
        <p:nvSpPr>
          <p:cNvPr id="14" name="Rectangle 13"/>
          <p:cNvSpPr/>
          <p:nvPr userDrawn="1"/>
        </p:nvSpPr>
        <p:spPr>
          <a:xfrm>
            <a:off x="1665107" y="5553921"/>
            <a:ext cx="1533407" cy="1219416"/>
          </a:xfrm>
          <a:prstGeom prst="rect">
            <a:avLst/>
          </a:prstGeom>
          <a:solidFill>
            <a:srgbClr val="CD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080B2"/>
              </a:solidFill>
            </a:endParaRPr>
          </a:p>
        </p:txBody>
      </p:sp>
      <p:sp>
        <p:nvSpPr>
          <p:cNvPr id="15" name="Rectangle 14"/>
          <p:cNvSpPr/>
          <p:nvPr userDrawn="1"/>
        </p:nvSpPr>
        <p:spPr>
          <a:xfrm>
            <a:off x="3264367" y="5553921"/>
            <a:ext cx="5817463" cy="1219416"/>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080B2"/>
              </a:solidFill>
            </a:endParaRPr>
          </a:p>
        </p:txBody>
      </p:sp>
      <p:sp>
        <p:nvSpPr>
          <p:cNvPr id="16" name="Rectangle 15"/>
          <p:cNvSpPr/>
          <p:nvPr userDrawn="1"/>
        </p:nvSpPr>
        <p:spPr>
          <a:xfrm>
            <a:off x="84664" y="1525834"/>
            <a:ext cx="8997694" cy="238054"/>
          </a:xfrm>
          <a:prstGeom prst="rect">
            <a:avLst/>
          </a:prstGeom>
          <a:solidFill>
            <a:srgbClr val="C8D8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080B2"/>
              </a:solidFill>
            </a:endParaRPr>
          </a:p>
        </p:txBody>
      </p:sp>
    </p:spTree>
    <p:extLst>
      <p:ext uri="{BB962C8B-B14F-4D97-AF65-F5344CB8AC3E}">
        <p14:creationId xmlns:p14="http://schemas.microsoft.com/office/powerpoint/2010/main" val="2388869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01434C-A393-4F77-A6E1-8433645D9E9D}" type="datetime1">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F6335-FD5D-BD48-8B84-7C7066F90DC4}" type="slidenum">
              <a:rPr lang="en-US" smtClean="0"/>
              <a:t>‹#›</a:t>
            </a:fld>
            <a:endParaRPr lang="en-US"/>
          </a:p>
        </p:txBody>
      </p:sp>
    </p:spTree>
    <p:extLst>
      <p:ext uri="{BB962C8B-B14F-4D97-AF65-F5344CB8AC3E}">
        <p14:creationId xmlns:p14="http://schemas.microsoft.com/office/powerpoint/2010/main" val="141132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72E7B-A840-45DA-B84E-F2BCB65DD316}" type="datetime1">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F6335-FD5D-BD48-8B84-7C7066F90DC4}" type="slidenum">
              <a:rPr lang="en-US" smtClean="0"/>
              <a:t>‹#›</a:t>
            </a:fld>
            <a:endParaRPr lang="en-US"/>
          </a:p>
        </p:txBody>
      </p:sp>
    </p:spTree>
    <p:extLst>
      <p:ext uri="{BB962C8B-B14F-4D97-AF65-F5344CB8AC3E}">
        <p14:creationId xmlns:p14="http://schemas.microsoft.com/office/powerpoint/2010/main" val="29756897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E0811-F09D-45D9-BBEB-ACFC759DCF9C}" type="datetime1">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F6335-FD5D-BD48-8B84-7C7066F90DC4}" type="slidenum">
              <a:rPr lang="en-US" smtClean="0"/>
              <a:t>‹#›</a:t>
            </a:fld>
            <a:endParaRPr lang="en-US"/>
          </a:p>
        </p:txBody>
      </p:sp>
    </p:spTree>
    <p:extLst>
      <p:ext uri="{BB962C8B-B14F-4D97-AF65-F5344CB8AC3E}">
        <p14:creationId xmlns:p14="http://schemas.microsoft.com/office/powerpoint/2010/main" val="32892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818296"/>
            <a:ext cx="8229600" cy="430786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D818A-E11C-4C8A-B664-05811E805087}" type="datetime1">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F6335-FD5D-BD48-8B84-7C7066F90DC4}" type="slidenum">
              <a:rPr lang="en-US" smtClean="0"/>
              <a:t>‹#›</a:t>
            </a:fld>
            <a:endParaRPr lang="en-US"/>
          </a:p>
        </p:txBody>
      </p:sp>
      <p:grpSp>
        <p:nvGrpSpPr>
          <p:cNvPr id="7" name="Group 6"/>
          <p:cNvGrpSpPr/>
          <p:nvPr userDrawn="1"/>
        </p:nvGrpSpPr>
        <p:grpSpPr>
          <a:xfrm>
            <a:off x="65849" y="1525834"/>
            <a:ext cx="9022836" cy="228600"/>
            <a:chOff x="65849" y="1525834"/>
            <a:chExt cx="9022836" cy="228600"/>
          </a:xfrm>
        </p:grpSpPr>
        <p:sp>
          <p:nvSpPr>
            <p:cNvPr id="8" name="Rectangle 7"/>
            <p:cNvSpPr/>
            <p:nvPr/>
          </p:nvSpPr>
          <p:spPr>
            <a:xfrm>
              <a:off x="3254819" y="1525834"/>
              <a:ext cx="5833866" cy="228600"/>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9" name="Rectangle 8"/>
            <p:cNvSpPr/>
            <p:nvPr/>
          </p:nvSpPr>
          <p:spPr>
            <a:xfrm>
              <a:off x="65849" y="1525834"/>
              <a:ext cx="1533407" cy="228600"/>
            </a:xfrm>
            <a:prstGeom prst="rect">
              <a:avLst/>
            </a:prstGeom>
            <a:solidFill>
              <a:srgbClr val="CD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10" name="Rectangle 9"/>
            <p:cNvSpPr/>
            <p:nvPr/>
          </p:nvSpPr>
          <p:spPr>
            <a:xfrm>
              <a:off x="1665107" y="1525834"/>
              <a:ext cx="1533407" cy="228600"/>
            </a:xfrm>
            <a:prstGeom prst="rect">
              <a:avLst/>
            </a:prstGeom>
            <a:solidFill>
              <a:srgbClr val="7D7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grpSp>
      <p:pic>
        <p:nvPicPr>
          <p:cNvPr id="11" name="Picture 2" descr="Washington State Department of Commerce">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91809" y="6292488"/>
            <a:ext cx="2279067" cy="336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2675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318E2A-97B7-41B8-97EE-F1B3FE70340C}" type="datetime1">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F6335-FD5D-BD48-8B84-7C7066F90DC4}" type="slidenum">
              <a:rPr lang="en-US" smtClean="0"/>
              <a:t>‹#›</a:t>
            </a:fld>
            <a:endParaRPr lang="en-US"/>
          </a:p>
        </p:txBody>
      </p:sp>
      <p:pic>
        <p:nvPicPr>
          <p:cNvPr id="7" name="Picture 2" descr="Washington State Department of Commerce">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91809" y="6292488"/>
            <a:ext cx="2279067" cy="336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3581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754434"/>
            <a:ext cx="4038600" cy="43717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54434"/>
            <a:ext cx="4038600" cy="43717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C198F0E1-C04C-4111-B9C6-0BE31C20C714}" type="datetime1">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F6335-FD5D-BD48-8B84-7C7066F90DC4}" type="slidenum">
              <a:rPr lang="en-US" smtClean="0"/>
              <a:t>‹#›</a:t>
            </a:fld>
            <a:endParaRPr lang="en-US"/>
          </a:p>
        </p:txBody>
      </p:sp>
      <p:grpSp>
        <p:nvGrpSpPr>
          <p:cNvPr id="8" name="Group 7"/>
          <p:cNvGrpSpPr/>
          <p:nvPr userDrawn="1"/>
        </p:nvGrpSpPr>
        <p:grpSpPr>
          <a:xfrm>
            <a:off x="65849" y="1525834"/>
            <a:ext cx="9022836" cy="228600"/>
            <a:chOff x="65849" y="1525834"/>
            <a:chExt cx="9022836" cy="228600"/>
          </a:xfrm>
        </p:grpSpPr>
        <p:sp>
          <p:nvSpPr>
            <p:cNvPr id="9" name="Rectangle 8"/>
            <p:cNvSpPr/>
            <p:nvPr/>
          </p:nvSpPr>
          <p:spPr>
            <a:xfrm>
              <a:off x="3254819" y="1525834"/>
              <a:ext cx="5833866" cy="228600"/>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10" name="Rectangle 9"/>
            <p:cNvSpPr/>
            <p:nvPr/>
          </p:nvSpPr>
          <p:spPr>
            <a:xfrm>
              <a:off x="65849" y="1525834"/>
              <a:ext cx="1533407" cy="228600"/>
            </a:xfrm>
            <a:prstGeom prst="rect">
              <a:avLst/>
            </a:prstGeom>
            <a:solidFill>
              <a:srgbClr val="CD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11" name="Rectangle 10"/>
            <p:cNvSpPr/>
            <p:nvPr/>
          </p:nvSpPr>
          <p:spPr>
            <a:xfrm>
              <a:off x="1665107" y="1525834"/>
              <a:ext cx="1533407" cy="228600"/>
            </a:xfrm>
            <a:prstGeom prst="rect">
              <a:avLst/>
            </a:prstGeom>
            <a:solidFill>
              <a:srgbClr val="7D7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grpSp>
    </p:spTree>
    <p:extLst>
      <p:ext uri="{BB962C8B-B14F-4D97-AF65-F5344CB8AC3E}">
        <p14:creationId xmlns:p14="http://schemas.microsoft.com/office/powerpoint/2010/main" val="138832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B2ADEF-2C25-48F5-9978-FAEBE94E69C2}" type="datetime1">
              <a:rPr lang="en-US" smtClean="0"/>
              <a:t>8/1/2019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FF6335-FD5D-BD48-8B84-7C7066F90DC4}" type="slidenum">
              <a:rPr lang="en-US" smtClean="0"/>
              <a:t>‹#›</a:t>
            </a:fld>
            <a:endParaRPr lang="en-US"/>
          </a:p>
        </p:txBody>
      </p:sp>
    </p:spTree>
    <p:extLst>
      <p:ext uri="{BB962C8B-B14F-4D97-AF65-F5344CB8AC3E}">
        <p14:creationId xmlns:p14="http://schemas.microsoft.com/office/powerpoint/2010/main" val="3156259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9EFDBF31-7E83-4343-8B24-1B605B2F49A0}" type="datetime1">
              <a:rPr lang="en-US" smtClean="0"/>
              <a:t>8/1/2019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FF6335-FD5D-BD48-8B84-7C7066F90DC4}" type="slidenum">
              <a:rPr lang="en-US" smtClean="0"/>
              <a:t>‹#›</a:t>
            </a:fld>
            <a:endParaRPr lang="en-US"/>
          </a:p>
        </p:txBody>
      </p:sp>
      <p:grpSp>
        <p:nvGrpSpPr>
          <p:cNvPr id="6" name="Group 5"/>
          <p:cNvGrpSpPr/>
          <p:nvPr userDrawn="1"/>
        </p:nvGrpSpPr>
        <p:grpSpPr>
          <a:xfrm>
            <a:off x="65849" y="1525834"/>
            <a:ext cx="9022836" cy="228600"/>
            <a:chOff x="65849" y="1525834"/>
            <a:chExt cx="9022836" cy="228600"/>
          </a:xfrm>
        </p:grpSpPr>
        <p:sp>
          <p:nvSpPr>
            <p:cNvPr id="7" name="Rectangle 6"/>
            <p:cNvSpPr/>
            <p:nvPr/>
          </p:nvSpPr>
          <p:spPr>
            <a:xfrm>
              <a:off x="3254819" y="1525834"/>
              <a:ext cx="5833866" cy="228600"/>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8" name="Rectangle 7"/>
            <p:cNvSpPr/>
            <p:nvPr/>
          </p:nvSpPr>
          <p:spPr>
            <a:xfrm>
              <a:off x="65849" y="1525834"/>
              <a:ext cx="1533407" cy="228600"/>
            </a:xfrm>
            <a:prstGeom prst="rect">
              <a:avLst/>
            </a:prstGeom>
            <a:solidFill>
              <a:srgbClr val="CD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9" name="Rectangle 8"/>
            <p:cNvSpPr/>
            <p:nvPr/>
          </p:nvSpPr>
          <p:spPr>
            <a:xfrm>
              <a:off x="1665107" y="1525834"/>
              <a:ext cx="1533407" cy="228600"/>
            </a:xfrm>
            <a:prstGeom prst="rect">
              <a:avLst/>
            </a:prstGeom>
            <a:solidFill>
              <a:srgbClr val="7D7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grpSp>
    </p:spTree>
    <p:extLst>
      <p:ext uri="{BB962C8B-B14F-4D97-AF65-F5344CB8AC3E}">
        <p14:creationId xmlns:p14="http://schemas.microsoft.com/office/powerpoint/2010/main" val="1993384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66C11-DA9A-4F06-BB8A-AD6A37449042}" type="datetime1">
              <a:rPr lang="en-US" smtClean="0"/>
              <a:t>8/1/2019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FF6335-FD5D-BD48-8B84-7C7066F90DC4}" type="slidenum">
              <a:rPr lang="en-US" smtClean="0"/>
              <a:t>‹#›</a:t>
            </a:fld>
            <a:endParaRPr lang="en-US"/>
          </a:p>
        </p:txBody>
      </p:sp>
    </p:spTree>
    <p:extLst>
      <p:ext uri="{BB962C8B-B14F-4D97-AF65-F5344CB8AC3E}">
        <p14:creationId xmlns:p14="http://schemas.microsoft.com/office/powerpoint/2010/main" val="2828990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388F355-8536-460D-8EFA-A5BBC611EE63}" type="datetime1">
              <a:rPr lang="en-US" smtClean="0"/>
              <a:t>8/1/2019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FF6335-FD5D-BD48-8B84-7C7066F90DC4}" type="slidenum">
              <a:rPr lang="en-US" smtClean="0"/>
              <a:t>‹#›</a:t>
            </a:fld>
            <a:endParaRPr lang="en-US"/>
          </a:p>
        </p:txBody>
      </p:sp>
      <p:sp>
        <p:nvSpPr>
          <p:cNvPr id="6" name="Rectangle 5"/>
          <p:cNvSpPr/>
          <p:nvPr userDrawn="1"/>
        </p:nvSpPr>
        <p:spPr>
          <a:xfrm>
            <a:off x="62122" y="75256"/>
            <a:ext cx="3136392" cy="1371600"/>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080B2"/>
              </a:solidFill>
            </a:endParaRPr>
          </a:p>
        </p:txBody>
      </p:sp>
      <p:sp>
        <p:nvSpPr>
          <p:cNvPr id="7" name="Rectangle 6"/>
          <p:cNvSpPr/>
          <p:nvPr userDrawn="1"/>
        </p:nvSpPr>
        <p:spPr>
          <a:xfrm>
            <a:off x="62122" y="1845729"/>
            <a:ext cx="3136392" cy="3638789"/>
          </a:xfrm>
          <a:prstGeom prst="rect">
            <a:avLst/>
          </a:prstGeom>
          <a:solidFill>
            <a:srgbClr val="7D7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080B2"/>
              </a:solidFill>
            </a:endParaRPr>
          </a:p>
        </p:txBody>
      </p:sp>
      <p:sp>
        <p:nvSpPr>
          <p:cNvPr id="8" name="Rectangle 7"/>
          <p:cNvSpPr/>
          <p:nvPr userDrawn="1"/>
        </p:nvSpPr>
        <p:spPr>
          <a:xfrm>
            <a:off x="84664" y="1525834"/>
            <a:ext cx="8997694" cy="238054"/>
          </a:xfrm>
          <a:prstGeom prst="rect">
            <a:avLst/>
          </a:prstGeom>
          <a:solidFill>
            <a:srgbClr val="C8D8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080B2"/>
              </a:solidFill>
            </a:endParaRPr>
          </a:p>
        </p:txBody>
      </p:sp>
      <p:sp>
        <p:nvSpPr>
          <p:cNvPr id="9" name="Rectangle 8"/>
          <p:cNvSpPr/>
          <p:nvPr userDrawn="1"/>
        </p:nvSpPr>
        <p:spPr>
          <a:xfrm>
            <a:off x="62122" y="5553921"/>
            <a:ext cx="1533407" cy="1219416"/>
          </a:xfrm>
          <a:prstGeom prst="rect">
            <a:avLst/>
          </a:prstGeom>
          <a:solidFill>
            <a:srgbClr val="CD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080B2"/>
              </a:solidFill>
            </a:endParaRPr>
          </a:p>
        </p:txBody>
      </p:sp>
      <p:sp>
        <p:nvSpPr>
          <p:cNvPr id="10" name="Rectangle 9"/>
          <p:cNvSpPr/>
          <p:nvPr userDrawn="1"/>
        </p:nvSpPr>
        <p:spPr>
          <a:xfrm>
            <a:off x="1665107" y="5553921"/>
            <a:ext cx="1533407" cy="1219416"/>
          </a:xfrm>
          <a:prstGeom prst="rect">
            <a:avLst/>
          </a:prstGeom>
          <a:solidFill>
            <a:srgbClr val="88A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080B2"/>
              </a:solidFill>
            </a:endParaRPr>
          </a:p>
        </p:txBody>
      </p:sp>
      <p:sp>
        <p:nvSpPr>
          <p:cNvPr id="11" name="Rectangle 10"/>
          <p:cNvSpPr/>
          <p:nvPr userDrawn="1"/>
        </p:nvSpPr>
        <p:spPr>
          <a:xfrm>
            <a:off x="3264367" y="5553921"/>
            <a:ext cx="5817463" cy="1219416"/>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080B2"/>
              </a:solidFill>
            </a:endParaRPr>
          </a:p>
        </p:txBody>
      </p:sp>
      <p:sp>
        <p:nvSpPr>
          <p:cNvPr id="12" name="TextBox 11"/>
          <p:cNvSpPr txBox="1"/>
          <p:nvPr userDrawn="1"/>
        </p:nvSpPr>
        <p:spPr>
          <a:xfrm>
            <a:off x="6060265" y="5851407"/>
            <a:ext cx="2558814" cy="646331"/>
          </a:xfrm>
          <a:prstGeom prst="rect">
            <a:avLst/>
          </a:prstGeom>
          <a:noFill/>
        </p:spPr>
        <p:txBody>
          <a:bodyPr wrap="square" rtlCol="0">
            <a:spAutoFit/>
          </a:bodyPr>
          <a:lstStyle/>
          <a:p>
            <a:pPr algn="r"/>
            <a:r>
              <a:rPr lang="en-US" b="1" dirty="0" smtClean="0">
                <a:solidFill>
                  <a:schemeClr val="bg1"/>
                </a:solidFill>
              </a:rPr>
              <a:t>www.commerce.wa.gov</a:t>
            </a:r>
            <a:endParaRPr lang="en-US" b="1" dirty="0">
              <a:solidFill>
                <a:schemeClr val="bg1"/>
              </a:solidFill>
            </a:endParaRPr>
          </a:p>
          <a:p>
            <a:pPr algn="r"/>
            <a:endParaRPr lang="en-US" dirty="0"/>
          </a:p>
        </p:txBody>
      </p:sp>
      <p:grpSp>
        <p:nvGrpSpPr>
          <p:cNvPr id="13" name="Group 12"/>
          <p:cNvGrpSpPr/>
          <p:nvPr userDrawn="1"/>
        </p:nvGrpSpPr>
        <p:grpSpPr>
          <a:xfrm>
            <a:off x="7116551" y="6387484"/>
            <a:ext cx="1414209" cy="220507"/>
            <a:chOff x="6482900" y="6318273"/>
            <a:chExt cx="2094121" cy="326521"/>
          </a:xfrm>
        </p:grpSpPr>
        <p:pic>
          <p:nvPicPr>
            <p:cNvPr id="14" name="Picture 13"/>
            <p:cNvPicPr>
              <a:picLocks noChangeAspect="1"/>
            </p:cNvPicPr>
            <p:nvPr/>
          </p:nvPicPr>
          <p:blipFill rotWithShape="1">
            <a:blip r:embed="rId2">
              <a:extLst>
                <a:ext uri="{28A0092B-C50C-407E-A947-70E740481C1C}">
                  <a14:useLocalDpi xmlns:a14="http://schemas.microsoft.com/office/drawing/2010/main" val="0"/>
                </a:ext>
              </a:extLst>
            </a:blip>
            <a:srcRect l="1540" t="26066" r="2040" b="27160"/>
            <a:stretch/>
          </p:blipFill>
          <p:spPr>
            <a:xfrm>
              <a:off x="6482900" y="6318274"/>
              <a:ext cx="1009617" cy="326520"/>
            </a:xfrm>
            <a:prstGeom prst="rect">
              <a:avLst/>
            </a:prstGeom>
          </p:spPr>
        </p:pic>
        <p:pic>
          <p:nvPicPr>
            <p:cNvPr id="15" name="Picture 14"/>
            <p:cNvPicPr>
              <a:picLocks noChangeAspect="1"/>
            </p:cNvPicPr>
            <p:nvPr/>
          </p:nvPicPr>
          <p:blipFill rotWithShape="1">
            <a:blip r:embed="rId3">
              <a:extLst>
                <a:ext uri="{28A0092B-C50C-407E-A947-70E740481C1C}">
                  <a14:useLocalDpi xmlns:a14="http://schemas.microsoft.com/office/drawing/2010/main" val="0"/>
                </a:ext>
              </a:extLst>
            </a:blip>
            <a:srcRect t="29352" b="38307"/>
            <a:stretch/>
          </p:blipFill>
          <p:spPr>
            <a:xfrm>
              <a:off x="7567404" y="6318273"/>
              <a:ext cx="1009617" cy="326521"/>
            </a:xfrm>
            <a:prstGeom prst="rect">
              <a:avLst/>
            </a:prstGeom>
          </p:spPr>
        </p:pic>
      </p:grpSp>
      <p:pic>
        <p:nvPicPr>
          <p:cNvPr id="16" name="Picture 15"/>
          <p:cNvPicPr/>
          <p:nvPr userDrawn="1"/>
        </p:nvPicPr>
        <p:blipFill>
          <a:blip r:embed="rId4">
            <a:extLst>
              <a:ext uri="{28A0092B-C50C-407E-A947-70E740481C1C}">
                <a14:useLocalDpi xmlns:a14="http://schemas.microsoft.com/office/drawing/2010/main" val="0"/>
              </a:ext>
            </a:extLst>
          </a:blip>
          <a:stretch>
            <a:fillRect/>
          </a:stretch>
        </p:blipFill>
        <p:spPr bwMode="auto">
          <a:xfrm>
            <a:off x="4369024" y="570079"/>
            <a:ext cx="4250055" cy="735586"/>
          </a:xfrm>
          <a:prstGeom prst="rect">
            <a:avLst/>
          </a:prstGeom>
          <a:noFill/>
          <a:ln>
            <a:noFill/>
          </a:ln>
        </p:spPr>
      </p:pic>
    </p:spTree>
    <p:extLst>
      <p:ext uri="{BB962C8B-B14F-4D97-AF65-F5344CB8AC3E}">
        <p14:creationId xmlns:p14="http://schemas.microsoft.com/office/powerpoint/2010/main" val="1492302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72D45B-9234-4FAB-B78E-64F2722CF58C}" type="datetime1">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F6335-FD5D-BD48-8B84-7C7066F90DC4}" type="slidenum">
              <a:rPr lang="en-US" smtClean="0"/>
              <a:t>‹#›</a:t>
            </a:fld>
            <a:endParaRPr lang="en-US"/>
          </a:p>
        </p:txBody>
      </p:sp>
    </p:spTree>
    <p:extLst>
      <p:ext uri="{BB962C8B-B14F-4D97-AF65-F5344CB8AC3E}">
        <p14:creationId xmlns:p14="http://schemas.microsoft.com/office/powerpoint/2010/main" val="988220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88F355-8536-460D-8EFA-A5BBC611EE63}" type="datetime1">
              <a:rPr lang="en-US" smtClean="0"/>
              <a:t>8/1/2019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FF6335-FD5D-BD48-8B84-7C7066F90DC4}" type="slidenum">
              <a:rPr lang="en-US" smtClean="0"/>
              <a:t>‹#›</a:t>
            </a:fld>
            <a:endParaRPr lang="en-US"/>
          </a:p>
        </p:txBody>
      </p:sp>
    </p:spTree>
    <p:extLst>
      <p:ext uri="{BB962C8B-B14F-4D97-AF65-F5344CB8AC3E}">
        <p14:creationId xmlns:p14="http://schemas.microsoft.com/office/powerpoint/2010/main" val="1379961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commerce.wa.gov/cet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060265" y="5851407"/>
            <a:ext cx="2558814" cy="369332"/>
          </a:xfrm>
          <a:prstGeom prst="rect">
            <a:avLst/>
          </a:prstGeom>
          <a:noFill/>
        </p:spPr>
        <p:txBody>
          <a:bodyPr wrap="square" rtlCol="0">
            <a:spAutoFit/>
          </a:bodyPr>
          <a:lstStyle/>
          <a:p>
            <a:pPr algn="r"/>
            <a:r>
              <a:rPr lang="en-US" dirty="0" smtClean="0">
                <a:solidFill>
                  <a:schemeClr val="bg1"/>
                </a:solidFill>
              </a:rPr>
              <a:t>August 1, 2019</a:t>
            </a:r>
            <a:endParaRPr lang="en-US" dirty="0"/>
          </a:p>
        </p:txBody>
      </p:sp>
      <p:sp>
        <p:nvSpPr>
          <p:cNvPr id="3" name="Rectangle 2"/>
          <p:cNvSpPr/>
          <p:nvPr/>
        </p:nvSpPr>
        <p:spPr>
          <a:xfrm>
            <a:off x="1171074" y="2798058"/>
            <a:ext cx="7448005" cy="2431435"/>
          </a:xfrm>
          <a:prstGeom prst="rect">
            <a:avLst/>
          </a:prstGeom>
        </p:spPr>
        <p:txBody>
          <a:bodyPr wrap="square">
            <a:spAutoFit/>
          </a:bodyPr>
          <a:lstStyle/>
          <a:p>
            <a:pPr algn="r"/>
            <a:r>
              <a:rPr lang="en-US" sz="4000" b="1" dirty="0" smtClean="0"/>
              <a:t>Clean Energy Transformation Act: Low Income and Equity Work</a:t>
            </a:r>
            <a:endParaRPr lang="en-US" sz="4000" b="1" dirty="0" smtClean="0">
              <a:solidFill>
                <a:schemeClr val="tx1"/>
              </a:solidFill>
            </a:endParaRPr>
          </a:p>
          <a:p>
            <a:pPr algn="r"/>
            <a:r>
              <a:rPr lang="en-US" sz="1800" b="1" i="1" dirty="0" smtClean="0">
                <a:solidFill>
                  <a:schemeClr val="accent2">
                    <a:lumMod val="75000"/>
                  </a:schemeClr>
                </a:solidFill>
              </a:rPr>
              <a:t>Sarah Vorpahl</a:t>
            </a:r>
          </a:p>
          <a:p>
            <a:pPr algn="r"/>
            <a:r>
              <a:rPr lang="en-US" b="1" i="1" dirty="0" smtClean="0">
                <a:solidFill>
                  <a:schemeClr val="accent2">
                    <a:lumMod val="75000"/>
                  </a:schemeClr>
                </a:solidFill>
              </a:rPr>
              <a:t>Senior Energy Policy Specialist </a:t>
            </a:r>
          </a:p>
          <a:p>
            <a:pPr algn="r"/>
            <a:r>
              <a:rPr lang="en-US" sz="1800" i="1" dirty="0" smtClean="0">
                <a:solidFill>
                  <a:schemeClr val="accent2">
                    <a:lumMod val="75000"/>
                  </a:schemeClr>
                </a:solidFill>
              </a:rPr>
              <a:t/>
            </a:r>
            <a:br>
              <a:rPr lang="en-US" sz="1800" i="1" dirty="0" smtClean="0">
                <a:solidFill>
                  <a:schemeClr val="accent2">
                    <a:lumMod val="75000"/>
                  </a:schemeClr>
                </a:solidFill>
              </a:rPr>
            </a:br>
            <a:endParaRPr lang="en-US" sz="1800" i="1" dirty="0">
              <a:solidFill>
                <a:schemeClr val="accent2">
                  <a:lumMod val="75000"/>
                </a:schemeClr>
              </a:solidFill>
            </a:endParaRPr>
          </a:p>
        </p:txBody>
      </p:sp>
    </p:spTree>
    <p:extLst>
      <p:ext uri="{BB962C8B-B14F-4D97-AF65-F5344CB8AC3E}">
        <p14:creationId xmlns:p14="http://schemas.microsoft.com/office/powerpoint/2010/main" val="3396964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Low Income and Equity Workgroup</a:t>
            </a:r>
            <a:endParaRPr lang="en-US" b="0" dirty="0"/>
          </a:p>
        </p:txBody>
      </p:sp>
      <p:sp>
        <p:nvSpPr>
          <p:cNvPr id="10" name="Content Placeholder 9"/>
          <p:cNvSpPr>
            <a:spLocks noGrp="1"/>
          </p:cNvSpPr>
          <p:nvPr>
            <p:ph idx="1"/>
          </p:nvPr>
        </p:nvSpPr>
        <p:spPr/>
        <p:txBody>
          <a:bodyPr>
            <a:normAutofit/>
          </a:bodyPr>
          <a:lstStyle/>
          <a:p>
            <a:pPr marL="0" indent="0">
              <a:buNone/>
            </a:pPr>
            <a:r>
              <a:rPr lang="en-US" i="1" dirty="0" smtClean="0">
                <a:solidFill>
                  <a:schemeClr val="accent6">
                    <a:lumMod val="75000"/>
                  </a:schemeClr>
                </a:solidFill>
              </a:rPr>
              <a:t>Work Product</a:t>
            </a:r>
            <a:endParaRPr lang="en-US" sz="3600" dirty="0">
              <a:solidFill>
                <a:schemeClr val="accent6">
                  <a:lumMod val="75000"/>
                </a:schemeClr>
              </a:solidFill>
            </a:endParaRPr>
          </a:p>
          <a:p>
            <a:r>
              <a:rPr lang="en-US" dirty="0" smtClean="0">
                <a:solidFill>
                  <a:schemeClr val="accent1">
                    <a:lumMod val="75000"/>
                  </a:schemeClr>
                </a:solidFill>
              </a:rPr>
              <a:t>guidance </a:t>
            </a:r>
            <a:r>
              <a:rPr lang="en-US" dirty="0">
                <a:solidFill>
                  <a:schemeClr val="accent1">
                    <a:lumMod val="75000"/>
                  </a:schemeClr>
                </a:solidFill>
              </a:rPr>
              <a:t>for utilities on </a:t>
            </a:r>
            <a:r>
              <a:rPr lang="en-US" dirty="0" smtClean="0">
                <a:solidFill>
                  <a:schemeClr val="accent1">
                    <a:lumMod val="75000"/>
                  </a:schemeClr>
                </a:solidFill>
              </a:rPr>
              <a:t>data for Commerce</a:t>
            </a:r>
            <a:endParaRPr lang="en-US" sz="3600" dirty="0">
              <a:solidFill>
                <a:schemeClr val="accent1">
                  <a:lumMod val="75000"/>
                </a:schemeClr>
              </a:solidFill>
            </a:endParaRPr>
          </a:p>
          <a:p>
            <a:r>
              <a:rPr lang="en-US" dirty="0">
                <a:solidFill>
                  <a:schemeClr val="accent1">
                    <a:lumMod val="75000"/>
                  </a:schemeClr>
                </a:solidFill>
              </a:rPr>
              <a:t>make resources available to the </a:t>
            </a:r>
            <a:r>
              <a:rPr lang="en-US" dirty="0" smtClean="0">
                <a:solidFill>
                  <a:schemeClr val="accent1">
                    <a:lumMod val="75000"/>
                  </a:schemeClr>
                </a:solidFill>
              </a:rPr>
              <a:t>public</a:t>
            </a:r>
          </a:p>
          <a:p>
            <a:r>
              <a:rPr lang="en-US" dirty="0" smtClean="0">
                <a:solidFill>
                  <a:schemeClr val="accent1">
                    <a:lumMod val="75000"/>
                  </a:schemeClr>
                </a:solidFill>
              </a:rPr>
              <a:t>create opportunity for community energy planning conversations </a:t>
            </a:r>
          </a:p>
          <a:p>
            <a:r>
              <a:rPr lang="en-US" dirty="0" smtClean="0">
                <a:solidFill>
                  <a:schemeClr val="accent1">
                    <a:lumMod val="75000"/>
                  </a:schemeClr>
                </a:solidFill>
              </a:rPr>
              <a:t>develop </a:t>
            </a:r>
            <a:r>
              <a:rPr lang="en-US" dirty="0">
                <a:solidFill>
                  <a:schemeClr val="accent1">
                    <a:lumMod val="75000"/>
                  </a:schemeClr>
                </a:solidFill>
              </a:rPr>
              <a:t>scope of work for Commerce legislative </a:t>
            </a:r>
            <a:r>
              <a:rPr lang="en-US" dirty="0" smtClean="0">
                <a:solidFill>
                  <a:schemeClr val="accent1">
                    <a:lumMod val="75000"/>
                  </a:schemeClr>
                </a:solidFill>
              </a:rPr>
              <a:t>report and definitional guidelines</a:t>
            </a:r>
            <a:endParaRPr lang="en-US" sz="3600" dirty="0">
              <a:solidFill>
                <a:schemeClr val="accent1">
                  <a:lumMod val="75000"/>
                </a:schemeClr>
              </a:solidFill>
            </a:endParaRPr>
          </a:p>
        </p:txBody>
      </p:sp>
      <p:sp>
        <p:nvSpPr>
          <p:cNvPr id="7" name="Slide Number Placeholder 6"/>
          <p:cNvSpPr>
            <a:spLocks noGrp="1"/>
          </p:cNvSpPr>
          <p:nvPr>
            <p:ph type="sldNum" sz="quarter" idx="12"/>
          </p:nvPr>
        </p:nvSpPr>
        <p:spPr/>
        <p:txBody>
          <a:bodyPr/>
          <a:lstStyle/>
          <a:p>
            <a:fld id="{DDFF6335-FD5D-BD48-8B84-7C7066F90DC4}" type="slidenum">
              <a:rPr lang="en-US" smtClean="0"/>
              <a:pPr/>
              <a:t>10</a:t>
            </a:fld>
            <a:endParaRPr lang="en-US"/>
          </a:p>
        </p:txBody>
      </p:sp>
    </p:spTree>
    <p:extLst>
      <p:ext uri="{BB962C8B-B14F-4D97-AF65-F5344CB8AC3E}">
        <p14:creationId xmlns:p14="http://schemas.microsoft.com/office/powerpoint/2010/main" val="3245559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Low Income and Equity Workgroup</a:t>
            </a:r>
            <a:endParaRPr lang="en-US" dirty="0"/>
          </a:p>
        </p:txBody>
      </p:sp>
      <p:sp>
        <p:nvSpPr>
          <p:cNvPr id="10" name="Content Placeholder 9"/>
          <p:cNvSpPr>
            <a:spLocks noGrp="1"/>
          </p:cNvSpPr>
          <p:nvPr>
            <p:ph idx="1"/>
          </p:nvPr>
        </p:nvSpPr>
        <p:spPr>
          <a:xfrm>
            <a:off x="457199" y="1818296"/>
            <a:ext cx="8583433" cy="4538054"/>
          </a:xfrm>
        </p:spPr>
        <p:txBody>
          <a:bodyPr>
            <a:normAutofit fontScale="55000" lnSpcReduction="20000"/>
          </a:bodyPr>
          <a:lstStyle/>
          <a:p>
            <a:r>
              <a:rPr lang="en-US" b="1" dirty="0" smtClean="0">
                <a:solidFill>
                  <a:schemeClr val="accent1">
                    <a:lumMod val="75000"/>
                  </a:schemeClr>
                </a:solidFill>
              </a:rPr>
              <a:t>Sept </a:t>
            </a:r>
            <a:r>
              <a:rPr lang="en-US" b="1" dirty="0">
                <a:solidFill>
                  <a:schemeClr val="accent1">
                    <a:lumMod val="75000"/>
                  </a:schemeClr>
                </a:solidFill>
              </a:rPr>
              <a:t>12, </a:t>
            </a:r>
            <a:r>
              <a:rPr lang="en-US" b="1" dirty="0" smtClean="0">
                <a:solidFill>
                  <a:schemeClr val="accent1">
                    <a:lumMod val="75000"/>
                  </a:schemeClr>
                </a:solidFill>
              </a:rPr>
              <a:t>2019: </a:t>
            </a:r>
            <a:r>
              <a:rPr lang="en-US" dirty="0" smtClean="0">
                <a:solidFill>
                  <a:schemeClr val="tx1">
                    <a:lumMod val="50000"/>
                    <a:lumOff val="50000"/>
                  </a:schemeClr>
                </a:solidFill>
              </a:rPr>
              <a:t>Energy </a:t>
            </a:r>
            <a:r>
              <a:rPr lang="en-US" dirty="0">
                <a:solidFill>
                  <a:schemeClr val="tx1">
                    <a:lumMod val="50000"/>
                    <a:lumOff val="50000"/>
                  </a:schemeClr>
                </a:solidFill>
              </a:rPr>
              <a:t>Assistance Program Technical Assistance </a:t>
            </a:r>
            <a:r>
              <a:rPr lang="en-US" dirty="0" smtClean="0">
                <a:solidFill>
                  <a:schemeClr val="tx1">
                    <a:lumMod val="50000"/>
                    <a:lumOff val="50000"/>
                  </a:schemeClr>
                </a:solidFill>
              </a:rPr>
              <a:t>Conference (Blaine, WA)</a:t>
            </a:r>
          </a:p>
          <a:p>
            <a:endParaRPr lang="en-US" dirty="0">
              <a:solidFill>
                <a:schemeClr val="accent6">
                  <a:lumMod val="75000"/>
                </a:schemeClr>
              </a:solidFill>
            </a:endParaRPr>
          </a:p>
          <a:p>
            <a:r>
              <a:rPr lang="en-US" b="1" dirty="0" smtClean="0">
                <a:solidFill>
                  <a:schemeClr val="accent1">
                    <a:lumMod val="75000"/>
                  </a:schemeClr>
                </a:solidFill>
              </a:rPr>
              <a:t>Sept </a:t>
            </a:r>
            <a:r>
              <a:rPr lang="en-US" b="1" dirty="0">
                <a:solidFill>
                  <a:schemeClr val="accent1">
                    <a:lumMod val="75000"/>
                  </a:schemeClr>
                </a:solidFill>
              </a:rPr>
              <a:t>23, </a:t>
            </a:r>
            <a:r>
              <a:rPr lang="en-US" b="1" dirty="0" smtClean="0">
                <a:solidFill>
                  <a:schemeClr val="accent1">
                    <a:lumMod val="75000"/>
                  </a:schemeClr>
                </a:solidFill>
              </a:rPr>
              <a:t>2019: </a:t>
            </a:r>
            <a:r>
              <a:rPr lang="en-US" dirty="0" smtClean="0">
                <a:solidFill>
                  <a:schemeClr val="tx1">
                    <a:lumMod val="50000"/>
                    <a:lumOff val="50000"/>
                  </a:schemeClr>
                </a:solidFill>
              </a:rPr>
              <a:t>Community Energy Planning: Success Stories from Tenino, WA (webinar)</a:t>
            </a:r>
          </a:p>
          <a:p>
            <a:endParaRPr lang="en-US" dirty="0">
              <a:solidFill>
                <a:schemeClr val="accent6">
                  <a:lumMod val="75000"/>
                </a:schemeClr>
              </a:solidFill>
            </a:endParaRPr>
          </a:p>
          <a:p>
            <a:r>
              <a:rPr lang="en-US" b="1" dirty="0">
                <a:solidFill>
                  <a:schemeClr val="accent1">
                    <a:lumMod val="75000"/>
                  </a:schemeClr>
                </a:solidFill>
              </a:rPr>
              <a:t>Sept 30-Oct 2, </a:t>
            </a:r>
            <a:r>
              <a:rPr lang="en-US" b="1" dirty="0" smtClean="0">
                <a:solidFill>
                  <a:schemeClr val="accent1">
                    <a:lumMod val="75000"/>
                  </a:schemeClr>
                </a:solidFill>
              </a:rPr>
              <a:t>2019: </a:t>
            </a:r>
            <a:r>
              <a:rPr lang="en-US" dirty="0" smtClean="0">
                <a:solidFill>
                  <a:schemeClr val="tx1">
                    <a:lumMod val="50000"/>
                    <a:lumOff val="50000"/>
                  </a:schemeClr>
                </a:solidFill>
              </a:rPr>
              <a:t>Housing </a:t>
            </a:r>
            <a:r>
              <a:rPr lang="en-US" dirty="0">
                <a:solidFill>
                  <a:schemeClr val="tx1">
                    <a:lumMod val="50000"/>
                    <a:lumOff val="50000"/>
                  </a:schemeClr>
                </a:solidFill>
              </a:rPr>
              <a:t>Washington Conference (</a:t>
            </a:r>
            <a:r>
              <a:rPr lang="en-US" dirty="0" smtClean="0">
                <a:solidFill>
                  <a:schemeClr val="tx1">
                    <a:lumMod val="50000"/>
                    <a:lumOff val="50000"/>
                  </a:schemeClr>
                </a:solidFill>
              </a:rPr>
              <a:t>Spokane, WA)</a:t>
            </a:r>
          </a:p>
          <a:p>
            <a:endParaRPr lang="en-US" dirty="0">
              <a:solidFill>
                <a:schemeClr val="accent6">
                  <a:lumMod val="75000"/>
                </a:schemeClr>
              </a:solidFill>
            </a:endParaRPr>
          </a:p>
          <a:p>
            <a:r>
              <a:rPr lang="en-US" b="1" dirty="0">
                <a:solidFill>
                  <a:schemeClr val="accent1">
                    <a:lumMod val="75000"/>
                  </a:schemeClr>
                </a:solidFill>
              </a:rPr>
              <a:t>Oct 15-17, </a:t>
            </a:r>
            <a:r>
              <a:rPr lang="en-US" b="1" dirty="0" smtClean="0">
                <a:solidFill>
                  <a:schemeClr val="accent1">
                    <a:lumMod val="75000"/>
                  </a:schemeClr>
                </a:solidFill>
              </a:rPr>
              <a:t>2019: </a:t>
            </a:r>
            <a:r>
              <a:rPr lang="en-US" dirty="0" smtClean="0">
                <a:solidFill>
                  <a:schemeClr val="tx1">
                    <a:lumMod val="50000"/>
                    <a:lumOff val="50000"/>
                  </a:schemeClr>
                </a:solidFill>
              </a:rPr>
              <a:t>Weatherization Network Meeting </a:t>
            </a:r>
            <a:r>
              <a:rPr lang="en-US" dirty="0">
                <a:solidFill>
                  <a:schemeClr val="tx1">
                    <a:lumMod val="50000"/>
                    <a:lumOff val="50000"/>
                  </a:schemeClr>
                </a:solidFill>
              </a:rPr>
              <a:t>(</a:t>
            </a:r>
            <a:r>
              <a:rPr lang="en-US" dirty="0" smtClean="0">
                <a:solidFill>
                  <a:schemeClr val="tx1">
                    <a:lumMod val="50000"/>
                    <a:lumOff val="50000"/>
                  </a:schemeClr>
                </a:solidFill>
              </a:rPr>
              <a:t>Spokane, WA)</a:t>
            </a:r>
          </a:p>
          <a:p>
            <a:pPr marL="0" indent="0">
              <a:buNone/>
            </a:pPr>
            <a:endParaRPr lang="en-US" dirty="0" smtClean="0">
              <a:solidFill>
                <a:schemeClr val="accent6">
                  <a:lumMod val="75000"/>
                </a:schemeClr>
              </a:solidFill>
            </a:endParaRPr>
          </a:p>
          <a:p>
            <a:r>
              <a:rPr lang="en-US" b="1" dirty="0">
                <a:solidFill>
                  <a:schemeClr val="accent1">
                    <a:lumMod val="75000"/>
                  </a:schemeClr>
                </a:solidFill>
              </a:rPr>
              <a:t>Oct 15-17, 2019: </a:t>
            </a:r>
            <a:r>
              <a:rPr lang="en-US" dirty="0" smtClean="0">
                <a:solidFill>
                  <a:schemeClr val="tx1">
                    <a:lumMod val="50000"/>
                    <a:lumOff val="50000"/>
                  </a:schemeClr>
                </a:solidFill>
              </a:rPr>
              <a:t>Infrastructure Assistance Coordinating Council (Wenatchee, </a:t>
            </a:r>
            <a:r>
              <a:rPr lang="en-US" dirty="0">
                <a:solidFill>
                  <a:schemeClr val="tx1">
                    <a:lumMod val="50000"/>
                    <a:lumOff val="50000"/>
                  </a:schemeClr>
                </a:solidFill>
              </a:rPr>
              <a:t>WA)</a:t>
            </a:r>
          </a:p>
          <a:p>
            <a:endParaRPr lang="en-US" dirty="0">
              <a:solidFill>
                <a:schemeClr val="accent6">
                  <a:lumMod val="75000"/>
                </a:schemeClr>
              </a:solidFill>
            </a:endParaRPr>
          </a:p>
          <a:p>
            <a:r>
              <a:rPr lang="en-US" b="1" dirty="0" smtClean="0">
                <a:solidFill>
                  <a:schemeClr val="accent1">
                    <a:lumMod val="75000"/>
                  </a:schemeClr>
                </a:solidFill>
              </a:rPr>
              <a:t>Early Nov: </a:t>
            </a:r>
            <a:r>
              <a:rPr lang="en-US" dirty="0" smtClean="0">
                <a:solidFill>
                  <a:schemeClr val="tx1">
                    <a:lumMod val="50000"/>
                    <a:lumOff val="50000"/>
                  </a:schemeClr>
                </a:solidFill>
              </a:rPr>
              <a:t>Tacoma workshop (date tentative)</a:t>
            </a:r>
            <a:r>
              <a:rPr lang="en-US" dirty="0">
                <a:solidFill>
                  <a:schemeClr val="tx1">
                    <a:lumMod val="50000"/>
                    <a:lumOff val="50000"/>
                  </a:schemeClr>
                </a:solidFill>
              </a:rPr>
              <a:t>	</a:t>
            </a:r>
          </a:p>
          <a:p>
            <a:pPr marL="0" indent="0">
              <a:buNone/>
            </a:pPr>
            <a:endParaRPr lang="en-US" dirty="0" smtClean="0">
              <a:solidFill>
                <a:schemeClr val="accent1">
                  <a:lumMod val="75000"/>
                </a:schemeClr>
              </a:solidFill>
            </a:endParaRPr>
          </a:p>
          <a:p>
            <a:r>
              <a:rPr lang="en-US" b="1" dirty="0" smtClean="0">
                <a:solidFill>
                  <a:schemeClr val="accent1">
                    <a:lumMod val="75000"/>
                  </a:schemeClr>
                </a:solidFill>
              </a:rPr>
              <a:t>Oct through summer 2020</a:t>
            </a:r>
            <a:r>
              <a:rPr lang="en-US" dirty="0" smtClean="0">
                <a:solidFill>
                  <a:schemeClr val="accent1">
                    <a:lumMod val="75000"/>
                  </a:schemeClr>
                </a:solidFill>
              </a:rPr>
              <a:t>: </a:t>
            </a:r>
            <a:r>
              <a:rPr lang="en-US" dirty="0" smtClean="0">
                <a:solidFill>
                  <a:schemeClr val="tx1">
                    <a:lumMod val="50000"/>
                    <a:lumOff val="50000"/>
                  </a:schemeClr>
                </a:solidFill>
              </a:rPr>
              <a:t>Other workshops pending</a:t>
            </a:r>
            <a:r>
              <a:rPr lang="en-US" dirty="0">
                <a:solidFill>
                  <a:schemeClr val="accent1">
                    <a:lumMod val="75000"/>
                  </a:schemeClr>
                </a:solidFill>
              </a:rPr>
              <a:t>	</a:t>
            </a:r>
          </a:p>
          <a:p>
            <a:pPr marL="0" indent="0">
              <a:buNone/>
            </a:pPr>
            <a:endParaRPr lang="en-US" sz="4800" dirty="0" smtClean="0">
              <a:solidFill>
                <a:schemeClr val="accent1">
                  <a:lumMod val="75000"/>
                </a:schemeClr>
              </a:solidFill>
            </a:endParaRPr>
          </a:p>
          <a:p>
            <a:pPr marL="0" indent="0">
              <a:buNone/>
            </a:pPr>
            <a:endParaRPr lang="en-US" sz="3400" dirty="0" smtClean="0">
              <a:solidFill>
                <a:srgbClr val="1F497D"/>
              </a:solidFill>
            </a:endParaRPr>
          </a:p>
          <a:p>
            <a:pPr marL="0" indent="0">
              <a:buNone/>
            </a:pPr>
            <a:endParaRPr lang="en-US" dirty="0">
              <a:solidFill>
                <a:srgbClr val="1F497D"/>
              </a:solidFill>
            </a:endParaRPr>
          </a:p>
        </p:txBody>
      </p:sp>
      <p:sp>
        <p:nvSpPr>
          <p:cNvPr id="7" name="Slide Number Placeholder 6"/>
          <p:cNvSpPr>
            <a:spLocks noGrp="1"/>
          </p:cNvSpPr>
          <p:nvPr>
            <p:ph type="sldNum" sz="quarter" idx="12"/>
          </p:nvPr>
        </p:nvSpPr>
        <p:spPr/>
        <p:txBody>
          <a:bodyPr/>
          <a:lstStyle/>
          <a:p>
            <a:fld id="{DDFF6335-FD5D-BD48-8B84-7C7066F90DC4}" type="slidenum">
              <a:rPr lang="en-US" smtClean="0"/>
              <a:pPr/>
              <a:t>11</a:t>
            </a:fld>
            <a:endParaRPr lang="en-US"/>
          </a:p>
        </p:txBody>
      </p:sp>
    </p:spTree>
    <p:extLst>
      <p:ext uri="{BB962C8B-B14F-4D97-AF65-F5344CB8AC3E}">
        <p14:creationId xmlns:p14="http://schemas.microsoft.com/office/powerpoint/2010/main" val="16812130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10" name="Content Placeholder 9"/>
          <p:cNvSpPr>
            <a:spLocks noGrp="1"/>
          </p:cNvSpPr>
          <p:nvPr>
            <p:ph idx="1"/>
          </p:nvPr>
        </p:nvSpPr>
        <p:spPr>
          <a:xfrm>
            <a:off x="457200" y="1818296"/>
            <a:ext cx="8169965" cy="4224695"/>
          </a:xfrm>
        </p:spPr>
        <p:txBody>
          <a:bodyPr>
            <a:normAutofit fontScale="85000" lnSpcReduction="20000"/>
          </a:bodyPr>
          <a:lstStyle/>
          <a:p>
            <a:pPr marL="0" indent="0">
              <a:buNone/>
            </a:pPr>
            <a:r>
              <a:rPr lang="en-US" dirty="0" smtClean="0"/>
              <a:t>Please use index cards to answer the following </a:t>
            </a:r>
            <a:r>
              <a:rPr lang="en-US" dirty="0" smtClean="0"/>
              <a:t>questions</a:t>
            </a:r>
          </a:p>
          <a:p>
            <a:pPr marL="0" indent="0">
              <a:buNone/>
            </a:pPr>
            <a:endParaRPr lang="en-US" dirty="0" smtClean="0"/>
          </a:p>
          <a:p>
            <a:pPr lvl="0"/>
            <a:r>
              <a:rPr lang="en-US" dirty="0">
                <a:solidFill>
                  <a:schemeClr val="accent1">
                    <a:lumMod val="75000"/>
                  </a:schemeClr>
                </a:solidFill>
              </a:rPr>
              <a:t>What should Commerce prioritize in planning future workshops and outreach</a:t>
            </a:r>
            <a:r>
              <a:rPr lang="en-US" dirty="0" smtClean="0">
                <a:solidFill>
                  <a:schemeClr val="accent1">
                    <a:lumMod val="75000"/>
                  </a:schemeClr>
                </a:solidFill>
              </a:rPr>
              <a:t>?</a:t>
            </a:r>
          </a:p>
          <a:p>
            <a:pPr marL="0" lvl="0" indent="0">
              <a:buNone/>
            </a:pPr>
            <a:endParaRPr lang="en-US" dirty="0">
              <a:solidFill>
                <a:schemeClr val="accent1">
                  <a:lumMod val="75000"/>
                </a:schemeClr>
              </a:solidFill>
            </a:endParaRPr>
          </a:p>
          <a:p>
            <a:pPr lvl="0"/>
            <a:r>
              <a:rPr lang="en-US" dirty="0">
                <a:solidFill>
                  <a:schemeClr val="accent1">
                    <a:lumMod val="75000"/>
                  </a:schemeClr>
                </a:solidFill>
              </a:rPr>
              <a:t>What questions remain after today’s workshop? </a:t>
            </a:r>
          </a:p>
          <a:p>
            <a:pPr marL="457200" indent="-457200">
              <a:buFont typeface="Arial" pitchFamily="34" charset="0"/>
              <a:buChar char="•"/>
            </a:pPr>
            <a:endParaRPr lang="en-US" dirty="0" smtClean="0">
              <a:solidFill>
                <a:schemeClr val="accent1">
                  <a:lumMod val="75000"/>
                </a:schemeClr>
              </a:solidFill>
            </a:endParaRPr>
          </a:p>
          <a:p>
            <a:pPr marL="0" indent="0">
              <a:buNone/>
            </a:pPr>
            <a:r>
              <a:rPr lang="en-US" dirty="0" smtClean="0"/>
              <a:t>2 </a:t>
            </a:r>
            <a:r>
              <a:rPr lang="en-US" dirty="0"/>
              <a:t>minute self-reflection</a:t>
            </a:r>
          </a:p>
          <a:p>
            <a:pPr marL="0" indent="0">
              <a:buNone/>
            </a:pPr>
            <a:r>
              <a:rPr lang="en-US" dirty="0"/>
              <a:t>7</a:t>
            </a:r>
            <a:r>
              <a:rPr lang="en-US" dirty="0" smtClean="0"/>
              <a:t> </a:t>
            </a:r>
            <a:r>
              <a:rPr lang="en-US" dirty="0"/>
              <a:t>minutes in pairs</a:t>
            </a:r>
          </a:p>
          <a:p>
            <a:pPr marL="0" indent="0">
              <a:buNone/>
            </a:pPr>
            <a:r>
              <a:rPr lang="en-US" dirty="0" smtClean="0"/>
              <a:t>Invite 2-3 </a:t>
            </a:r>
            <a:r>
              <a:rPr lang="en-US" dirty="0" smtClean="0"/>
              <a:t>pairs</a:t>
            </a:r>
            <a:r>
              <a:rPr lang="en-US" dirty="0" smtClean="0"/>
              <a:t> </a:t>
            </a:r>
            <a:r>
              <a:rPr lang="en-US" dirty="0" smtClean="0"/>
              <a:t>to </a:t>
            </a:r>
            <a:r>
              <a:rPr lang="en-US" dirty="0"/>
              <a:t>report out</a:t>
            </a:r>
          </a:p>
          <a:p>
            <a:pPr marL="457200" indent="-457200">
              <a:buFont typeface="Arial" pitchFamily="34" charset="0"/>
              <a:buChar char="•"/>
            </a:pPr>
            <a:endParaRPr lang="en-US" dirty="0" smtClean="0">
              <a:solidFill>
                <a:schemeClr val="accent1">
                  <a:lumMod val="75000"/>
                </a:schemeClr>
              </a:solidFill>
            </a:endParaRPr>
          </a:p>
        </p:txBody>
      </p:sp>
      <p:sp>
        <p:nvSpPr>
          <p:cNvPr id="7" name="Slide Number Placeholder 6"/>
          <p:cNvSpPr>
            <a:spLocks noGrp="1"/>
          </p:cNvSpPr>
          <p:nvPr>
            <p:ph type="sldNum" sz="quarter" idx="12"/>
          </p:nvPr>
        </p:nvSpPr>
        <p:spPr/>
        <p:txBody>
          <a:bodyPr/>
          <a:lstStyle/>
          <a:p>
            <a:fld id="{DDFF6335-FD5D-BD48-8B84-7C7066F90DC4}" type="slidenum">
              <a:rPr lang="en-US" smtClean="0"/>
              <a:pPr/>
              <a:t>12</a:t>
            </a:fld>
            <a:endParaRPr lang="en-US"/>
          </a:p>
        </p:txBody>
      </p:sp>
      <p:sp>
        <p:nvSpPr>
          <p:cNvPr id="4" name="TextBox 3"/>
          <p:cNvSpPr txBox="1"/>
          <p:nvPr/>
        </p:nvSpPr>
        <p:spPr>
          <a:xfrm>
            <a:off x="4687261" y="135186"/>
            <a:ext cx="4103273" cy="1200329"/>
          </a:xfrm>
          <a:prstGeom prst="rect">
            <a:avLst/>
          </a:prstGeom>
          <a:noFill/>
          <a:ln w="38100">
            <a:solidFill>
              <a:schemeClr val="tx1"/>
            </a:solidFill>
          </a:ln>
        </p:spPr>
        <p:txBody>
          <a:bodyPr wrap="square" rtlCol="0">
            <a:spAutoFit/>
          </a:bodyPr>
          <a:lstStyle/>
          <a:p>
            <a:r>
              <a:rPr lang="en-US" u="sng" dirty="0" smtClean="0">
                <a:solidFill>
                  <a:schemeClr val="accent1"/>
                </a:solidFill>
              </a:rPr>
              <a:t>WebEx Participants</a:t>
            </a:r>
          </a:p>
          <a:p>
            <a:r>
              <a:rPr lang="en-US" dirty="0">
                <a:solidFill>
                  <a:srgbClr val="FF0000"/>
                </a:solidFill>
              </a:rPr>
              <a:t>Please answer these questions via Survey Monkey at </a:t>
            </a:r>
            <a:r>
              <a:rPr lang="en-US" dirty="0" smtClean="0">
                <a:hlinkClick r:id="rId3"/>
              </a:rPr>
              <a:t>commerce.wa.gov/</a:t>
            </a:r>
            <a:r>
              <a:rPr lang="en-US" dirty="0" err="1" smtClean="0">
                <a:hlinkClick r:id="rId3"/>
              </a:rPr>
              <a:t>ceta</a:t>
            </a:r>
            <a:r>
              <a:rPr lang="en-US" dirty="0" smtClean="0"/>
              <a:t> </a:t>
            </a:r>
          </a:p>
          <a:p>
            <a:r>
              <a:rPr lang="en-US" dirty="0" smtClean="0"/>
              <a:t>(under “Rulemaking Activities”)</a:t>
            </a:r>
            <a:endParaRPr lang="en-US" dirty="0"/>
          </a:p>
        </p:txBody>
      </p:sp>
    </p:spTree>
    <p:extLst>
      <p:ext uri="{BB962C8B-B14F-4D97-AF65-F5344CB8AC3E}">
        <p14:creationId xmlns:p14="http://schemas.microsoft.com/office/powerpoint/2010/main" val="27802812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603997" y="1921006"/>
            <a:ext cx="3815173" cy="2031325"/>
          </a:xfrm>
          <a:prstGeom prst="rect">
            <a:avLst/>
          </a:prstGeom>
          <a:noFill/>
        </p:spPr>
        <p:txBody>
          <a:bodyPr wrap="square" rtlCol="0">
            <a:spAutoFit/>
          </a:bodyPr>
          <a:lstStyle/>
          <a:p>
            <a:endParaRPr lang="en-US" dirty="0" smtClean="0"/>
          </a:p>
          <a:p>
            <a:endParaRPr lang="en-US" dirty="0"/>
          </a:p>
          <a:p>
            <a:endParaRPr lang="en-US" dirty="0"/>
          </a:p>
          <a:p>
            <a:r>
              <a:rPr lang="en-US" b="1" dirty="0" smtClean="0"/>
              <a:t>Sarah Vorpahl	</a:t>
            </a:r>
            <a:r>
              <a:rPr lang="en-US" dirty="0" smtClean="0"/>
              <a:t/>
            </a:r>
            <a:br>
              <a:rPr lang="en-US" dirty="0" smtClean="0"/>
            </a:br>
            <a:r>
              <a:rPr lang="en-US" dirty="0" smtClean="0"/>
              <a:t>Senior Energy Policy Specialist</a:t>
            </a:r>
            <a:br>
              <a:rPr lang="en-US" dirty="0" smtClean="0"/>
            </a:br>
            <a:r>
              <a:rPr lang="en-US" dirty="0" smtClean="0"/>
              <a:t>ceta@commerce.wa.gov</a:t>
            </a:r>
            <a:endParaRPr lang="en-US" dirty="0" smtClean="0"/>
          </a:p>
          <a:p>
            <a:endParaRPr lang="en-US" dirty="0"/>
          </a:p>
        </p:txBody>
      </p:sp>
      <p:sp>
        <p:nvSpPr>
          <p:cNvPr id="20" name="Subtitle 2"/>
          <p:cNvSpPr txBox="1">
            <a:spLocks/>
          </p:cNvSpPr>
          <p:nvPr/>
        </p:nvSpPr>
        <p:spPr>
          <a:xfrm>
            <a:off x="188148" y="1921006"/>
            <a:ext cx="2841037" cy="4381957"/>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US" sz="1400" dirty="0">
              <a:solidFill>
                <a:schemeClr val="bg1"/>
              </a:solidFill>
            </a:endParaRPr>
          </a:p>
        </p:txBody>
      </p:sp>
    </p:spTree>
    <p:extLst>
      <p:ext uri="{BB962C8B-B14F-4D97-AF65-F5344CB8AC3E}">
        <p14:creationId xmlns:p14="http://schemas.microsoft.com/office/powerpoint/2010/main" val="2215156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893166"/>
            <a:ext cx="2783815" cy="4183196"/>
          </a:xfrm>
          <a:prstGeom prst="rect">
            <a:avLst/>
          </a:prstGeom>
        </p:spPr>
        <p:txBody>
          <a:bodyPr wrap="square">
            <a:spAutoFit/>
          </a:bodyPr>
          <a:lstStyle/>
          <a:p>
            <a:pPr>
              <a:lnSpc>
                <a:spcPts val="2900"/>
              </a:lnSpc>
            </a:pPr>
            <a:r>
              <a:rPr lang="en-US" sz="2000" dirty="0">
                <a:solidFill>
                  <a:srgbClr val="1F497D"/>
                </a:solidFill>
              </a:rPr>
              <a:t>The Department of Commerce </a:t>
            </a:r>
            <a:r>
              <a:rPr lang="en-US" sz="2000" dirty="0" smtClean="0">
                <a:solidFill>
                  <a:srgbClr val="1F497D"/>
                </a:solidFill>
              </a:rPr>
              <a:t>touches </a:t>
            </a:r>
            <a:r>
              <a:rPr lang="en-US" sz="2000" dirty="0">
                <a:solidFill>
                  <a:srgbClr val="1F497D"/>
                </a:solidFill>
              </a:rPr>
              <a:t>every aspect of community and economic development. We work with local governments, businesses and civic leaders </a:t>
            </a:r>
            <a:r>
              <a:rPr lang="en-US" sz="2000" dirty="0" smtClean="0">
                <a:solidFill>
                  <a:srgbClr val="1F497D"/>
                </a:solidFill>
              </a:rPr>
              <a:t>to </a:t>
            </a:r>
            <a:r>
              <a:rPr lang="en-US" sz="2000" dirty="0">
                <a:solidFill>
                  <a:srgbClr val="1F497D"/>
                </a:solidFill>
              </a:rPr>
              <a:t>strengthen communities so all residents may thrive and prosper</a:t>
            </a:r>
            <a:r>
              <a:rPr lang="en-US" sz="2000" dirty="0" smtClean="0">
                <a:solidFill>
                  <a:srgbClr val="1F497D"/>
                </a:solidFill>
              </a:rPr>
              <a:t>.</a:t>
            </a:r>
            <a:endParaRPr lang="en-US" sz="2000" dirty="0"/>
          </a:p>
        </p:txBody>
      </p:sp>
      <p:sp>
        <p:nvSpPr>
          <p:cNvPr id="3" name="Title 2"/>
          <p:cNvSpPr>
            <a:spLocks noGrp="1"/>
          </p:cNvSpPr>
          <p:nvPr>
            <p:ph type="title"/>
          </p:nvPr>
        </p:nvSpPr>
        <p:spPr/>
        <p:txBody>
          <a:bodyPr/>
          <a:lstStyle/>
          <a:p>
            <a:r>
              <a:rPr lang="en-US" smtClean="0"/>
              <a:t>We strengthen communities</a:t>
            </a:r>
            <a:endParaRPr lang="en-US" dirty="0"/>
          </a:p>
        </p:txBody>
      </p:sp>
      <p:sp>
        <p:nvSpPr>
          <p:cNvPr id="5" name="Slide Number Placeholder 4"/>
          <p:cNvSpPr>
            <a:spLocks noGrp="1"/>
          </p:cNvSpPr>
          <p:nvPr>
            <p:ph type="sldNum" sz="quarter" idx="12"/>
          </p:nvPr>
        </p:nvSpPr>
        <p:spPr/>
        <p:txBody>
          <a:bodyPr/>
          <a:lstStyle/>
          <a:p>
            <a:fld id="{DDFF6335-FD5D-BD48-8B84-7C7066F90DC4}" type="slidenum">
              <a:rPr lang="en-US" smtClean="0"/>
              <a:pPr/>
              <a:t>2</a:t>
            </a:fld>
            <a:endParaRPr lang="en-US"/>
          </a:p>
        </p:txBody>
      </p:sp>
      <p:sp>
        <p:nvSpPr>
          <p:cNvPr id="23" name="TextBox 22"/>
          <p:cNvSpPr txBox="1"/>
          <p:nvPr/>
        </p:nvSpPr>
        <p:spPr>
          <a:xfrm>
            <a:off x="7176147" y="5277408"/>
            <a:ext cx="1488721" cy="646331"/>
          </a:xfrm>
          <a:prstGeom prst="rect">
            <a:avLst/>
          </a:prstGeom>
          <a:noFill/>
        </p:spPr>
        <p:txBody>
          <a:bodyPr wrap="square" rtlCol="0">
            <a:spAutoFit/>
          </a:bodyPr>
          <a:lstStyle/>
          <a:p>
            <a:pPr algn="ctr"/>
            <a:r>
              <a:rPr lang="en-US" dirty="0" smtClean="0"/>
              <a:t>Safety / </a:t>
            </a:r>
          </a:p>
          <a:p>
            <a:pPr algn="ctr"/>
            <a:r>
              <a:rPr lang="en-US" dirty="0" smtClean="0"/>
              <a:t>Crime Victims</a:t>
            </a:r>
            <a:endParaRPr lang="en-US" dirty="0"/>
          </a:p>
        </p:txBody>
      </p:sp>
      <p:sp>
        <p:nvSpPr>
          <p:cNvPr id="24" name="TextBox 23"/>
          <p:cNvSpPr txBox="1"/>
          <p:nvPr/>
        </p:nvSpPr>
        <p:spPr>
          <a:xfrm>
            <a:off x="7507755" y="3253495"/>
            <a:ext cx="1157113" cy="646331"/>
          </a:xfrm>
          <a:prstGeom prst="rect">
            <a:avLst/>
          </a:prstGeom>
          <a:noFill/>
        </p:spPr>
        <p:txBody>
          <a:bodyPr wrap="none" rtlCol="0">
            <a:spAutoFit/>
          </a:bodyPr>
          <a:lstStyle/>
          <a:p>
            <a:pPr algn="ctr"/>
            <a:r>
              <a:rPr lang="en-US" dirty="0" smtClean="0"/>
              <a:t>Business</a:t>
            </a:r>
          </a:p>
          <a:p>
            <a:pPr algn="ctr"/>
            <a:r>
              <a:rPr lang="en-US" dirty="0" smtClean="0"/>
              <a:t>Assistance</a:t>
            </a:r>
            <a:endParaRPr lang="en-US" dirty="0"/>
          </a:p>
        </p:txBody>
      </p:sp>
      <p:sp>
        <p:nvSpPr>
          <p:cNvPr id="25" name="TextBox 24"/>
          <p:cNvSpPr txBox="1"/>
          <p:nvPr/>
        </p:nvSpPr>
        <p:spPr>
          <a:xfrm>
            <a:off x="4823017" y="3250317"/>
            <a:ext cx="994183" cy="369332"/>
          </a:xfrm>
          <a:prstGeom prst="rect">
            <a:avLst/>
          </a:prstGeom>
          <a:noFill/>
        </p:spPr>
        <p:txBody>
          <a:bodyPr wrap="none" rtlCol="0">
            <a:spAutoFit/>
          </a:bodyPr>
          <a:lstStyle/>
          <a:p>
            <a:pPr algn="ctr"/>
            <a:r>
              <a:rPr lang="en-US" dirty="0" smtClean="0"/>
              <a:t>Planning</a:t>
            </a:r>
            <a:endParaRPr lang="en-US" dirty="0"/>
          </a:p>
        </p:txBody>
      </p:sp>
      <p:sp>
        <p:nvSpPr>
          <p:cNvPr id="26" name="TextBox 25"/>
          <p:cNvSpPr txBox="1"/>
          <p:nvPr/>
        </p:nvSpPr>
        <p:spPr>
          <a:xfrm>
            <a:off x="5954454" y="3253629"/>
            <a:ext cx="1474634" cy="369332"/>
          </a:xfrm>
          <a:prstGeom prst="rect">
            <a:avLst/>
          </a:prstGeom>
          <a:noFill/>
        </p:spPr>
        <p:txBody>
          <a:bodyPr wrap="none" rtlCol="0">
            <a:spAutoFit/>
          </a:bodyPr>
          <a:lstStyle/>
          <a:p>
            <a:pPr algn="ctr"/>
            <a:r>
              <a:rPr lang="en-US" dirty="0" smtClean="0"/>
              <a:t>Infrastructure</a:t>
            </a:r>
            <a:endParaRPr lang="en-US" dirty="0"/>
          </a:p>
        </p:txBody>
      </p:sp>
      <p:sp>
        <p:nvSpPr>
          <p:cNvPr id="27" name="TextBox 26"/>
          <p:cNvSpPr txBox="1"/>
          <p:nvPr/>
        </p:nvSpPr>
        <p:spPr>
          <a:xfrm>
            <a:off x="3762082" y="5252766"/>
            <a:ext cx="1276311" cy="646331"/>
          </a:xfrm>
          <a:prstGeom prst="rect">
            <a:avLst/>
          </a:prstGeom>
          <a:noFill/>
        </p:spPr>
        <p:txBody>
          <a:bodyPr wrap="none" rtlCol="0">
            <a:spAutoFit/>
          </a:bodyPr>
          <a:lstStyle/>
          <a:p>
            <a:pPr algn="ctr"/>
            <a:r>
              <a:rPr lang="en-US" dirty="0" smtClean="0"/>
              <a:t>Community</a:t>
            </a:r>
          </a:p>
          <a:p>
            <a:pPr algn="ctr"/>
            <a:r>
              <a:rPr lang="en-US" dirty="0"/>
              <a:t>F</a:t>
            </a:r>
            <a:r>
              <a:rPr lang="en-US" dirty="0" smtClean="0"/>
              <a:t>acilities</a:t>
            </a:r>
            <a:endParaRPr lang="en-US" dirty="0"/>
          </a:p>
        </p:txBody>
      </p:sp>
      <p:sp>
        <p:nvSpPr>
          <p:cNvPr id="30" name="TextBox 29"/>
          <p:cNvSpPr txBox="1"/>
          <p:nvPr/>
        </p:nvSpPr>
        <p:spPr>
          <a:xfrm>
            <a:off x="5636718" y="5262521"/>
            <a:ext cx="946093" cy="369332"/>
          </a:xfrm>
          <a:prstGeom prst="rect">
            <a:avLst/>
          </a:prstGeom>
          <a:noFill/>
        </p:spPr>
        <p:txBody>
          <a:bodyPr wrap="none" rtlCol="0">
            <a:spAutoFit/>
          </a:bodyPr>
          <a:lstStyle/>
          <a:p>
            <a:pPr algn="ctr"/>
            <a:r>
              <a:rPr lang="en-US" dirty="0" smtClean="0"/>
              <a:t>Housing</a:t>
            </a:r>
            <a:endParaRPr lang="en-US" dirty="0"/>
          </a:p>
        </p:txBody>
      </p:sp>
      <p:sp>
        <p:nvSpPr>
          <p:cNvPr id="31" name="TextBox 30"/>
          <p:cNvSpPr txBox="1"/>
          <p:nvPr/>
        </p:nvSpPr>
        <p:spPr>
          <a:xfrm>
            <a:off x="3703001" y="3265883"/>
            <a:ext cx="824328" cy="369332"/>
          </a:xfrm>
          <a:prstGeom prst="rect">
            <a:avLst/>
          </a:prstGeom>
          <a:noFill/>
        </p:spPr>
        <p:txBody>
          <a:bodyPr wrap="none" rtlCol="0">
            <a:spAutoFit/>
          </a:bodyPr>
          <a:lstStyle/>
          <a:p>
            <a:pPr algn="ctr"/>
            <a:r>
              <a:rPr lang="en-US" dirty="0" smtClean="0"/>
              <a:t>Energy</a:t>
            </a:r>
            <a:endParaRPr lang="en-US" dirty="0"/>
          </a:p>
        </p:txBody>
      </p:sp>
      <p:pic>
        <p:nvPicPr>
          <p:cNvPr id="16" name="Picture 15"/>
          <p:cNvPicPr>
            <a:picLocks noChangeAspect="1"/>
          </p:cNvPicPr>
          <p:nvPr/>
        </p:nvPicPr>
        <p:blipFill>
          <a:blip r:embed="rId3"/>
          <a:stretch>
            <a:fillRect/>
          </a:stretch>
        </p:blipFill>
        <p:spPr>
          <a:xfrm>
            <a:off x="4988500" y="2535942"/>
            <a:ext cx="819150" cy="666750"/>
          </a:xfrm>
          <a:prstGeom prst="rect">
            <a:avLst/>
          </a:prstGeom>
        </p:spPr>
      </p:pic>
      <p:pic>
        <p:nvPicPr>
          <p:cNvPr id="17" name="Picture 16"/>
          <p:cNvPicPr>
            <a:picLocks noChangeAspect="1"/>
          </p:cNvPicPr>
          <p:nvPr/>
        </p:nvPicPr>
        <p:blipFill>
          <a:blip r:embed="rId4"/>
          <a:stretch>
            <a:fillRect/>
          </a:stretch>
        </p:blipFill>
        <p:spPr>
          <a:xfrm>
            <a:off x="6297253" y="2535942"/>
            <a:ext cx="619125" cy="742950"/>
          </a:xfrm>
          <a:prstGeom prst="rect">
            <a:avLst/>
          </a:prstGeom>
        </p:spPr>
      </p:pic>
      <p:pic>
        <p:nvPicPr>
          <p:cNvPr id="18" name="Picture 17"/>
          <p:cNvPicPr>
            <a:picLocks noChangeAspect="1"/>
          </p:cNvPicPr>
          <p:nvPr/>
        </p:nvPicPr>
        <p:blipFill>
          <a:blip r:embed="rId5"/>
          <a:stretch>
            <a:fillRect/>
          </a:stretch>
        </p:blipFill>
        <p:spPr>
          <a:xfrm>
            <a:off x="7695786" y="2393067"/>
            <a:ext cx="781050" cy="857250"/>
          </a:xfrm>
          <a:prstGeom prst="rect">
            <a:avLst/>
          </a:prstGeom>
        </p:spPr>
      </p:pic>
      <p:pic>
        <p:nvPicPr>
          <p:cNvPr id="19" name="Picture 18"/>
          <p:cNvPicPr>
            <a:picLocks noChangeAspect="1"/>
          </p:cNvPicPr>
          <p:nvPr/>
        </p:nvPicPr>
        <p:blipFill>
          <a:blip r:embed="rId6"/>
          <a:stretch>
            <a:fillRect/>
          </a:stretch>
        </p:blipFill>
        <p:spPr>
          <a:xfrm>
            <a:off x="3804867" y="4524968"/>
            <a:ext cx="1152525" cy="685800"/>
          </a:xfrm>
          <a:prstGeom prst="rect">
            <a:avLst/>
          </a:prstGeom>
        </p:spPr>
      </p:pic>
      <p:pic>
        <p:nvPicPr>
          <p:cNvPr id="20" name="Picture 19"/>
          <p:cNvPicPr>
            <a:picLocks noChangeAspect="1"/>
          </p:cNvPicPr>
          <p:nvPr/>
        </p:nvPicPr>
        <p:blipFill>
          <a:blip r:embed="rId7"/>
          <a:stretch>
            <a:fillRect/>
          </a:stretch>
        </p:blipFill>
        <p:spPr>
          <a:xfrm>
            <a:off x="5631729" y="4811500"/>
            <a:ext cx="933450" cy="381000"/>
          </a:xfrm>
          <a:prstGeom prst="rect">
            <a:avLst/>
          </a:prstGeom>
        </p:spPr>
      </p:pic>
      <p:pic>
        <p:nvPicPr>
          <p:cNvPr id="21" name="Picture 20"/>
          <p:cNvPicPr>
            <a:picLocks noChangeAspect="1"/>
          </p:cNvPicPr>
          <p:nvPr/>
        </p:nvPicPr>
        <p:blipFill>
          <a:blip r:embed="rId8"/>
          <a:stretch>
            <a:fillRect/>
          </a:stretch>
        </p:blipFill>
        <p:spPr>
          <a:xfrm>
            <a:off x="7533132" y="4524968"/>
            <a:ext cx="590550" cy="628650"/>
          </a:xfrm>
          <a:prstGeom prst="rect">
            <a:avLst/>
          </a:prstGeom>
        </p:spPr>
      </p:pic>
      <p:pic>
        <p:nvPicPr>
          <p:cNvPr id="7" name="Picture 6"/>
          <p:cNvPicPr>
            <a:picLocks noChangeAspect="1"/>
          </p:cNvPicPr>
          <p:nvPr/>
        </p:nvPicPr>
        <p:blipFill>
          <a:blip r:embed="rId9"/>
          <a:stretch>
            <a:fillRect/>
          </a:stretch>
        </p:blipFill>
        <p:spPr>
          <a:xfrm>
            <a:off x="3857074" y="2549926"/>
            <a:ext cx="504762" cy="676190"/>
          </a:xfrm>
          <a:prstGeom prst="rect">
            <a:avLst/>
          </a:prstGeom>
        </p:spPr>
      </p:pic>
    </p:spTree>
    <p:extLst>
      <p:ext uri="{BB962C8B-B14F-4D97-AF65-F5344CB8AC3E}">
        <p14:creationId xmlns:p14="http://schemas.microsoft.com/office/powerpoint/2010/main" val="2054558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CETA equity and low-income language</a:t>
            </a:r>
            <a:endParaRPr lang="en-US" dirty="0"/>
          </a:p>
        </p:txBody>
      </p:sp>
      <p:sp>
        <p:nvSpPr>
          <p:cNvPr id="10" name="Content Placeholder 9"/>
          <p:cNvSpPr>
            <a:spLocks noGrp="1"/>
          </p:cNvSpPr>
          <p:nvPr>
            <p:ph idx="1"/>
          </p:nvPr>
        </p:nvSpPr>
        <p:spPr>
          <a:xfrm>
            <a:off x="457199" y="1818296"/>
            <a:ext cx="8479331" cy="4307867"/>
          </a:xfrm>
        </p:spPr>
        <p:txBody>
          <a:bodyPr>
            <a:normAutofit lnSpcReduction="10000"/>
          </a:bodyPr>
          <a:lstStyle/>
          <a:p>
            <a:pPr lvl="0"/>
            <a:r>
              <a:rPr lang="en-US" dirty="0" smtClean="0">
                <a:solidFill>
                  <a:schemeClr val="accent1">
                    <a:lumMod val="75000"/>
                  </a:schemeClr>
                </a:solidFill>
              </a:rPr>
              <a:t>Intent: </a:t>
            </a:r>
            <a:r>
              <a:rPr lang="en-US" dirty="0" smtClean="0">
                <a:solidFill>
                  <a:schemeClr val="accent6">
                    <a:lumMod val="75000"/>
                  </a:schemeClr>
                </a:solidFill>
              </a:rPr>
              <a:t>Sec. 1(6)</a:t>
            </a:r>
          </a:p>
          <a:p>
            <a:pPr lvl="0"/>
            <a:r>
              <a:rPr lang="en-US" dirty="0" smtClean="0">
                <a:solidFill>
                  <a:schemeClr val="accent1">
                    <a:lumMod val="75000"/>
                  </a:schemeClr>
                </a:solidFill>
              </a:rPr>
              <a:t>2030 Goal: </a:t>
            </a:r>
            <a:r>
              <a:rPr lang="en-US" dirty="0" smtClean="0">
                <a:solidFill>
                  <a:schemeClr val="accent6">
                    <a:lumMod val="75000"/>
                  </a:schemeClr>
                </a:solidFill>
              </a:rPr>
              <a:t>Sec. 4(8)</a:t>
            </a:r>
          </a:p>
          <a:p>
            <a:pPr lvl="0"/>
            <a:r>
              <a:rPr lang="en-US" dirty="0" smtClean="0">
                <a:solidFill>
                  <a:schemeClr val="accent1">
                    <a:lumMod val="75000"/>
                  </a:schemeClr>
                </a:solidFill>
              </a:rPr>
              <a:t>Clean Energy Implementation Plans: </a:t>
            </a:r>
            <a:r>
              <a:rPr lang="en-US" dirty="0" smtClean="0">
                <a:solidFill>
                  <a:schemeClr val="accent6">
                    <a:lumMod val="75000"/>
                  </a:schemeClr>
                </a:solidFill>
              </a:rPr>
              <a:t>Sec. 6(1)(c)</a:t>
            </a:r>
          </a:p>
          <a:p>
            <a:pPr lvl="0"/>
            <a:r>
              <a:rPr lang="en-US" dirty="0" smtClean="0">
                <a:solidFill>
                  <a:schemeClr val="accent1">
                    <a:lumMod val="75000"/>
                  </a:schemeClr>
                </a:solidFill>
              </a:rPr>
              <a:t>Energy Assistance Programs: </a:t>
            </a:r>
            <a:r>
              <a:rPr lang="en-US" dirty="0" smtClean="0">
                <a:solidFill>
                  <a:schemeClr val="accent6">
                    <a:lumMod val="75000"/>
                  </a:schemeClr>
                </a:solidFill>
              </a:rPr>
              <a:t>Sec. 12</a:t>
            </a:r>
          </a:p>
          <a:p>
            <a:pPr lvl="0"/>
            <a:r>
              <a:rPr lang="en-US" dirty="0" smtClean="0">
                <a:solidFill>
                  <a:schemeClr val="accent1">
                    <a:lumMod val="75000"/>
                  </a:schemeClr>
                </a:solidFill>
              </a:rPr>
              <a:t>Integrated Resource Planning: </a:t>
            </a:r>
            <a:r>
              <a:rPr lang="en-US" dirty="0" smtClean="0">
                <a:solidFill>
                  <a:schemeClr val="accent6">
                    <a:lumMod val="75000"/>
                  </a:schemeClr>
                </a:solidFill>
              </a:rPr>
              <a:t>Sec. 14(1)(k)</a:t>
            </a:r>
          </a:p>
          <a:p>
            <a:pPr lvl="0"/>
            <a:r>
              <a:rPr lang="en-US" dirty="0" smtClean="0">
                <a:solidFill>
                  <a:schemeClr val="accent1">
                    <a:lumMod val="75000"/>
                  </a:schemeClr>
                </a:solidFill>
              </a:rPr>
              <a:t>Cumulative Impact Analysis Tool: </a:t>
            </a:r>
            <a:r>
              <a:rPr lang="en-US" dirty="0" smtClean="0">
                <a:solidFill>
                  <a:schemeClr val="accent6">
                    <a:lumMod val="75000"/>
                  </a:schemeClr>
                </a:solidFill>
              </a:rPr>
              <a:t>Sec. 24</a:t>
            </a:r>
          </a:p>
          <a:p>
            <a:pPr lvl="0"/>
            <a:endParaRPr lang="en-US" i="1" dirty="0" smtClean="0"/>
          </a:p>
          <a:p>
            <a:pPr marL="0" lvl="0" indent="0">
              <a:buNone/>
            </a:pPr>
            <a:r>
              <a:rPr lang="en-US" i="1" dirty="0" smtClean="0"/>
              <a:t>Where do you see touchpoints with your work?</a:t>
            </a:r>
            <a:endParaRPr lang="en-US" i="1" dirty="0"/>
          </a:p>
          <a:p>
            <a:pPr lvl="0"/>
            <a:endParaRPr lang="en-US" i="1" dirty="0"/>
          </a:p>
        </p:txBody>
      </p:sp>
      <p:sp>
        <p:nvSpPr>
          <p:cNvPr id="7" name="Slide Number Placeholder 6"/>
          <p:cNvSpPr>
            <a:spLocks noGrp="1"/>
          </p:cNvSpPr>
          <p:nvPr>
            <p:ph type="sldNum" sz="quarter" idx="12"/>
          </p:nvPr>
        </p:nvSpPr>
        <p:spPr/>
        <p:txBody>
          <a:bodyPr/>
          <a:lstStyle/>
          <a:p>
            <a:fld id="{DDFF6335-FD5D-BD48-8B84-7C7066F90DC4}" type="slidenum">
              <a:rPr lang="en-US" smtClean="0"/>
              <a:pPr/>
              <a:t>3</a:t>
            </a:fld>
            <a:endParaRPr lang="en-US"/>
          </a:p>
        </p:txBody>
      </p:sp>
    </p:spTree>
    <p:extLst>
      <p:ext uri="{BB962C8B-B14F-4D97-AF65-F5344CB8AC3E}">
        <p14:creationId xmlns:p14="http://schemas.microsoft.com/office/powerpoint/2010/main" val="2692817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CETA equity and low-income language</a:t>
            </a:r>
            <a:endParaRPr lang="en-US" dirty="0"/>
          </a:p>
        </p:txBody>
      </p:sp>
      <p:sp>
        <p:nvSpPr>
          <p:cNvPr id="10" name="Content Placeholder 9"/>
          <p:cNvSpPr>
            <a:spLocks noGrp="1"/>
          </p:cNvSpPr>
          <p:nvPr>
            <p:ph idx="1"/>
          </p:nvPr>
        </p:nvSpPr>
        <p:spPr>
          <a:xfrm>
            <a:off x="457199" y="1818296"/>
            <a:ext cx="8479331" cy="4307867"/>
          </a:xfrm>
        </p:spPr>
        <p:txBody>
          <a:bodyPr>
            <a:normAutofit lnSpcReduction="10000"/>
          </a:bodyPr>
          <a:lstStyle/>
          <a:p>
            <a:pPr lvl="0"/>
            <a:r>
              <a:rPr lang="en-US" dirty="0" smtClean="0">
                <a:solidFill>
                  <a:schemeClr val="bg1">
                    <a:lumMod val="75000"/>
                  </a:schemeClr>
                </a:solidFill>
              </a:rPr>
              <a:t>Intent: Sec. 1(6)</a:t>
            </a:r>
          </a:p>
          <a:p>
            <a:pPr lvl="0"/>
            <a:r>
              <a:rPr lang="en-US" dirty="0" smtClean="0">
                <a:solidFill>
                  <a:schemeClr val="bg1">
                    <a:lumMod val="75000"/>
                  </a:schemeClr>
                </a:solidFill>
              </a:rPr>
              <a:t>2030 Goal: Sec. 4(8)</a:t>
            </a:r>
          </a:p>
          <a:p>
            <a:pPr lvl="0"/>
            <a:r>
              <a:rPr lang="en-US" dirty="0" smtClean="0">
                <a:solidFill>
                  <a:schemeClr val="bg1">
                    <a:lumMod val="75000"/>
                  </a:schemeClr>
                </a:solidFill>
              </a:rPr>
              <a:t>Clean Energy Implementation Plans: Sec. 6(1)(c)</a:t>
            </a:r>
          </a:p>
          <a:p>
            <a:pPr lvl="0"/>
            <a:r>
              <a:rPr lang="en-US" dirty="0" smtClean="0">
                <a:solidFill>
                  <a:schemeClr val="accent1">
                    <a:lumMod val="75000"/>
                  </a:schemeClr>
                </a:solidFill>
              </a:rPr>
              <a:t>Energy Assistance Programs: </a:t>
            </a:r>
            <a:r>
              <a:rPr lang="en-US" dirty="0" smtClean="0">
                <a:solidFill>
                  <a:schemeClr val="accent6">
                    <a:lumMod val="75000"/>
                  </a:schemeClr>
                </a:solidFill>
              </a:rPr>
              <a:t>Sec. 12</a:t>
            </a:r>
          </a:p>
          <a:p>
            <a:pPr lvl="0"/>
            <a:r>
              <a:rPr lang="en-US" dirty="0" smtClean="0">
                <a:solidFill>
                  <a:schemeClr val="bg1">
                    <a:lumMod val="75000"/>
                  </a:schemeClr>
                </a:solidFill>
              </a:rPr>
              <a:t>Integrated Resource Planning: Sec. 14(1)(k)</a:t>
            </a:r>
          </a:p>
          <a:p>
            <a:pPr lvl="0"/>
            <a:r>
              <a:rPr lang="en-US" dirty="0" smtClean="0">
                <a:solidFill>
                  <a:schemeClr val="bg1">
                    <a:lumMod val="75000"/>
                  </a:schemeClr>
                </a:solidFill>
              </a:rPr>
              <a:t>Cumulative Impact Analysis Tool: Sec. 24</a:t>
            </a:r>
          </a:p>
          <a:p>
            <a:pPr lvl="0"/>
            <a:endParaRPr lang="en-US" i="1" dirty="0" smtClean="0"/>
          </a:p>
          <a:p>
            <a:pPr marL="0" lvl="0" indent="0">
              <a:buNone/>
            </a:pPr>
            <a:r>
              <a:rPr lang="en-US" i="1" dirty="0"/>
              <a:t> </a:t>
            </a:r>
          </a:p>
        </p:txBody>
      </p:sp>
      <p:sp>
        <p:nvSpPr>
          <p:cNvPr id="7" name="Slide Number Placeholder 6"/>
          <p:cNvSpPr>
            <a:spLocks noGrp="1"/>
          </p:cNvSpPr>
          <p:nvPr>
            <p:ph type="sldNum" sz="quarter" idx="12"/>
          </p:nvPr>
        </p:nvSpPr>
        <p:spPr/>
        <p:txBody>
          <a:bodyPr/>
          <a:lstStyle/>
          <a:p>
            <a:fld id="{DDFF6335-FD5D-BD48-8B84-7C7066F90DC4}" type="slidenum">
              <a:rPr lang="en-US" smtClean="0"/>
              <a:pPr/>
              <a:t>4</a:t>
            </a:fld>
            <a:endParaRPr lang="en-US"/>
          </a:p>
        </p:txBody>
      </p:sp>
    </p:spTree>
    <p:extLst>
      <p:ext uri="{BB962C8B-B14F-4D97-AF65-F5344CB8AC3E}">
        <p14:creationId xmlns:p14="http://schemas.microsoft.com/office/powerpoint/2010/main" val="1244917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Energy Assistance Programs (Sec. 12)</a:t>
            </a:r>
            <a:endParaRPr lang="en-US" dirty="0"/>
          </a:p>
        </p:txBody>
      </p:sp>
      <p:sp>
        <p:nvSpPr>
          <p:cNvPr id="10" name="Content Placeholder 9"/>
          <p:cNvSpPr>
            <a:spLocks noGrp="1"/>
          </p:cNvSpPr>
          <p:nvPr>
            <p:ph idx="1"/>
          </p:nvPr>
        </p:nvSpPr>
        <p:spPr/>
        <p:txBody>
          <a:bodyPr>
            <a:normAutofit fontScale="85000" lnSpcReduction="20000"/>
          </a:bodyPr>
          <a:lstStyle/>
          <a:p>
            <a:pPr marL="0" indent="0">
              <a:buNone/>
            </a:pPr>
            <a:r>
              <a:rPr lang="en-US" sz="3600" b="1" dirty="0">
                <a:solidFill>
                  <a:schemeClr val="accent6">
                    <a:lumMod val="75000"/>
                  </a:schemeClr>
                </a:solidFill>
              </a:rPr>
              <a:t>Beginning 07/31/2020 </a:t>
            </a:r>
          </a:p>
          <a:p>
            <a:pPr marL="0" indent="0">
              <a:buNone/>
            </a:pPr>
            <a:r>
              <a:rPr lang="en-US" sz="3400" dirty="0" smtClean="0">
                <a:solidFill>
                  <a:schemeClr val="accent1">
                    <a:lumMod val="75000"/>
                  </a:schemeClr>
                </a:solidFill>
              </a:rPr>
              <a:t>Commerce collects data from utilities: </a:t>
            </a:r>
          </a:p>
          <a:p>
            <a:r>
              <a:rPr lang="en-US" dirty="0" smtClean="0">
                <a:solidFill>
                  <a:schemeClr val="accent1">
                    <a:lumMod val="75000"/>
                  </a:schemeClr>
                </a:solidFill>
              </a:rPr>
              <a:t>number </a:t>
            </a:r>
            <a:r>
              <a:rPr lang="en-US" dirty="0">
                <a:solidFill>
                  <a:schemeClr val="accent1">
                    <a:lumMod val="75000"/>
                  </a:schemeClr>
                </a:solidFill>
              </a:rPr>
              <a:t>and demographic characteristics of households served by </a:t>
            </a:r>
            <a:r>
              <a:rPr lang="en-US" dirty="0" smtClean="0">
                <a:solidFill>
                  <a:schemeClr val="accent1">
                    <a:lumMod val="75000"/>
                  </a:schemeClr>
                </a:solidFill>
              </a:rPr>
              <a:t>energy </a:t>
            </a:r>
            <a:r>
              <a:rPr lang="en-US" dirty="0">
                <a:solidFill>
                  <a:schemeClr val="accent1">
                    <a:lumMod val="75000"/>
                  </a:schemeClr>
                </a:solidFill>
              </a:rPr>
              <a:t>assistance </a:t>
            </a:r>
          </a:p>
          <a:p>
            <a:r>
              <a:rPr lang="en-US" dirty="0">
                <a:solidFill>
                  <a:schemeClr val="accent1">
                    <a:lumMod val="75000"/>
                  </a:schemeClr>
                </a:solidFill>
              </a:rPr>
              <a:t>a</a:t>
            </a:r>
            <a:r>
              <a:rPr lang="en-US" dirty="0" smtClean="0">
                <a:solidFill>
                  <a:schemeClr val="accent1">
                    <a:lumMod val="75000"/>
                  </a:schemeClr>
                </a:solidFill>
              </a:rPr>
              <a:t>mount of assistance </a:t>
            </a:r>
            <a:endParaRPr lang="en-US" dirty="0">
              <a:solidFill>
                <a:schemeClr val="accent1">
                  <a:lumMod val="75000"/>
                </a:schemeClr>
              </a:solidFill>
            </a:endParaRPr>
          </a:p>
          <a:p>
            <a:r>
              <a:rPr lang="en-US" dirty="0" smtClean="0">
                <a:solidFill>
                  <a:schemeClr val="accent1">
                    <a:lumMod val="75000"/>
                  </a:schemeClr>
                </a:solidFill>
              </a:rPr>
              <a:t>level </a:t>
            </a:r>
            <a:r>
              <a:rPr lang="en-US" dirty="0">
                <a:solidFill>
                  <a:schemeClr val="accent1">
                    <a:lumMod val="75000"/>
                  </a:schemeClr>
                </a:solidFill>
              </a:rPr>
              <a:t>of energy burden and energy assistance need among customers </a:t>
            </a:r>
            <a:r>
              <a:rPr lang="en-US" dirty="0" smtClean="0">
                <a:solidFill>
                  <a:schemeClr val="accent1">
                    <a:lumMod val="75000"/>
                  </a:schemeClr>
                </a:solidFill>
              </a:rPr>
              <a:t>served</a:t>
            </a:r>
          </a:p>
          <a:p>
            <a:r>
              <a:rPr lang="en-US" dirty="0" smtClean="0">
                <a:solidFill>
                  <a:schemeClr val="accent1">
                    <a:lumMod val="75000"/>
                  </a:schemeClr>
                </a:solidFill>
              </a:rPr>
              <a:t>housing </a:t>
            </a:r>
            <a:r>
              <a:rPr lang="en-US" dirty="0">
                <a:solidFill>
                  <a:schemeClr val="accent1">
                    <a:lumMod val="75000"/>
                  </a:schemeClr>
                </a:solidFill>
              </a:rPr>
              <a:t>characteristics including housing type, home vintage, and fuel </a:t>
            </a:r>
            <a:r>
              <a:rPr lang="en-US" dirty="0" smtClean="0">
                <a:solidFill>
                  <a:schemeClr val="accent1">
                    <a:lumMod val="75000"/>
                  </a:schemeClr>
                </a:solidFill>
              </a:rPr>
              <a:t>types</a:t>
            </a:r>
          </a:p>
          <a:p>
            <a:r>
              <a:rPr lang="en-US" dirty="0">
                <a:solidFill>
                  <a:schemeClr val="accent1">
                    <a:lumMod val="75000"/>
                  </a:schemeClr>
                </a:solidFill>
              </a:rPr>
              <a:t>e</a:t>
            </a:r>
            <a:r>
              <a:rPr lang="en-US" dirty="0" smtClean="0">
                <a:solidFill>
                  <a:schemeClr val="accent1">
                    <a:lumMod val="75000"/>
                  </a:schemeClr>
                </a:solidFill>
              </a:rPr>
              <a:t>nergy </a:t>
            </a:r>
            <a:r>
              <a:rPr lang="en-US" dirty="0">
                <a:solidFill>
                  <a:schemeClr val="accent1">
                    <a:lumMod val="75000"/>
                  </a:schemeClr>
                </a:solidFill>
              </a:rPr>
              <a:t>efficiency </a:t>
            </a:r>
            <a:r>
              <a:rPr lang="en-US" dirty="0" smtClean="0">
                <a:solidFill>
                  <a:schemeClr val="accent1">
                    <a:lumMod val="75000"/>
                  </a:schemeClr>
                </a:solidFill>
              </a:rPr>
              <a:t>potential</a:t>
            </a:r>
            <a:endParaRPr lang="en-US" sz="3400" dirty="0" smtClean="0">
              <a:solidFill>
                <a:schemeClr val="accent1">
                  <a:lumMod val="75000"/>
                </a:schemeClr>
              </a:solidFill>
            </a:endParaRPr>
          </a:p>
          <a:p>
            <a:pPr marL="0" indent="0">
              <a:buNone/>
            </a:pPr>
            <a:endParaRPr lang="en-US" sz="3400" dirty="0" smtClean="0">
              <a:solidFill>
                <a:srgbClr val="1F497D"/>
              </a:solidFill>
            </a:endParaRPr>
          </a:p>
          <a:p>
            <a:pPr marL="0" lvl="0" indent="0">
              <a:buNone/>
            </a:pPr>
            <a:endParaRPr lang="en-US" dirty="0"/>
          </a:p>
          <a:p>
            <a:pPr marL="0" indent="0">
              <a:buNone/>
            </a:pPr>
            <a:endParaRPr lang="en-US" sz="3400" dirty="0">
              <a:solidFill>
                <a:srgbClr val="1F497D"/>
              </a:solidFill>
            </a:endParaRPr>
          </a:p>
          <a:p>
            <a:pPr marL="0" indent="0">
              <a:buNone/>
            </a:pPr>
            <a:endParaRPr lang="en-US" sz="3400" dirty="0">
              <a:solidFill>
                <a:srgbClr val="1F497D"/>
              </a:solidFill>
            </a:endParaRPr>
          </a:p>
          <a:p>
            <a:pPr marL="0" indent="0">
              <a:buNone/>
            </a:pPr>
            <a:endParaRPr lang="en-US" sz="3400" dirty="0" smtClean="0">
              <a:solidFill>
                <a:srgbClr val="1F497D"/>
              </a:solidFill>
            </a:endParaRPr>
          </a:p>
          <a:p>
            <a:pPr marL="0" indent="0">
              <a:buNone/>
            </a:pPr>
            <a:endParaRPr lang="en-US" dirty="0">
              <a:solidFill>
                <a:srgbClr val="1F497D"/>
              </a:solidFill>
            </a:endParaRPr>
          </a:p>
        </p:txBody>
      </p:sp>
      <p:sp>
        <p:nvSpPr>
          <p:cNvPr id="7" name="Slide Number Placeholder 6"/>
          <p:cNvSpPr>
            <a:spLocks noGrp="1"/>
          </p:cNvSpPr>
          <p:nvPr>
            <p:ph type="sldNum" sz="quarter" idx="12"/>
          </p:nvPr>
        </p:nvSpPr>
        <p:spPr/>
        <p:txBody>
          <a:bodyPr/>
          <a:lstStyle/>
          <a:p>
            <a:fld id="{DDFF6335-FD5D-BD48-8B84-7C7066F90DC4}" type="slidenum">
              <a:rPr lang="en-US" smtClean="0"/>
              <a:pPr/>
              <a:t>5</a:t>
            </a:fld>
            <a:endParaRPr lang="en-US"/>
          </a:p>
        </p:txBody>
      </p:sp>
    </p:spTree>
    <p:extLst>
      <p:ext uri="{BB962C8B-B14F-4D97-AF65-F5344CB8AC3E}">
        <p14:creationId xmlns:p14="http://schemas.microsoft.com/office/powerpoint/2010/main" val="598151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Energy Assistance Programs (Sec. 12)</a:t>
            </a:r>
            <a:endParaRPr lang="en-US" dirty="0"/>
          </a:p>
        </p:txBody>
      </p:sp>
      <p:sp>
        <p:nvSpPr>
          <p:cNvPr id="10" name="Content Placeholder 9"/>
          <p:cNvSpPr>
            <a:spLocks noGrp="1"/>
          </p:cNvSpPr>
          <p:nvPr>
            <p:ph idx="1"/>
          </p:nvPr>
        </p:nvSpPr>
        <p:spPr/>
        <p:txBody>
          <a:bodyPr>
            <a:normAutofit/>
          </a:bodyPr>
          <a:lstStyle/>
          <a:p>
            <a:pPr marL="0" indent="0">
              <a:buNone/>
            </a:pPr>
            <a:r>
              <a:rPr lang="en-US" sz="3100" b="1" dirty="0" smtClean="0">
                <a:solidFill>
                  <a:schemeClr val="accent6">
                    <a:lumMod val="75000"/>
                  </a:schemeClr>
                </a:solidFill>
              </a:rPr>
              <a:t>Beginning 07/31/2020 </a:t>
            </a:r>
          </a:p>
          <a:p>
            <a:pPr marL="0" indent="0">
              <a:buNone/>
            </a:pPr>
            <a:r>
              <a:rPr lang="en-US" dirty="0" smtClean="0">
                <a:solidFill>
                  <a:schemeClr val="accent1">
                    <a:lumMod val="75000"/>
                  </a:schemeClr>
                </a:solidFill>
              </a:rPr>
              <a:t>Utilities submit assessment and plan to reach:</a:t>
            </a:r>
          </a:p>
          <a:p>
            <a:pPr>
              <a:buFont typeface="Arial" panose="020B0604020202020204" pitchFamily="34" charset="0"/>
              <a:buChar char="•"/>
            </a:pPr>
            <a:r>
              <a:rPr lang="en-US" dirty="0" smtClean="0">
                <a:solidFill>
                  <a:schemeClr val="accent1">
                    <a:lumMod val="75000"/>
                  </a:schemeClr>
                </a:solidFill>
              </a:rPr>
              <a:t>60</a:t>
            </a:r>
            <a:r>
              <a:rPr lang="en-US" dirty="0">
                <a:solidFill>
                  <a:schemeClr val="accent1">
                    <a:lumMod val="75000"/>
                  </a:schemeClr>
                </a:solidFill>
              </a:rPr>
              <a:t>% of the current energy assistance need, or increasing energy assistance by 15%  over the amount provided in 2018, whichever is greater, by </a:t>
            </a:r>
            <a:r>
              <a:rPr lang="en-US" dirty="0" smtClean="0">
                <a:solidFill>
                  <a:schemeClr val="accent1">
                    <a:lumMod val="75000"/>
                  </a:schemeClr>
                </a:solidFill>
              </a:rPr>
              <a:t>2030</a:t>
            </a:r>
          </a:p>
          <a:p>
            <a:pPr>
              <a:buFont typeface="Arial" panose="020B0604020202020204" pitchFamily="34" charset="0"/>
              <a:buChar char="•"/>
            </a:pPr>
            <a:r>
              <a:rPr lang="en-US" dirty="0">
                <a:solidFill>
                  <a:schemeClr val="accent1">
                    <a:lumMod val="75000"/>
                  </a:schemeClr>
                </a:solidFill>
              </a:rPr>
              <a:t>90% of the current energy assistance need by 2050</a:t>
            </a:r>
          </a:p>
          <a:p>
            <a:pPr marL="0" indent="0">
              <a:buNone/>
            </a:pPr>
            <a:endParaRPr lang="en-US" sz="3400" dirty="0" smtClean="0">
              <a:solidFill>
                <a:srgbClr val="1F497D"/>
              </a:solidFill>
            </a:endParaRPr>
          </a:p>
          <a:p>
            <a:pPr marL="0" lvl="0" indent="0">
              <a:buNone/>
            </a:pPr>
            <a:endParaRPr lang="en-US" dirty="0"/>
          </a:p>
          <a:p>
            <a:pPr marL="0" indent="0">
              <a:buNone/>
            </a:pPr>
            <a:endParaRPr lang="en-US" sz="3400" dirty="0">
              <a:solidFill>
                <a:srgbClr val="1F497D"/>
              </a:solidFill>
            </a:endParaRPr>
          </a:p>
          <a:p>
            <a:pPr marL="0" indent="0">
              <a:buNone/>
            </a:pPr>
            <a:endParaRPr lang="en-US" sz="3400" dirty="0">
              <a:solidFill>
                <a:srgbClr val="1F497D"/>
              </a:solidFill>
            </a:endParaRPr>
          </a:p>
          <a:p>
            <a:pPr marL="0" indent="0">
              <a:buNone/>
            </a:pPr>
            <a:endParaRPr lang="en-US" sz="3400" dirty="0" smtClean="0">
              <a:solidFill>
                <a:srgbClr val="1F497D"/>
              </a:solidFill>
            </a:endParaRPr>
          </a:p>
          <a:p>
            <a:pPr marL="0" indent="0">
              <a:buNone/>
            </a:pPr>
            <a:endParaRPr lang="en-US" dirty="0">
              <a:solidFill>
                <a:srgbClr val="1F497D"/>
              </a:solidFill>
            </a:endParaRPr>
          </a:p>
        </p:txBody>
      </p:sp>
      <p:sp>
        <p:nvSpPr>
          <p:cNvPr id="7" name="Slide Number Placeholder 6"/>
          <p:cNvSpPr>
            <a:spLocks noGrp="1"/>
          </p:cNvSpPr>
          <p:nvPr>
            <p:ph type="sldNum" sz="quarter" idx="12"/>
          </p:nvPr>
        </p:nvSpPr>
        <p:spPr/>
        <p:txBody>
          <a:bodyPr/>
          <a:lstStyle/>
          <a:p>
            <a:fld id="{DDFF6335-FD5D-BD48-8B84-7C7066F90DC4}" type="slidenum">
              <a:rPr lang="en-US" smtClean="0"/>
              <a:pPr/>
              <a:t>6</a:t>
            </a:fld>
            <a:endParaRPr lang="en-US"/>
          </a:p>
        </p:txBody>
      </p:sp>
    </p:spTree>
    <p:extLst>
      <p:ext uri="{BB962C8B-B14F-4D97-AF65-F5344CB8AC3E}">
        <p14:creationId xmlns:p14="http://schemas.microsoft.com/office/powerpoint/2010/main" val="2919628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Energy Assistance Programs (Sec. 12)</a:t>
            </a:r>
          </a:p>
        </p:txBody>
      </p:sp>
      <p:sp>
        <p:nvSpPr>
          <p:cNvPr id="10" name="Content Placeholder 9"/>
          <p:cNvSpPr>
            <a:spLocks noGrp="1"/>
          </p:cNvSpPr>
          <p:nvPr>
            <p:ph idx="1"/>
          </p:nvPr>
        </p:nvSpPr>
        <p:spPr>
          <a:xfrm>
            <a:off x="457199" y="1818296"/>
            <a:ext cx="8583433" cy="4538054"/>
          </a:xfrm>
        </p:spPr>
        <p:txBody>
          <a:bodyPr>
            <a:normAutofit fontScale="70000" lnSpcReduction="20000"/>
          </a:bodyPr>
          <a:lstStyle/>
          <a:p>
            <a:pPr marL="0" indent="0">
              <a:buNone/>
            </a:pPr>
            <a:r>
              <a:rPr lang="en-US" sz="4400" b="1" dirty="0">
                <a:solidFill>
                  <a:schemeClr val="accent6">
                    <a:lumMod val="75000"/>
                  </a:schemeClr>
                </a:solidFill>
              </a:rPr>
              <a:t>Commerce must submit a biennial report to the legislature </a:t>
            </a:r>
            <a:r>
              <a:rPr lang="en-US" sz="4400" b="1" dirty="0" smtClean="0">
                <a:solidFill>
                  <a:schemeClr val="accent6">
                    <a:lumMod val="75000"/>
                  </a:schemeClr>
                </a:solidFill>
              </a:rPr>
              <a:t>that includes</a:t>
            </a:r>
            <a:r>
              <a:rPr lang="en-US" sz="5300" b="1" dirty="0">
                <a:solidFill>
                  <a:schemeClr val="accent6">
                    <a:lumMod val="75000"/>
                  </a:schemeClr>
                </a:solidFill>
              </a:rPr>
              <a:t>:</a:t>
            </a:r>
            <a:endParaRPr lang="en-US" sz="5300" b="1" dirty="0" smtClean="0">
              <a:solidFill>
                <a:schemeClr val="accent6">
                  <a:lumMod val="75000"/>
                </a:schemeClr>
              </a:solidFill>
            </a:endParaRPr>
          </a:p>
          <a:p>
            <a:pPr marL="0" indent="0">
              <a:buNone/>
            </a:pPr>
            <a:endParaRPr lang="en-US" dirty="0" smtClean="0"/>
          </a:p>
          <a:p>
            <a:r>
              <a:rPr lang="en-US" sz="4000" dirty="0">
                <a:solidFill>
                  <a:schemeClr val="accent1">
                    <a:lumMod val="75000"/>
                  </a:schemeClr>
                </a:solidFill>
              </a:rPr>
              <a:t>s</a:t>
            </a:r>
            <a:r>
              <a:rPr lang="en-US" sz="4000" dirty="0" smtClean="0">
                <a:solidFill>
                  <a:schemeClr val="accent1">
                    <a:lumMod val="75000"/>
                  </a:schemeClr>
                </a:solidFill>
              </a:rPr>
              <a:t>tatewide </a:t>
            </a:r>
            <a:r>
              <a:rPr lang="en-US" sz="4000" dirty="0">
                <a:solidFill>
                  <a:schemeClr val="accent1">
                    <a:lumMod val="75000"/>
                  </a:schemeClr>
                </a:solidFill>
              </a:rPr>
              <a:t>summary of energy assistance programs, energy burden, and energy assistance </a:t>
            </a:r>
            <a:r>
              <a:rPr lang="en-US" sz="4000" dirty="0" smtClean="0">
                <a:solidFill>
                  <a:schemeClr val="accent1">
                    <a:lumMod val="75000"/>
                  </a:schemeClr>
                </a:solidFill>
              </a:rPr>
              <a:t>need</a:t>
            </a:r>
          </a:p>
          <a:p>
            <a:endParaRPr lang="en-US" sz="4000" dirty="0">
              <a:solidFill>
                <a:schemeClr val="accent1">
                  <a:lumMod val="75000"/>
                </a:schemeClr>
              </a:solidFill>
            </a:endParaRPr>
          </a:p>
          <a:p>
            <a:pPr lvl="0"/>
            <a:r>
              <a:rPr lang="en-US" sz="4000" dirty="0" smtClean="0">
                <a:solidFill>
                  <a:schemeClr val="accent1">
                    <a:lumMod val="75000"/>
                  </a:schemeClr>
                </a:solidFill>
              </a:rPr>
              <a:t>current </a:t>
            </a:r>
            <a:r>
              <a:rPr lang="en-US" sz="4000" dirty="0">
                <a:solidFill>
                  <a:schemeClr val="accent1">
                    <a:lumMod val="75000"/>
                  </a:schemeClr>
                </a:solidFill>
              </a:rPr>
              <a:t>expenditures on low-income energy </a:t>
            </a:r>
            <a:r>
              <a:rPr lang="en-US" sz="4000" dirty="0" smtClean="0">
                <a:solidFill>
                  <a:schemeClr val="accent1">
                    <a:lumMod val="75000"/>
                  </a:schemeClr>
                </a:solidFill>
              </a:rPr>
              <a:t>assistance</a:t>
            </a:r>
          </a:p>
          <a:p>
            <a:pPr lvl="0"/>
            <a:endParaRPr lang="en-US" sz="4000" dirty="0">
              <a:solidFill>
                <a:schemeClr val="accent1">
                  <a:lumMod val="75000"/>
                </a:schemeClr>
              </a:solidFill>
            </a:endParaRPr>
          </a:p>
          <a:p>
            <a:pPr lvl="0"/>
            <a:r>
              <a:rPr lang="en-US" sz="4000" dirty="0" smtClean="0">
                <a:solidFill>
                  <a:schemeClr val="accent1">
                    <a:lumMod val="75000"/>
                  </a:schemeClr>
                </a:solidFill>
              </a:rPr>
              <a:t>additional mechanisms </a:t>
            </a:r>
            <a:r>
              <a:rPr lang="en-US" sz="4000" dirty="0">
                <a:solidFill>
                  <a:schemeClr val="accent1">
                    <a:lumMod val="75000"/>
                  </a:schemeClr>
                </a:solidFill>
              </a:rPr>
              <a:t>for energy </a:t>
            </a:r>
            <a:r>
              <a:rPr lang="en-US" sz="4000" dirty="0" smtClean="0">
                <a:solidFill>
                  <a:schemeClr val="accent1">
                    <a:lumMod val="75000"/>
                  </a:schemeClr>
                </a:solidFill>
              </a:rPr>
              <a:t>assistance and evaluation of effectiveness (especially for low income households)</a:t>
            </a:r>
          </a:p>
          <a:p>
            <a:pPr marL="0" indent="0">
              <a:buNone/>
            </a:pPr>
            <a:endParaRPr lang="en-US" sz="3400" dirty="0" smtClean="0">
              <a:solidFill>
                <a:srgbClr val="1F497D"/>
              </a:solidFill>
            </a:endParaRPr>
          </a:p>
          <a:p>
            <a:pPr marL="0" indent="0">
              <a:buNone/>
            </a:pPr>
            <a:endParaRPr lang="en-US" dirty="0">
              <a:solidFill>
                <a:srgbClr val="1F497D"/>
              </a:solidFill>
            </a:endParaRPr>
          </a:p>
        </p:txBody>
      </p:sp>
      <p:sp>
        <p:nvSpPr>
          <p:cNvPr id="7" name="Slide Number Placeholder 6"/>
          <p:cNvSpPr>
            <a:spLocks noGrp="1"/>
          </p:cNvSpPr>
          <p:nvPr>
            <p:ph type="sldNum" sz="quarter" idx="12"/>
          </p:nvPr>
        </p:nvSpPr>
        <p:spPr/>
        <p:txBody>
          <a:bodyPr/>
          <a:lstStyle/>
          <a:p>
            <a:fld id="{DDFF6335-FD5D-BD48-8B84-7C7066F90DC4}" type="slidenum">
              <a:rPr lang="en-US" smtClean="0"/>
              <a:pPr/>
              <a:t>7</a:t>
            </a:fld>
            <a:endParaRPr lang="en-US"/>
          </a:p>
        </p:txBody>
      </p:sp>
    </p:spTree>
    <p:extLst>
      <p:ext uri="{BB962C8B-B14F-4D97-AF65-F5344CB8AC3E}">
        <p14:creationId xmlns:p14="http://schemas.microsoft.com/office/powerpoint/2010/main" val="1358717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Energy Assistance Programs (Sec. 12)</a:t>
            </a:r>
          </a:p>
        </p:txBody>
      </p:sp>
      <p:sp>
        <p:nvSpPr>
          <p:cNvPr id="10" name="Content Placeholder 9"/>
          <p:cNvSpPr>
            <a:spLocks noGrp="1"/>
          </p:cNvSpPr>
          <p:nvPr>
            <p:ph idx="1"/>
          </p:nvPr>
        </p:nvSpPr>
        <p:spPr>
          <a:xfrm>
            <a:off x="457199" y="1818296"/>
            <a:ext cx="8583433" cy="4538054"/>
          </a:xfrm>
        </p:spPr>
        <p:txBody>
          <a:bodyPr>
            <a:normAutofit fontScale="92500" lnSpcReduction="20000"/>
          </a:bodyPr>
          <a:lstStyle/>
          <a:p>
            <a:pPr marL="0" indent="0">
              <a:buNone/>
            </a:pPr>
            <a:r>
              <a:rPr lang="en-US" sz="4400" b="1" dirty="0" smtClean="0">
                <a:solidFill>
                  <a:schemeClr val="accent6">
                    <a:lumMod val="75000"/>
                  </a:schemeClr>
                </a:solidFill>
              </a:rPr>
              <a:t>Other parts of this section:</a:t>
            </a:r>
            <a:endParaRPr lang="en-US" sz="5300" b="1" dirty="0" smtClean="0">
              <a:solidFill>
                <a:schemeClr val="accent6">
                  <a:lumMod val="75000"/>
                </a:schemeClr>
              </a:solidFill>
            </a:endParaRPr>
          </a:p>
          <a:p>
            <a:pPr marL="0" indent="0">
              <a:buNone/>
            </a:pPr>
            <a:endParaRPr lang="en-US" dirty="0" smtClean="0"/>
          </a:p>
          <a:p>
            <a:r>
              <a:rPr lang="en-US" sz="4000" dirty="0" smtClean="0">
                <a:solidFill>
                  <a:schemeClr val="accent1">
                    <a:lumMod val="75000"/>
                  </a:schemeClr>
                </a:solidFill>
              </a:rPr>
              <a:t>All </a:t>
            </a:r>
            <a:r>
              <a:rPr lang="en-US" sz="4000" dirty="0">
                <a:solidFill>
                  <a:schemeClr val="accent1">
                    <a:lumMod val="75000"/>
                  </a:schemeClr>
                </a:solidFill>
              </a:rPr>
              <a:t>utilities must have a low income EAP program by July 31, 2021</a:t>
            </a:r>
          </a:p>
          <a:p>
            <a:endParaRPr lang="en-US" sz="4000" dirty="0">
              <a:solidFill>
                <a:schemeClr val="accent1">
                  <a:lumMod val="75000"/>
                </a:schemeClr>
              </a:solidFill>
            </a:endParaRPr>
          </a:p>
          <a:p>
            <a:pPr lvl="0"/>
            <a:r>
              <a:rPr lang="en-US" sz="4000" dirty="0" smtClean="0">
                <a:solidFill>
                  <a:schemeClr val="accent1">
                    <a:lumMod val="75000"/>
                  </a:schemeClr>
                </a:solidFill>
              </a:rPr>
              <a:t>Commerce and UTC are responsible for establishing guidelines for “energy assistance need” and “low income” </a:t>
            </a:r>
          </a:p>
          <a:p>
            <a:pPr marL="0" indent="0">
              <a:buNone/>
            </a:pPr>
            <a:endParaRPr lang="en-US" sz="3400" dirty="0" smtClean="0">
              <a:solidFill>
                <a:srgbClr val="1F497D"/>
              </a:solidFill>
            </a:endParaRPr>
          </a:p>
          <a:p>
            <a:pPr marL="0" indent="0">
              <a:buNone/>
            </a:pPr>
            <a:endParaRPr lang="en-US" dirty="0">
              <a:solidFill>
                <a:srgbClr val="1F497D"/>
              </a:solidFill>
            </a:endParaRPr>
          </a:p>
        </p:txBody>
      </p:sp>
      <p:sp>
        <p:nvSpPr>
          <p:cNvPr id="7" name="Slide Number Placeholder 6"/>
          <p:cNvSpPr>
            <a:spLocks noGrp="1"/>
          </p:cNvSpPr>
          <p:nvPr>
            <p:ph type="sldNum" sz="quarter" idx="12"/>
          </p:nvPr>
        </p:nvSpPr>
        <p:spPr/>
        <p:txBody>
          <a:bodyPr/>
          <a:lstStyle/>
          <a:p>
            <a:fld id="{DDFF6335-FD5D-BD48-8B84-7C7066F90DC4}" type="slidenum">
              <a:rPr lang="en-US" smtClean="0"/>
              <a:pPr/>
              <a:t>8</a:t>
            </a:fld>
            <a:endParaRPr lang="en-US"/>
          </a:p>
        </p:txBody>
      </p:sp>
    </p:spTree>
    <p:extLst>
      <p:ext uri="{BB962C8B-B14F-4D97-AF65-F5344CB8AC3E}">
        <p14:creationId xmlns:p14="http://schemas.microsoft.com/office/powerpoint/2010/main" val="3468942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Low Income and Equity </a:t>
            </a:r>
            <a:r>
              <a:rPr lang="en-US" dirty="0" smtClean="0"/>
              <a:t>Workgroup</a:t>
            </a:r>
            <a:endParaRPr lang="en-US" b="0" dirty="0"/>
          </a:p>
        </p:txBody>
      </p:sp>
      <p:sp>
        <p:nvSpPr>
          <p:cNvPr id="10" name="Content Placeholder 9"/>
          <p:cNvSpPr>
            <a:spLocks noGrp="1"/>
          </p:cNvSpPr>
          <p:nvPr>
            <p:ph idx="1"/>
          </p:nvPr>
        </p:nvSpPr>
        <p:spPr/>
        <p:txBody>
          <a:bodyPr>
            <a:normAutofit fontScale="62500" lnSpcReduction="20000"/>
          </a:bodyPr>
          <a:lstStyle/>
          <a:p>
            <a:pPr marL="0" indent="0">
              <a:buNone/>
            </a:pPr>
            <a:r>
              <a:rPr lang="en-US" sz="4600" i="1" dirty="0" smtClean="0">
                <a:solidFill>
                  <a:schemeClr val="accent6">
                    <a:lumMod val="75000"/>
                  </a:schemeClr>
                </a:solidFill>
              </a:rPr>
              <a:t>Objectives</a:t>
            </a:r>
            <a:endParaRPr lang="en-US" sz="4600" dirty="0" smtClean="0">
              <a:solidFill>
                <a:schemeClr val="accent6">
                  <a:lumMod val="75000"/>
                </a:schemeClr>
              </a:solidFill>
            </a:endParaRPr>
          </a:p>
          <a:p>
            <a:pPr lvl="0"/>
            <a:r>
              <a:rPr lang="en-US" sz="3800" b="1" dirty="0" smtClean="0">
                <a:solidFill>
                  <a:schemeClr val="accent1">
                    <a:lumMod val="75000"/>
                  </a:schemeClr>
                </a:solidFill>
              </a:rPr>
              <a:t>Facilitate statewide </a:t>
            </a:r>
            <a:r>
              <a:rPr lang="en-US" sz="3800" b="1" dirty="0">
                <a:solidFill>
                  <a:schemeClr val="accent1">
                    <a:lumMod val="75000"/>
                  </a:schemeClr>
                </a:solidFill>
              </a:rPr>
              <a:t>workgroup </a:t>
            </a:r>
            <a:r>
              <a:rPr lang="en-US" sz="3800" b="1" dirty="0" smtClean="0">
                <a:solidFill>
                  <a:schemeClr val="accent1">
                    <a:lumMod val="75000"/>
                  </a:schemeClr>
                </a:solidFill>
              </a:rPr>
              <a:t>sessions </a:t>
            </a:r>
            <a:r>
              <a:rPr lang="en-US" sz="3800" dirty="0" smtClean="0">
                <a:solidFill>
                  <a:schemeClr val="accent1">
                    <a:lumMod val="75000"/>
                  </a:schemeClr>
                </a:solidFill>
              </a:rPr>
              <a:t>across Washington </a:t>
            </a:r>
            <a:r>
              <a:rPr lang="en-US" sz="3800" dirty="0">
                <a:solidFill>
                  <a:schemeClr val="accent1">
                    <a:lumMod val="75000"/>
                  </a:schemeClr>
                </a:solidFill>
              </a:rPr>
              <a:t>to acquire </a:t>
            </a:r>
            <a:r>
              <a:rPr lang="en-US" sz="3800" dirty="0" smtClean="0">
                <a:solidFill>
                  <a:schemeClr val="accent1">
                    <a:lumMod val="75000"/>
                  </a:schemeClr>
                </a:solidFill>
              </a:rPr>
              <a:t>community feedback </a:t>
            </a:r>
            <a:r>
              <a:rPr lang="en-US" sz="3800" dirty="0">
                <a:solidFill>
                  <a:schemeClr val="accent1">
                    <a:lumMod val="75000"/>
                  </a:schemeClr>
                </a:solidFill>
              </a:rPr>
              <a:t>and expertise about clean energy priorities and </a:t>
            </a:r>
            <a:r>
              <a:rPr lang="en-US" sz="3800" dirty="0" smtClean="0">
                <a:solidFill>
                  <a:schemeClr val="accent1">
                    <a:lumMod val="75000"/>
                  </a:schemeClr>
                </a:solidFill>
              </a:rPr>
              <a:t>interests</a:t>
            </a:r>
          </a:p>
          <a:p>
            <a:pPr lvl="0"/>
            <a:endParaRPr lang="en-US" sz="3800" dirty="0">
              <a:solidFill>
                <a:schemeClr val="accent1">
                  <a:lumMod val="75000"/>
                </a:schemeClr>
              </a:solidFill>
            </a:endParaRPr>
          </a:p>
          <a:p>
            <a:pPr lvl="0"/>
            <a:r>
              <a:rPr lang="en-US" sz="3800" b="1" dirty="0" smtClean="0">
                <a:solidFill>
                  <a:schemeClr val="accent1">
                    <a:lumMod val="75000"/>
                  </a:schemeClr>
                </a:solidFill>
              </a:rPr>
              <a:t>Identify </a:t>
            </a:r>
            <a:r>
              <a:rPr lang="en-US" sz="3800" b="1" dirty="0">
                <a:solidFill>
                  <a:schemeClr val="accent1">
                    <a:lumMod val="75000"/>
                  </a:schemeClr>
                </a:solidFill>
              </a:rPr>
              <a:t>and address knowledge gaps </a:t>
            </a:r>
            <a:r>
              <a:rPr lang="en-US" sz="3800" dirty="0">
                <a:solidFill>
                  <a:schemeClr val="accent1">
                    <a:lumMod val="75000"/>
                  </a:schemeClr>
                </a:solidFill>
              </a:rPr>
              <a:t>between traditional energy stakeholders, like utilities and state and local agencies, and community members and low-income </a:t>
            </a:r>
            <a:r>
              <a:rPr lang="en-US" sz="3800" dirty="0" smtClean="0">
                <a:solidFill>
                  <a:schemeClr val="accent1">
                    <a:lumMod val="75000"/>
                  </a:schemeClr>
                </a:solidFill>
              </a:rPr>
              <a:t>advocates</a:t>
            </a:r>
          </a:p>
          <a:p>
            <a:pPr lvl="0"/>
            <a:endParaRPr lang="en-US" sz="3800" dirty="0">
              <a:solidFill>
                <a:schemeClr val="accent1">
                  <a:lumMod val="75000"/>
                </a:schemeClr>
              </a:solidFill>
            </a:endParaRPr>
          </a:p>
          <a:p>
            <a:pPr lvl="0"/>
            <a:r>
              <a:rPr lang="en-US" sz="3800" b="1" dirty="0" smtClean="0">
                <a:solidFill>
                  <a:schemeClr val="accent1">
                    <a:lumMod val="75000"/>
                  </a:schemeClr>
                </a:solidFill>
              </a:rPr>
              <a:t>Engage </a:t>
            </a:r>
            <a:r>
              <a:rPr lang="en-US" sz="3800" b="1" dirty="0">
                <a:solidFill>
                  <a:schemeClr val="accent1">
                    <a:lumMod val="75000"/>
                  </a:schemeClr>
                </a:solidFill>
              </a:rPr>
              <a:t>new stakeholders </a:t>
            </a:r>
            <a:r>
              <a:rPr lang="en-US" sz="3800" dirty="0">
                <a:solidFill>
                  <a:schemeClr val="accent1">
                    <a:lumMod val="75000"/>
                  </a:schemeClr>
                </a:solidFill>
              </a:rPr>
              <a:t>that </a:t>
            </a:r>
            <a:r>
              <a:rPr lang="en-US" sz="3800" dirty="0" smtClean="0">
                <a:solidFill>
                  <a:schemeClr val="accent1">
                    <a:lumMod val="75000"/>
                  </a:schemeClr>
                </a:solidFill>
              </a:rPr>
              <a:t>have not yet been a </a:t>
            </a:r>
            <a:r>
              <a:rPr lang="en-US" sz="3800" dirty="0">
                <a:solidFill>
                  <a:schemeClr val="accent1">
                    <a:lumMod val="75000"/>
                  </a:schemeClr>
                </a:solidFill>
              </a:rPr>
              <a:t>part of the clean energy </a:t>
            </a:r>
            <a:r>
              <a:rPr lang="en-US" sz="3800" dirty="0" smtClean="0">
                <a:solidFill>
                  <a:schemeClr val="accent1">
                    <a:lumMod val="75000"/>
                  </a:schemeClr>
                </a:solidFill>
              </a:rPr>
              <a:t>conversation</a:t>
            </a:r>
          </a:p>
          <a:p>
            <a:pPr lvl="0"/>
            <a:endParaRPr lang="en-US" sz="3800" dirty="0">
              <a:solidFill>
                <a:schemeClr val="accent1">
                  <a:lumMod val="75000"/>
                </a:schemeClr>
              </a:solidFill>
            </a:endParaRPr>
          </a:p>
          <a:p>
            <a:pPr lvl="0"/>
            <a:endParaRPr lang="en-US" sz="3800" dirty="0">
              <a:solidFill>
                <a:schemeClr val="accent1">
                  <a:lumMod val="75000"/>
                </a:schemeClr>
              </a:solidFill>
            </a:endParaRPr>
          </a:p>
        </p:txBody>
      </p:sp>
      <p:sp>
        <p:nvSpPr>
          <p:cNvPr id="7" name="Slide Number Placeholder 6"/>
          <p:cNvSpPr>
            <a:spLocks noGrp="1"/>
          </p:cNvSpPr>
          <p:nvPr>
            <p:ph type="sldNum" sz="quarter" idx="12"/>
          </p:nvPr>
        </p:nvSpPr>
        <p:spPr/>
        <p:txBody>
          <a:bodyPr/>
          <a:lstStyle/>
          <a:p>
            <a:fld id="{DDFF6335-FD5D-BD48-8B84-7C7066F90DC4}" type="slidenum">
              <a:rPr lang="en-US" smtClean="0"/>
              <a:pPr/>
              <a:t>9</a:t>
            </a:fld>
            <a:endParaRPr lang="en-US"/>
          </a:p>
        </p:txBody>
      </p:sp>
    </p:spTree>
    <p:extLst>
      <p:ext uri="{BB962C8B-B14F-4D97-AF65-F5344CB8AC3E}">
        <p14:creationId xmlns:p14="http://schemas.microsoft.com/office/powerpoint/2010/main" val="3515194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Category xmlns="2498ea6f-03ab-469d-9483-f9272e1ab88f">8</DocCategory>
    <PublishingStartDate xmlns="http://schemas.microsoft.com/sharepoint/v3" xsi:nil="true"/>
    <DocSubCategory xmlns="2498ea6f-03ab-469d-9483-f9272e1ab88f">25</DocSubCategory>
    <PublishingExpirationDate xmlns="http://schemas.microsoft.com/sharepoint/v3" xsi:nil="true"/>
    <TaxCatchAll xmlns="8b68b6f8-6eef-4e9d-b8ff-01917c1461d0">
      <Value>232</Value>
    </TaxCatchAll>
    <TaxKeywordTaxHTField xmlns="8b68b6f8-6eef-4e9d-b8ff-01917c1461d0">
      <Terms xmlns="http://schemas.microsoft.com/office/infopath/2007/PartnerControls">
        <TermInfo xmlns="http://schemas.microsoft.com/office/infopath/2007/PartnerControls">
          <TermName xmlns="http://schemas.microsoft.com/office/infopath/2007/PartnerControls">PowerPoint template</TermName>
          <TermId xmlns="http://schemas.microsoft.com/office/infopath/2007/PartnerControls">a51e4251-bde1-4d6c-ad58-423c41a6447a</TermId>
        </TermInfo>
      </Terms>
    </TaxKeywordTaxHTFiel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98018B86A280047AE0D3BBA6C725E9D" ma:contentTypeVersion="9" ma:contentTypeDescription="Create a new document." ma:contentTypeScope="" ma:versionID="68e1eb66d58c2a937be4b743bc47455f">
  <xsd:schema xmlns:xsd="http://www.w3.org/2001/XMLSchema" xmlns:xs="http://www.w3.org/2001/XMLSchema" xmlns:p="http://schemas.microsoft.com/office/2006/metadata/properties" xmlns:ns1="http://schemas.microsoft.com/sharepoint/v3" xmlns:ns2="2498ea6f-03ab-469d-9483-f9272e1ab88f" xmlns:ns3="8b68b6f8-6eef-4e9d-b8ff-01917c1461d0" targetNamespace="http://schemas.microsoft.com/office/2006/metadata/properties" ma:root="true" ma:fieldsID="1234a7dcac919de05c21a23886f1bba1" ns1:_="" ns2:_="" ns3:_="">
    <xsd:import namespace="http://schemas.microsoft.com/sharepoint/v3"/>
    <xsd:import namespace="2498ea6f-03ab-469d-9483-f9272e1ab88f"/>
    <xsd:import namespace="8b68b6f8-6eef-4e9d-b8ff-01917c1461d0"/>
    <xsd:element name="properties">
      <xsd:complexType>
        <xsd:sequence>
          <xsd:element name="documentManagement">
            <xsd:complexType>
              <xsd:all>
                <xsd:element ref="ns1:PublishingStartDate" minOccurs="0"/>
                <xsd:element ref="ns1:PublishingExpirationDate" minOccurs="0"/>
                <xsd:element ref="ns2:DocCategory"/>
                <xsd:element ref="ns2:DocSubCategory"/>
                <xsd:element ref="ns3:TaxKeywordTaxHTField"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498ea6f-03ab-469d-9483-f9272e1ab88f" elementFormDefault="qualified">
    <xsd:import namespace="http://schemas.microsoft.com/office/2006/documentManagement/types"/>
    <xsd:import namespace="http://schemas.microsoft.com/office/infopath/2007/PartnerControls"/>
    <xsd:element name="DocCategory" ma:index="10" ma:displayName="DocCategory" ma:list="{c18db282-22cc-4f3d-87ef-0c667b5a4a5e}" ma:internalName="DocCategory" ma:showField="Title">
      <xsd:simpleType>
        <xsd:restriction base="dms:Lookup"/>
      </xsd:simpleType>
    </xsd:element>
    <xsd:element name="DocSubCategory" ma:index="11" ma:displayName="DocSubCategory" ma:list="{5e57fc98-ce03-44be-ae7e-66fc40c5c19b}" ma:internalName="DocSubCategory" ma:showField="Titl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8b68b6f8-6eef-4e9d-b8ff-01917c1461d0" elementFormDefault="qualified">
    <xsd:import namespace="http://schemas.microsoft.com/office/2006/documentManagement/types"/>
    <xsd:import namespace="http://schemas.microsoft.com/office/infopath/2007/PartnerControls"/>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hidden="true" ma:list="{a5271c5b-d405-475c-823b-21b279bd0c30}" ma:internalName="TaxCatchAll" ma:showField="CatchAllData" ma:web="8b68b6f8-6eef-4e9d-b8ff-01917c1461d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05B40C-F1E9-42B6-89C6-C8E95091FC4F}">
  <ds:schemaRefs>
    <ds:schemaRef ds:uri="http://purl.org/dc/terms/"/>
    <ds:schemaRef ds:uri="http://schemas.microsoft.com/office/2006/documentManagement/types"/>
    <ds:schemaRef ds:uri="2498ea6f-03ab-469d-9483-f9272e1ab88f"/>
    <ds:schemaRef ds:uri="http://www.w3.org/XML/1998/namespace"/>
    <ds:schemaRef ds:uri="http://schemas.microsoft.com/office/2006/metadata/properties"/>
    <ds:schemaRef ds:uri="8b68b6f8-6eef-4e9d-b8ff-01917c1461d0"/>
    <ds:schemaRef ds:uri="http://purl.org/dc/elements/1.1/"/>
    <ds:schemaRef ds:uri="http://schemas.microsoft.com/office/infopath/2007/PartnerControls"/>
    <ds:schemaRef ds:uri="http://schemas.openxmlformats.org/package/2006/metadata/core-properties"/>
    <ds:schemaRef ds:uri="http://schemas.microsoft.com/sharepoint/v3"/>
    <ds:schemaRef ds:uri="http://purl.org/dc/dcmitype/"/>
  </ds:schemaRefs>
</ds:datastoreItem>
</file>

<file path=customXml/itemProps2.xml><?xml version="1.0" encoding="utf-8"?>
<ds:datastoreItem xmlns:ds="http://schemas.openxmlformats.org/officeDocument/2006/customXml" ds:itemID="{C8BDE21D-8D3A-41D2-A244-0E40DBE8438F}">
  <ds:schemaRefs>
    <ds:schemaRef ds:uri="http://schemas.microsoft.com/sharepoint/v3/contenttype/forms"/>
  </ds:schemaRefs>
</ds:datastoreItem>
</file>

<file path=customXml/itemProps3.xml><?xml version="1.0" encoding="utf-8"?>
<ds:datastoreItem xmlns:ds="http://schemas.openxmlformats.org/officeDocument/2006/customXml" ds:itemID="{4CB29DFD-2917-4037-AE48-9CADFCF6E6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498ea6f-03ab-469d-9483-f9272e1ab88f"/>
    <ds:schemaRef ds:uri="8b68b6f8-6eef-4e9d-b8ff-01917c1461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2112</TotalTime>
  <Words>926</Words>
  <Application>Microsoft Office PowerPoint</Application>
  <PresentationFormat>On-screen Show (4:3)</PresentationFormat>
  <Paragraphs>159</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We strengthen communities</vt:lpstr>
      <vt:lpstr>CETA equity and low-income language</vt:lpstr>
      <vt:lpstr>CETA equity and low-income language</vt:lpstr>
      <vt:lpstr>Energy Assistance Programs (Sec. 12)</vt:lpstr>
      <vt:lpstr>Energy Assistance Programs (Sec. 12)</vt:lpstr>
      <vt:lpstr>Energy Assistance Programs (Sec. 12)</vt:lpstr>
      <vt:lpstr>Energy Assistance Programs (Sec. 12)</vt:lpstr>
      <vt:lpstr>Low Income and Equity Workgroup</vt:lpstr>
      <vt:lpstr>Low Income and Equity Workgroup</vt:lpstr>
      <vt:lpstr>Low Income and Equity Workgroup</vt:lpstr>
      <vt:lpstr>Discussion</vt:lpstr>
      <vt:lpstr>PowerPoint Presentation</vt:lpstr>
    </vt:vector>
  </TitlesOfParts>
  <Company>ido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keywords>PowerPoint template</cp:keywords>
  <cp:lastModifiedBy>Vorpahl, Sarah (COM)</cp:lastModifiedBy>
  <cp:revision>134</cp:revision>
  <cp:lastPrinted>2019-05-20T21:20:52Z</cp:lastPrinted>
  <dcterms:created xsi:type="dcterms:W3CDTF">2013-01-07T16:51:28Z</dcterms:created>
  <dcterms:modified xsi:type="dcterms:W3CDTF">2019-08-01T19:31:05Z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232;#PowerPoint template|a51e4251-bde1-4d6c-ad58-423c41a6447a</vt:lpwstr>
  </property>
  <property fmtid="{D5CDD505-2E9C-101B-9397-08002B2CF9AE}" pid="3" name="ContentTypeId">
    <vt:lpwstr>0x010100498018B86A280047AE0D3BBA6C725E9D</vt:lpwstr>
  </property>
</Properties>
</file>